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4" r:id="rId3"/>
    <p:sldMasterId id="2147483657" r:id="rId4"/>
  </p:sldMasterIdLst>
  <p:notesMasterIdLst>
    <p:notesMasterId r:id="rId40"/>
  </p:notesMasterIdLst>
  <p:handoutMasterIdLst>
    <p:handoutMasterId r:id="rId41"/>
  </p:handoutMasterIdLst>
  <p:sldIdLst>
    <p:sldId id="256" r:id="rId5"/>
    <p:sldId id="257" r:id="rId6"/>
    <p:sldId id="276" r:id="rId7"/>
    <p:sldId id="259" r:id="rId8"/>
    <p:sldId id="279" r:id="rId9"/>
    <p:sldId id="283" r:id="rId10"/>
    <p:sldId id="270" r:id="rId11"/>
    <p:sldId id="278" r:id="rId12"/>
    <p:sldId id="277" r:id="rId13"/>
    <p:sldId id="262" r:id="rId14"/>
    <p:sldId id="311" r:id="rId15"/>
    <p:sldId id="263" r:id="rId16"/>
    <p:sldId id="271" r:id="rId17"/>
    <p:sldId id="273" r:id="rId18"/>
    <p:sldId id="272" r:id="rId19"/>
    <p:sldId id="260" r:id="rId20"/>
    <p:sldId id="261" r:id="rId21"/>
    <p:sldId id="268" r:id="rId22"/>
    <p:sldId id="281" r:id="rId23"/>
    <p:sldId id="267" r:id="rId24"/>
    <p:sldId id="284" r:id="rId25"/>
    <p:sldId id="286" r:id="rId26"/>
    <p:sldId id="287" r:id="rId27"/>
    <p:sldId id="290" r:id="rId28"/>
    <p:sldId id="291" r:id="rId29"/>
    <p:sldId id="292" r:id="rId30"/>
    <p:sldId id="294" r:id="rId31"/>
    <p:sldId id="296" r:id="rId32"/>
    <p:sldId id="302" r:id="rId33"/>
    <p:sldId id="301" r:id="rId34"/>
    <p:sldId id="304" r:id="rId35"/>
    <p:sldId id="307" r:id="rId36"/>
    <p:sldId id="308" r:id="rId37"/>
    <p:sldId id="309" r:id="rId38"/>
    <p:sldId id="310" r:id="rId39"/>
  </p:sldIdLst>
  <p:sldSz cx="12192000" cy="6858000"/>
  <p:notesSz cx="6797675" cy="9926638"/>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4DA"/>
    <a:srgbClr val="72B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0" autoAdjust="0"/>
    <p:restoredTop sz="87129" autoAdjust="0"/>
  </p:normalViewPr>
  <p:slideViewPr>
    <p:cSldViewPr snapToGrid="0">
      <p:cViewPr varScale="1">
        <p:scale>
          <a:sx n="67" d="100"/>
          <a:sy n="67" d="100"/>
        </p:scale>
        <p:origin x="654"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186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4" Type="http://schemas.openxmlformats.org/officeDocument/2006/relationships/image" Target="../media/image3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image" Target="../media/image27.png"/><Relationship Id="rId4"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F06354-6161-4FCF-B525-36527A7BB21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6A21635D-E5F7-4CAA-A3C7-DD2FF9C595DE}">
      <dgm:prSet phldrT="[Text]"/>
      <dgm:spPr>
        <a:blipFill rotWithShape="0">
          <a:blip xmlns:r="http://schemas.openxmlformats.org/officeDocument/2006/relationships" r:embed="rId1"/>
          <a:stretch>
            <a:fillRect/>
          </a:stretch>
        </a:blipFill>
      </dgm:spPr>
      <dgm:t>
        <a:bodyPr/>
        <a:lstStyle/>
        <a:p>
          <a:endParaRPr lang="en-GB" dirty="0"/>
        </a:p>
      </dgm:t>
    </dgm:pt>
    <dgm:pt modelId="{009D4DA1-DEA2-4533-9CF6-1AC9C5729D39}" type="sibTrans" cxnId="{622CE1AA-FEC2-4B0B-B634-73FF0902B612}">
      <dgm:prSet/>
      <dgm:spPr>
        <a:ln w="63500">
          <a:solidFill>
            <a:srgbClr val="A0C4DA"/>
          </a:solidFill>
        </a:ln>
      </dgm:spPr>
      <dgm:t>
        <a:bodyPr/>
        <a:lstStyle/>
        <a:p>
          <a:endParaRPr lang="en-GB"/>
        </a:p>
      </dgm:t>
    </dgm:pt>
    <dgm:pt modelId="{B14D960D-C21E-4E1E-88ED-51002AD79963}" type="parTrans" cxnId="{622CE1AA-FEC2-4B0B-B634-73FF0902B612}">
      <dgm:prSet/>
      <dgm:spPr/>
      <dgm:t>
        <a:bodyPr/>
        <a:lstStyle/>
        <a:p>
          <a:endParaRPr lang="en-GB"/>
        </a:p>
      </dgm:t>
    </dgm:pt>
    <dgm:pt modelId="{CC8D9C11-AA75-4616-BF65-37833DBB1171}">
      <dgm:prSet phldrT="[Text]"/>
      <dgm:spPr>
        <a:blipFill rotWithShape="0">
          <a:blip xmlns:r="http://schemas.openxmlformats.org/officeDocument/2006/relationships" r:embed="rId2"/>
          <a:stretch>
            <a:fillRect/>
          </a:stretch>
        </a:blipFill>
      </dgm:spPr>
      <dgm:t>
        <a:bodyPr/>
        <a:lstStyle/>
        <a:p>
          <a:endParaRPr lang="en-GB" dirty="0"/>
        </a:p>
      </dgm:t>
    </dgm:pt>
    <dgm:pt modelId="{A6173006-3C3B-4494-BD31-5AA56A7872A1}" type="sibTrans" cxnId="{0BF9776E-14C0-4A1E-A2AE-044B0EBE7562}">
      <dgm:prSet/>
      <dgm:spPr>
        <a:ln w="63500">
          <a:solidFill>
            <a:srgbClr val="A0C4DA"/>
          </a:solidFill>
        </a:ln>
      </dgm:spPr>
      <dgm:t>
        <a:bodyPr/>
        <a:lstStyle/>
        <a:p>
          <a:endParaRPr lang="en-GB"/>
        </a:p>
      </dgm:t>
    </dgm:pt>
    <dgm:pt modelId="{44705167-4776-44E3-A6B1-40ECAE2076CA}" type="parTrans" cxnId="{0BF9776E-14C0-4A1E-A2AE-044B0EBE7562}">
      <dgm:prSet/>
      <dgm:spPr/>
      <dgm:t>
        <a:bodyPr/>
        <a:lstStyle/>
        <a:p>
          <a:endParaRPr lang="en-GB"/>
        </a:p>
      </dgm:t>
    </dgm:pt>
    <dgm:pt modelId="{10E342DD-3287-4BD8-8462-EF44D6374D80}">
      <dgm:prSet phldrT="[Text]"/>
      <dgm:spPr>
        <a:blipFill rotWithShape="0">
          <a:blip xmlns:r="http://schemas.openxmlformats.org/officeDocument/2006/relationships" r:embed="rId3"/>
          <a:stretch>
            <a:fillRect/>
          </a:stretch>
        </a:blipFill>
      </dgm:spPr>
      <dgm:t>
        <a:bodyPr/>
        <a:lstStyle/>
        <a:p>
          <a:endParaRPr lang="en-GB" dirty="0"/>
        </a:p>
      </dgm:t>
    </dgm:pt>
    <dgm:pt modelId="{FDF79CD2-FF15-480F-AB05-79BC50968B47}" type="sibTrans" cxnId="{DF900EC8-E088-4FA0-BCA6-E9A50F6C80F7}">
      <dgm:prSet/>
      <dgm:spPr>
        <a:ln w="63500">
          <a:solidFill>
            <a:srgbClr val="A0C4DA"/>
          </a:solidFill>
        </a:ln>
      </dgm:spPr>
      <dgm:t>
        <a:bodyPr/>
        <a:lstStyle/>
        <a:p>
          <a:endParaRPr lang="en-GB"/>
        </a:p>
      </dgm:t>
    </dgm:pt>
    <dgm:pt modelId="{75496DAF-8C0C-4079-A41B-E5F1EC721513}" type="parTrans" cxnId="{DF900EC8-E088-4FA0-BCA6-E9A50F6C80F7}">
      <dgm:prSet/>
      <dgm:spPr/>
      <dgm:t>
        <a:bodyPr/>
        <a:lstStyle/>
        <a:p>
          <a:endParaRPr lang="en-GB"/>
        </a:p>
      </dgm:t>
    </dgm:pt>
    <dgm:pt modelId="{11CB9124-4921-4641-9EFD-7D20E6128AB6}">
      <dgm:prSet phldrT="[Text]"/>
      <dgm:spPr>
        <a:blipFill rotWithShape="0">
          <a:blip xmlns:r="http://schemas.openxmlformats.org/officeDocument/2006/relationships" r:embed="rId4"/>
          <a:stretch>
            <a:fillRect/>
          </a:stretch>
        </a:blipFill>
      </dgm:spPr>
      <dgm:t>
        <a:bodyPr/>
        <a:lstStyle/>
        <a:p>
          <a:endParaRPr lang="en-GB" dirty="0"/>
        </a:p>
      </dgm:t>
    </dgm:pt>
    <dgm:pt modelId="{E54DAE61-ECC1-4F75-8684-5238D11FEC24}" type="sibTrans" cxnId="{E5C30DDE-70EA-4DFB-BD42-666E94E32AB6}">
      <dgm:prSet/>
      <dgm:spPr>
        <a:ln w="63500">
          <a:solidFill>
            <a:srgbClr val="A0C4DA"/>
          </a:solidFill>
        </a:ln>
      </dgm:spPr>
      <dgm:t>
        <a:bodyPr/>
        <a:lstStyle/>
        <a:p>
          <a:endParaRPr lang="en-GB"/>
        </a:p>
      </dgm:t>
    </dgm:pt>
    <dgm:pt modelId="{131501D4-4A78-43A8-8DB6-2B89ED2819E7}" type="parTrans" cxnId="{E5C30DDE-70EA-4DFB-BD42-666E94E32AB6}">
      <dgm:prSet/>
      <dgm:spPr/>
      <dgm:t>
        <a:bodyPr/>
        <a:lstStyle/>
        <a:p>
          <a:endParaRPr lang="en-GB"/>
        </a:p>
      </dgm:t>
    </dgm:pt>
    <dgm:pt modelId="{A584307C-172C-4501-98ED-4414F0E3493D}" type="pres">
      <dgm:prSet presAssocID="{D3F06354-6161-4FCF-B525-36527A7BB21E}" presName="cycle" presStyleCnt="0">
        <dgm:presLayoutVars>
          <dgm:dir/>
          <dgm:resizeHandles val="exact"/>
        </dgm:presLayoutVars>
      </dgm:prSet>
      <dgm:spPr/>
    </dgm:pt>
    <dgm:pt modelId="{017E90A0-5023-4838-AAF7-170199B46F8F}" type="pres">
      <dgm:prSet presAssocID="{6A21635D-E5F7-4CAA-A3C7-DD2FF9C595DE}" presName="node" presStyleLbl="node1" presStyleIdx="0" presStyleCnt="4" custScaleX="119092" custScaleY="82063" custRadScaleRad="98399">
        <dgm:presLayoutVars>
          <dgm:bulletEnabled val="1"/>
        </dgm:presLayoutVars>
      </dgm:prSet>
      <dgm:spPr/>
    </dgm:pt>
    <dgm:pt modelId="{A39C2919-6E08-45B9-9AAA-0FE10DB1D89B}" type="pres">
      <dgm:prSet presAssocID="{6A21635D-E5F7-4CAA-A3C7-DD2FF9C595DE}" presName="spNode" presStyleCnt="0"/>
      <dgm:spPr/>
    </dgm:pt>
    <dgm:pt modelId="{26E7B09F-C6FB-4161-A2A8-7CFE537053FF}" type="pres">
      <dgm:prSet presAssocID="{009D4DA1-DEA2-4533-9CF6-1AC9C5729D39}" presName="sibTrans" presStyleLbl="sibTrans1D1" presStyleIdx="0" presStyleCnt="4"/>
      <dgm:spPr/>
    </dgm:pt>
    <dgm:pt modelId="{834E6108-DB54-4BC6-B185-7E24C465FA59}" type="pres">
      <dgm:prSet presAssocID="{CC8D9C11-AA75-4616-BF65-37833DBB1171}" presName="node" presStyleLbl="node1" presStyleIdx="1" presStyleCnt="4" custScaleX="59866" custScaleY="133090">
        <dgm:presLayoutVars>
          <dgm:bulletEnabled val="1"/>
        </dgm:presLayoutVars>
      </dgm:prSet>
      <dgm:spPr/>
    </dgm:pt>
    <dgm:pt modelId="{D7310F2B-2FD7-472C-A920-CDC6607D4691}" type="pres">
      <dgm:prSet presAssocID="{CC8D9C11-AA75-4616-BF65-37833DBB1171}" presName="spNode" presStyleCnt="0"/>
      <dgm:spPr/>
    </dgm:pt>
    <dgm:pt modelId="{04E274A9-5746-48A5-8F35-9F736EC3828B}" type="pres">
      <dgm:prSet presAssocID="{A6173006-3C3B-4494-BD31-5AA56A7872A1}" presName="sibTrans" presStyleLbl="sibTrans1D1" presStyleIdx="1" presStyleCnt="4"/>
      <dgm:spPr/>
    </dgm:pt>
    <dgm:pt modelId="{4DCB86A6-538B-4CE3-A9F8-70F2C38BD5DE}" type="pres">
      <dgm:prSet presAssocID="{11CB9124-4921-4641-9EFD-7D20E6128AB6}" presName="node" presStyleLbl="node1" presStyleIdx="2" presStyleCnt="4" custScaleX="91316" custScaleY="125439" custRadScaleRad="82934" custRadScaleInc="4082">
        <dgm:presLayoutVars>
          <dgm:bulletEnabled val="1"/>
        </dgm:presLayoutVars>
      </dgm:prSet>
      <dgm:spPr/>
    </dgm:pt>
    <dgm:pt modelId="{890DE62B-D9BA-4751-82CF-0D502AD2F9B8}" type="pres">
      <dgm:prSet presAssocID="{11CB9124-4921-4641-9EFD-7D20E6128AB6}" presName="spNode" presStyleCnt="0"/>
      <dgm:spPr/>
    </dgm:pt>
    <dgm:pt modelId="{9A13E76F-E359-4932-A202-9EB9300056B7}" type="pres">
      <dgm:prSet presAssocID="{E54DAE61-ECC1-4F75-8684-5238D11FEC24}" presName="sibTrans" presStyleLbl="sibTrans1D1" presStyleIdx="2" presStyleCnt="4"/>
      <dgm:spPr/>
    </dgm:pt>
    <dgm:pt modelId="{6976D929-1BDC-4F46-ADA0-0253A999CC60}" type="pres">
      <dgm:prSet presAssocID="{10E342DD-3287-4BD8-8462-EF44D6374D80}" presName="node" presStyleLbl="node1" presStyleIdx="3" presStyleCnt="4" custScaleX="79678" custScaleY="156001">
        <dgm:presLayoutVars>
          <dgm:bulletEnabled val="1"/>
        </dgm:presLayoutVars>
      </dgm:prSet>
      <dgm:spPr/>
    </dgm:pt>
    <dgm:pt modelId="{5EDDF2F9-DA35-4749-BC34-868168F6FFE2}" type="pres">
      <dgm:prSet presAssocID="{10E342DD-3287-4BD8-8462-EF44D6374D80}" presName="spNode" presStyleCnt="0"/>
      <dgm:spPr/>
    </dgm:pt>
    <dgm:pt modelId="{B735BFF5-44BA-4B38-BC20-273CC1D89331}" type="pres">
      <dgm:prSet presAssocID="{FDF79CD2-FF15-480F-AB05-79BC50968B47}" presName="sibTrans" presStyleLbl="sibTrans1D1" presStyleIdx="3" presStyleCnt="4"/>
      <dgm:spPr/>
    </dgm:pt>
  </dgm:ptLst>
  <dgm:cxnLst>
    <dgm:cxn modelId="{C3748567-76B6-465D-8C98-F3087B55E705}" type="presOf" srcId="{D3F06354-6161-4FCF-B525-36527A7BB21E}" destId="{A584307C-172C-4501-98ED-4414F0E3493D}" srcOrd="0" destOrd="0" presId="urn:microsoft.com/office/officeart/2005/8/layout/cycle5"/>
    <dgm:cxn modelId="{41F8946A-F868-40B5-92B1-4AFB88DD2914}" type="presOf" srcId="{E54DAE61-ECC1-4F75-8684-5238D11FEC24}" destId="{9A13E76F-E359-4932-A202-9EB9300056B7}" srcOrd="0" destOrd="0" presId="urn:microsoft.com/office/officeart/2005/8/layout/cycle5"/>
    <dgm:cxn modelId="{0BF9776E-14C0-4A1E-A2AE-044B0EBE7562}" srcId="{D3F06354-6161-4FCF-B525-36527A7BB21E}" destId="{CC8D9C11-AA75-4616-BF65-37833DBB1171}" srcOrd="1" destOrd="0" parTransId="{44705167-4776-44E3-A6B1-40ECAE2076CA}" sibTransId="{A6173006-3C3B-4494-BD31-5AA56A7872A1}"/>
    <dgm:cxn modelId="{9591CE6E-F033-4D46-8486-40EE4F377E92}" type="presOf" srcId="{6A21635D-E5F7-4CAA-A3C7-DD2FF9C595DE}" destId="{017E90A0-5023-4838-AAF7-170199B46F8F}" srcOrd="0" destOrd="0" presId="urn:microsoft.com/office/officeart/2005/8/layout/cycle5"/>
    <dgm:cxn modelId="{3E924257-B8DF-42BA-92CE-B0EB31CD67B2}" type="presOf" srcId="{FDF79CD2-FF15-480F-AB05-79BC50968B47}" destId="{B735BFF5-44BA-4B38-BC20-273CC1D89331}" srcOrd="0" destOrd="0" presId="urn:microsoft.com/office/officeart/2005/8/layout/cycle5"/>
    <dgm:cxn modelId="{622CE1AA-FEC2-4B0B-B634-73FF0902B612}" srcId="{D3F06354-6161-4FCF-B525-36527A7BB21E}" destId="{6A21635D-E5F7-4CAA-A3C7-DD2FF9C595DE}" srcOrd="0" destOrd="0" parTransId="{B14D960D-C21E-4E1E-88ED-51002AD79963}" sibTransId="{009D4DA1-DEA2-4533-9CF6-1AC9C5729D39}"/>
    <dgm:cxn modelId="{C7E50EAC-8611-4CF0-B8EE-6FE584A6936C}" type="presOf" srcId="{11CB9124-4921-4641-9EFD-7D20E6128AB6}" destId="{4DCB86A6-538B-4CE3-A9F8-70F2C38BD5DE}" srcOrd="0" destOrd="0" presId="urn:microsoft.com/office/officeart/2005/8/layout/cycle5"/>
    <dgm:cxn modelId="{0D12D9C7-6959-4714-BC16-D2709A8BD743}" type="presOf" srcId="{CC8D9C11-AA75-4616-BF65-37833DBB1171}" destId="{834E6108-DB54-4BC6-B185-7E24C465FA59}" srcOrd="0" destOrd="0" presId="urn:microsoft.com/office/officeart/2005/8/layout/cycle5"/>
    <dgm:cxn modelId="{DF900EC8-E088-4FA0-BCA6-E9A50F6C80F7}" srcId="{D3F06354-6161-4FCF-B525-36527A7BB21E}" destId="{10E342DD-3287-4BD8-8462-EF44D6374D80}" srcOrd="3" destOrd="0" parTransId="{75496DAF-8C0C-4079-A41B-E5F1EC721513}" sibTransId="{FDF79CD2-FF15-480F-AB05-79BC50968B47}"/>
    <dgm:cxn modelId="{C5A3DCCB-412F-4BA1-8778-EB749A7C6A07}" type="presOf" srcId="{A6173006-3C3B-4494-BD31-5AA56A7872A1}" destId="{04E274A9-5746-48A5-8F35-9F736EC3828B}" srcOrd="0" destOrd="0" presId="urn:microsoft.com/office/officeart/2005/8/layout/cycle5"/>
    <dgm:cxn modelId="{56122CCD-503B-4A71-9DD8-94E59E08F8BC}" type="presOf" srcId="{009D4DA1-DEA2-4533-9CF6-1AC9C5729D39}" destId="{26E7B09F-C6FB-4161-A2A8-7CFE537053FF}" srcOrd="0" destOrd="0" presId="urn:microsoft.com/office/officeart/2005/8/layout/cycle5"/>
    <dgm:cxn modelId="{D36D53D5-5745-4A8A-8DC2-5ECCBFD062F8}" type="presOf" srcId="{10E342DD-3287-4BD8-8462-EF44D6374D80}" destId="{6976D929-1BDC-4F46-ADA0-0253A999CC60}" srcOrd="0" destOrd="0" presId="urn:microsoft.com/office/officeart/2005/8/layout/cycle5"/>
    <dgm:cxn modelId="{E5C30DDE-70EA-4DFB-BD42-666E94E32AB6}" srcId="{D3F06354-6161-4FCF-B525-36527A7BB21E}" destId="{11CB9124-4921-4641-9EFD-7D20E6128AB6}" srcOrd="2" destOrd="0" parTransId="{131501D4-4A78-43A8-8DB6-2B89ED2819E7}" sibTransId="{E54DAE61-ECC1-4F75-8684-5238D11FEC24}"/>
    <dgm:cxn modelId="{3ED06B94-126B-4F4F-BF24-221D8F70605A}" type="presParOf" srcId="{A584307C-172C-4501-98ED-4414F0E3493D}" destId="{017E90A0-5023-4838-AAF7-170199B46F8F}" srcOrd="0" destOrd="0" presId="urn:microsoft.com/office/officeart/2005/8/layout/cycle5"/>
    <dgm:cxn modelId="{7832B268-CCE0-4E0C-8D05-455AC8E92FC5}" type="presParOf" srcId="{A584307C-172C-4501-98ED-4414F0E3493D}" destId="{A39C2919-6E08-45B9-9AAA-0FE10DB1D89B}" srcOrd="1" destOrd="0" presId="urn:microsoft.com/office/officeart/2005/8/layout/cycle5"/>
    <dgm:cxn modelId="{C68EF0C4-4C7C-4084-A68D-C5AE38D124C6}" type="presParOf" srcId="{A584307C-172C-4501-98ED-4414F0E3493D}" destId="{26E7B09F-C6FB-4161-A2A8-7CFE537053FF}" srcOrd="2" destOrd="0" presId="urn:microsoft.com/office/officeart/2005/8/layout/cycle5"/>
    <dgm:cxn modelId="{60A6026B-C195-4DA5-A10C-BC531CFE7754}" type="presParOf" srcId="{A584307C-172C-4501-98ED-4414F0E3493D}" destId="{834E6108-DB54-4BC6-B185-7E24C465FA59}" srcOrd="3" destOrd="0" presId="urn:microsoft.com/office/officeart/2005/8/layout/cycle5"/>
    <dgm:cxn modelId="{FC5C38AF-7153-4490-A3DF-2FF071E85E4A}" type="presParOf" srcId="{A584307C-172C-4501-98ED-4414F0E3493D}" destId="{D7310F2B-2FD7-472C-A920-CDC6607D4691}" srcOrd="4" destOrd="0" presId="urn:microsoft.com/office/officeart/2005/8/layout/cycle5"/>
    <dgm:cxn modelId="{17F7E26E-8335-45F6-91F9-8C382AACB602}" type="presParOf" srcId="{A584307C-172C-4501-98ED-4414F0E3493D}" destId="{04E274A9-5746-48A5-8F35-9F736EC3828B}" srcOrd="5" destOrd="0" presId="urn:microsoft.com/office/officeart/2005/8/layout/cycle5"/>
    <dgm:cxn modelId="{76F87CF6-61F6-427E-9F8D-C7F9F4A818FF}" type="presParOf" srcId="{A584307C-172C-4501-98ED-4414F0E3493D}" destId="{4DCB86A6-538B-4CE3-A9F8-70F2C38BD5DE}" srcOrd="6" destOrd="0" presId="urn:microsoft.com/office/officeart/2005/8/layout/cycle5"/>
    <dgm:cxn modelId="{48132DD9-78B9-47F0-88A4-BC4DEB6A5F40}" type="presParOf" srcId="{A584307C-172C-4501-98ED-4414F0E3493D}" destId="{890DE62B-D9BA-4751-82CF-0D502AD2F9B8}" srcOrd="7" destOrd="0" presId="urn:microsoft.com/office/officeart/2005/8/layout/cycle5"/>
    <dgm:cxn modelId="{0AD36E5E-15E7-41A6-AB51-C2373B9B330F}" type="presParOf" srcId="{A584307C-172C-4501-98ED-4414F0E3493D}" destId="{9A13E76F-E359-4932-A202-9EB9300056B7}" srcOrd="8" destOrd="0" presId="urn:microsoft.com/office/officeart/2005/8/layout/cycle5"/>
    <dgm:cxn modelId="{4CF7A646-8D24-4C71-8181-49731F464688}" type="presParOf" srcId="{A584307C-172C-4501-98ED-4414F0E3493D}" destId="{6976D929-1BDC-4F46-ADA0-0253A999CC60}" srcOrd="9" destOrd="0" presId="urn:microsoft.com/office/officeart/2005/8/layout/cycle5"/>
    <dgm:cxn modelId="{D67DB34A-CA98-4103-A530-38E8F4370A65}" type="presParOf" srcId="{A584307C-172C-4501-98ED-4414F0E3493D}" destId="{5EDDF2F9-DA35-4749-BC34-868168F6FFE2}" srcOrd="10" destOrd="0" presId="urn:microsoft.com/office/officeart/2005/8/layout/cycle5"/>
    <dgm:cxn modelId="{7351D1D4-57D4-45D9-8AEE-3D6950863DCD}" type="presParOf" srcId="{A584307C-172C-4501-98ED-4414F0E3493D}" destId="{B735BFF5-44BA-4B38-BC20-273CC1D89331}"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E90A0-5023-4838-AAF7-170199B46F8F}">
      <dsp:nvSpPr>
        <dsp:cNvPr id="0" name=""/>
        <dsp:cNvSpPr/>
      </dsp:nvSpPr>
      <dsp:spPr>
        <a:xfrm>
          <a:off x="3481098" y="14009"/>
          <a:ext cx="2677865" cy="1199407"/>
        </a:xfrm>
        <a:prstGeom prst="round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endParaRPr lang="en-GB" sz="5000" kern="1200" dirty="0"/>
        </a:p>
      </dsp:txBody>
      <dsp:txXfrm>
        <a:off x="3539648" y="72559"/>
        <a:ext cx="2560765" cy="1082307"/>
      </dsp:txXfrm>
    </dsp:sp>
    <dsp:sp modelId="{26E7B09F-C6FB-4161-A2A8-7CFE537053FF}">
      <dsp:nvSpPr>
        <dsp:cNvPr id="0" name=""/>
        <dsp:cNvSpPr/>
      </dsp:nvSpPr>
      <dsp:spPr>
        <a:xfrm>
          <a:off x="2437752" y="641756"/>
          <a:ext cx="4825726" cy="4825726"/>
        </a:xfrm>
        <a:custGeom>
          <a:avLst/>
          <a:gdLst/>
          <a:ahLst/>
          <a:cxnLst/>
          <a:rect l="0" t="0" r="0" b="0"/>
          <a:pathLst>
            <a:path>
              <a:moveTo>
                <a:pt x="3934142" y="539999"/>
              </a:moveTo>
              <a:arcTo wR="2412863" hR="2412863" stAng="18545164" swAng="1149037"/>
            </a:path>
          </a:pathLst>
        </a:custGeom>
        <a:noFill/>
        <a:ln w="63500" cap="flat" cmpd="sng" algn="ctr">
          <a:solidFill>
            <a:srgbClr val="A0C4DA"/>
          </a:solidFill>
          <a:prstDash val="solid"/>
          <a:miter lim="800000"/>
          <a:tailEnd type="arrow"/>
        </a:ln>
        <a:effectLst/>
      </dsp:spPr>
      <dsp:style>
        <a:lnRef idx="1">
          <a:scrgbClr r="0" g="0" b="0"/>
        </a:lnRef>
        <a:fillRef idx="0">
          <a:scrgbClr r="0" g="0" b="0"/>
        </a:fillRef>
        <a:effectRef idx="0">
          <a:scrgbClr r="0" g="0" b="0"/>
        </a:effectRef>
        <a:fontRef idx="minor"/>
      </dsp:style>
    </dsp:sp>
    <dsp:sp modelId="{834E6108-DB54-4BC6-B185-7E24C465FA59}">
      <dsp:nvSpPr>
        <dsp:cNvPr id="0" name=""/>
        <dsp:cNvSpPr/>
      </dsp:nvSpPr>
      <dsp:spPr>
        <a:xfrm>
          <a:off x="6559830" y="2015345"/>
          <a:ext cx="1346128" cy="1945203"/>
        </a:xfrm>
        <a:prstGeom prst="roundRect">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en-GB" sz="6400" kern="1200" dirty="0"/>
        </a:p>
      </dsp:txBody>
      <dsp:txXfrm>
        <a:off x="6625543" y="2081058"/>
        <a:ext cx="1214702" cy="1813777"/>
      </dsp:txXfrm>
    </dsp:sp>
    <dsp:sp modelId="{04E274A9-5746-48A5-8F35-9F736EC3828B}">
      <dsp:nvSpPr>
        <dsp:cNvPr id="0" name=""/>
        <dsp:cNvSpPr/>
      </dsp:nvSpPr>
      <dsp:spPr>
        <a:xfrm>
          <a:off x="2777744" y="-16031"/>
          <a:ext cx="4825726" cy="4825726"/>
        </a:xfrm>
        <a:custGeom>
          <a:avLst/>
          <a:gdLst/>
          <a:ahLst/>
          <a:cxnLst/>
          <a:rect l="0" t="0" r="0" b="0"/>
          <a:pathLst>
            <a:path>
              <a:moveTo>
                <a:pt x="4050250" y="4185114"/>
              </a:moveTo>
              <a:arcTo wR="2412863" hR="2412863" stAng="2835904" swAng="1268480"/>
            </a:path>
          </a:pathLst>
        </a:custGeom>
        <a:noFill/>
        <a:ln w="63500" cap="flat" cmpd="sng" algn="ctr">
          <a:solidFill>
            <a:srgbClr val="A0C4DA"/>
          </a:solidFill>
          <a:prstDash val="solid"/>
          <a:miter lim="800000"/>
          <a:tailEnd type="arrow"/>
        </a:ln>
        <a:effectLst/>
      </dsp:spPr>
      <dsp:style>
        <a:lnRef idx="1">
          <a:scrgbClr r="0" g="0" b="0"/>
        </a:lnRef>
        <a:fillRef idx="0">
          <a:scrgbClr r="0" g="0" b="0"/>
        </a:fillRef>
        <a:effectRef idx="0">
          <a:scrgbClr r="0" g="0" b="0"/>
        </a:effectRef>
        <a:fontRef idx="minor"/>
      </dsp:style>
    </dsp:sp>
    <dsp:sp modelId="{4DCB86A6-538B-4CE3-A9F8-70F2C38BD5DE}">
      <dsp:nvSpPr>
        <dsp:cNvPr id="0" name=""/>
        <dsp:cNvSpPr/>
      </dsp:nvSpPr>
      <dsp:spPr>
        <a:xfrm>
          <a:off x="3750613" y="4071885"/>
          <a:ext cx="2053303" cy="1833378"/>
        </a:xfrm>
        <a:prstGeom prst="roundRect">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en-GB" sz="6400" kern="1200" dirty="0"/>
        </a:p>
      </dsp:txBody>
      <dsp:txXfrm>
        <a:off x="3840111" y="4161383"/>
        <a:ext cx="1874307" cy="1654382"/>
      </dsp:txXfrm>
    </dsp:sp>
    <dsp:sp modelId="{9A13E76F-E359-4932-A202-9EB9300056B7}">
      <dsp:nvSpPr>
        <dsp:cNvPr id="0" name=""/>
        <dsp:cNvSpPr/>
      </dsp:nvSpPr>
      <dsp:spPr>
        <a:xfrm>
          <a:off x="1890340" y="-82295"/>
          <a:ext cx="4825726" cy="4825726"/>
        </a:xfrm>
        <a:custGeom>
          <a:avLst/>
          <a:gdLst/>
          <a:ahLst/>
          <a:cxnLst/>
          <a:rect l="0" t="0" r="0" b="0"/>
          <a:pathLst>
            <a:path>
              <a:moveTo>
                <a:pt x="1631231" y="4695616"/>
              </a:moveTo>
              <a:arcTo wR="2412863" hR="2412863" stAng="6534096" swAng="1036988"/>
            </a:path>
          </a:pathLst>
        </a:custGeom>
        <a:noFill/>
        <a:ln w="63500" cap="flat" cmpd="sng" algn="ctr">
          <a:solidFill>
            <a:srgbClr val="A0C4DA"/>
          </a:solidFill>
          <a:prstDash val="solid"/>
          <a:miter lim="800000"/>
          <a:tailEnd type="arrow"/>
        </a:ln>
        <a:effectLst/>
      </dsp:spPr>
      <dsp:style>
        <a:lnRef idx="1">
          <a:scrgbClr r="0" g="0" b="0"/>
        </a:lnRef>
        <a:fillRef idx="0">
          <a:scrgbClr r="0" g="0" b="0"/>
        </a:fillRef>
        <a:effectRef idx="0">
          <a:scrgbClr r="0" g="0" b="0"/>
        </a:effectRef>
        <a:fontRef idx="minor"/>
      </dsp:style>
    </dsp:sp>
    <dsp:sp modelId="{6976D929-1BDC-4F46-ADA0-0253A999CC60}">
      <dsp:nvSpPr>
        <dsp:cNvPr id="0" name=""/>
        <dsp:cNvSpPr/>
      </dsp:nvSpPr>
      <dsp:spPr>
        <a:xfrm>
          <a:off x="1511360" y="1847915"/>
          <a:ext cx="1791614" cy="2280063"/>
        </a:xfrm>
        <a:prstGeom prst="roundRect">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en-GB" sz="6400" kern="1200" dirty="0"/>
        </a:p>
      </dsp:txBody>
      <dsp:txXfrm>
        <a:off x="1598819" y="1935374"/>
        <a:ext cx="1616696" cy="2105145"/>
      </dsp:txXfrm>
    </dsp:sp>
    <dsp:sp modelId="{B735BFF5-44BA-4B38-BC20-273CC1D89331}">
      <dsp:nvSpPr>
        <dsp:cNvPr id="0" name=""/>
        <dsp:cNvSpPr/>
      </dsp:nvSpPr>
      <dsp:spPr>
        <a:xfrm>
          <a:off x="2366189" y="648425"/>
          <a:ext cx="4825726" cy="4825726"/>
        </a:xfrm>
        <a:custGeom>
          <a:avLst/>
          <a:gdLst/>
          <a:ahLst/>
          <a:cxnLst/>
          <a:rect l="0" t="0" r="0" b="0"/>
          <a:pathLst>
            <a:path>
              <a:moveTo>
                <a:pt x="450779" y="1008536"/>
              </a:moveTo>
              <a:arcTo wR="2412863" hR="2412863" stAng="12935551" swAng="987753"/>
            </a:path>
          </a:pathLst>
        </a:custGeom>
        <a:noFill/>
        <a:ln w="63500" cap="flat" cmpd="sng" algn="ctr">
          <a:solidFill>
            <a:srgbClr val="A0C4DA"/>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6088F0B7-DE21-4D1A-BB1A-66F091DE898B}" type="datetimeFigureOut">
              <a:rPr lang="en-GB" smtClean="0"/>
              <a:t>21/07/2020</a:t>
            </a:fld>
            <a:endParaRPr lang="en-GB"/>
          </a:p>
        </p:txBody>
      </p:sp>
      <p:sp>
        <p:nvSpPr>
          <p:cNvPr id="4" name="Footer Placeholder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EBE47226-2222-450E-93B8-346FAFB4C44F}" type="slidenum">
              <a:rPr lang="en-GB" smtClean="0"/>
              <a:t>‹#›</a:t>
            </a:fld>
            <a:endParaRPr lang="en-GB"/>
          </a:p>
        </p:txBody>
      </p:sp>
    </p:spTree>
    <p:extLst>
      <p:ext uri="{BB962C8B-B14F-4D97-AF65-F5344CB8AC3E}">
        <p14:creationId xmlns:p14="http://schemas.microsoft.com/office/powerpoint/2010/main" val="111390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A562582A-1C34-4AED-A63E-E4E53381328C}" type="datetimeFigureOut">
              <a:rPr lang="en-GB" smtClean="0"/>
              <a:t>21/07/2020</a:t>
            </a:fld>
            <a:endParaRPr lang="en-GB"/>
          </a:p>
        </p:txBody>
      </p:sp>
      <p:sp>
        <p:nvSpPr>
          <p:cNvPr id="4" name="Slide Image Placeholder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872799D0-F50B-4CA2-9401-F62B9C47BFF4}" type="slidenum">
              <a:rPr lang="en-GB" smtClean="0"/>
              <a:t>‹#›</a:t>
            </a:fld>
            <a:endParaRPr lang="en-GB"/>
          </a:p>
        </p:txBody>
      </p:sp>
    </p:spTree>
    <p:extLst>
      <p:ext uri="{BB962C8B-B14F-4D97-AF65-F5344CB8AC3E}">
        <p14:creationId xmlns:p14="http://schemas.microsoft.com/office/powerpoint/2010/main" val="100553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72799D0-F50B-4CA2-9401-F62B9C47BFF4}" type="slidenum">
              <a:rPr lang="en-GB" smtClean="0"/>
              <a:t>1</a:t>
            </a:fld>
            <a:endParaRPr lang="en-GB"/>
          </a:p>
        </p:txBody>
      </p:sp>
    </p:spTree>
    <p:extLst>
      <p:ext uri="{BB962C8B-B14F-4D97-AF65-F5344CB8AC3E}">
        <p14:creationId xmlns:p14="http://schemas.microsoft.com/office/powerpoint/2010/main" val="2147633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72799D0-F50B-4CA2-9401-F62B9C47BFF4}" type="slidenum">
              <a:rPr lang="en-GB" smtClean="0"/>
              <a:t>10</a:t>
            </a:fld>
            <a:endParaRPr lang="en-GB"/>
          </a:p>
        </p:txBody>
      </p:sp>
    </p:spTree>
    <p:extLst>
      <p:ext uri="{BB962C8B-B14F-4D97-AF65-F5344CB8AC3E}">
        <p14:creationId xmlns:p14="http://schemas.microsoft.com/office/powerpoint/2010/main" val="215820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2799D0-F50B-4CA2-9401-F62B9C47BFF4}" type="slidenum">
              <a:rPr lang="en-GB" smtClean="0"/>
              <a:t>11</a:t>
            </a:fld>
            <a:endParaRPr lang="en-GB"/>
          </a:p>
        </p:txBody>
      </p:sp>
    </p:spTree>
    <p:extLst>
      <p:ext uri="{BB962C8B-B14F-4D97-AF65-F5344CB8AC3E}">
        <p14:creationId xmlns:p14="http://schemas.microsoft.com/office/powerpoint/2010/main" val="13354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72799D0-F50B-4CA2-9401-F62B9C47BFF4}" type="slidenum">
              <a:rPr lang="en-GB" smtClean="0"/>
              <a:t>12</a:t>
            </a:fld>
            <a:endParaRPr lang="en-GB"/>
          </a:p>
        </p:txBody>
      </p:sp>
    </p:spTree>
    <p:extLst>
      <p:ext uri="{BB962C8B-B14F-4D97-AF65-F5344CB8AC3E}">
        <p14:creationId xmlns:p14="http://schemas.microsoft.com/office/powerpoint/2010/main" val="516115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872799D0-F50B-4CA2-9401-F62B9C47BFF4}" type="slidenum">
              <a:rPr lang="en-GB" smtClean="0"/>
              <a:t>13</a:t>
            </a:fld>
            <a:endParaRPr lang="en-GB"/>
          </a:p>
        </p:txBody>
      </p:sp>
      <p:sp>
        <p:nvSpPr>
          <p:cNvPr id="6" name="Notes Placeholder 2"/>
          <p:cNvSpPr txBox="1">
            <a:spLocks/>
          </p:cNvSpPr>
          <p:nvPr/>
        </p:nvSpPr>
        <p:spPr>
          <a:xfrm>
            <a:off x="832168" y="4929595"/>
            <a:ext cx="5438140" cy="3908614"/>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GB" sz="1400" i="1" dirty="0">
                <a:latin typeface="Arial" panose="020B0604020202020204" pitchFamily="34" charset="0"/>
                <a:cs typeface="Arial" panose="020B0604020202020204" pitchFamily="34" charset="0"/>
              </a:rPr>
              <a:t>CHILDREN AND YOUNG PEOPLE (SCOTLAND) ACT 2014: National Guidance On Part 12: Services In Relation To Children At Risk Of Becoming Looked After, Etc.. 1st ed. 2016. P.22.</a:t>
            </a:r>
          </a:p>
        </p:txBody>
      </p:sp>
    </p:spTree>
    <p:extLst>
      <p:ext uri="{BB962C8B-B14F-4D97-AF65-F5344CB8AC3E}">
        <p14:creationId xmlns:p14="http://schemas.microsoft.com/office/powerpoint/2010/main" val="2656434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i="1" dirty="0">
                <a:latin typeface="Arial" panose="020B0604020202020204" pitchFamily="34" charset="0"/>
                <a:cs typeface="Arial" panose="020B0604020202020204" pitchFamily="34" charset="0"/>
              </a:rPr>
              <a:t>CHILDREN AND YOUNG PEOPLE (SCOTLAND) ACT 2014: National Guidance On Part 12: Services In Relation To Children At Risk Of Becoming Looked After, Etc.. 1st ed. 2016. P.22.</a:t>
            </a:r>
          </a:p>
          <a:p>
            <a:endParaRPr lang="en-GB" dirty="0"/>
          </a:p>
        </p:txBody>
      </p:sp>
      <p:sp>
        <p:nvSpPr>
          <p:cNvPr id="4" name="Slide Number Placeholder 3"/>
          <p:cNvSpPr>
            <a:spLocks noGrp="1"/>
          </p:cNvSpPr>
          <p:nvPr>
            <p:ph type="sldNum" sz="quarter" idx="10"/>
          </p:nvPr>
        </p:nvSpPr>
        <p:spPr/>
        <p:txBody>
          <a:bodyPr/>
          <a:lstStyle/>
          <a:p>
            <a:fld id="{872799D0-F50B-4CA2-9401-F62B9C47BFF4}" type="slidenum">
              <a:rPr lang="en-GB" smtClean="0"/>
              <a:t>14</a:t>
            </a:fld>
            <a:endParaRPr lang="en-GB"/>
          </a:p>
        </p:txBody>
      </p:sp>
    </p:spTree>
    <p:extLst>
      <p:ext uri="{BB962C8B-B14F-4D97-AF65-F5344CB8AC3E}">
        <p14:creationId xmlns:p14="http://schemas.microsoft.com/office/powerpoint/2010/main" val="1456875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latin typeface="Arial" panose="020B0604020202020204" pitchFamily="34" charset="0"/>
                <a:cs typeface="Arial" panose="020B0604020202020204" pitchFamily="34" charset="0"/>
              </a:rPr>
              <a:t>CHILDREN AND YOUNG PEOPLE (SCOTLAND) ACT 2014: National Guidance On Part 12: Services In Relation To Children At Risk Of Becoming Looked After, Etc.. 1st ed. 2016. P.10.</a:t>
            </a:r>
          </a:p>
          <a:p>
            <a:endParaRPr lang="en-GB" dirty="0"/>
          </a:p>
        </p:txBody>
      </p:sp>
      <p:sp>
        <p:nvSpPr>
          <p:cNvPr id="4" name="Slide Number Placeholder 3"/>
          <p:cNvSpPr>
            <a:spLocks noGrp="1"/>
          </p:cNvSpPr>
          <p:nvPr>
            <p:ph type="sldNum" sz="quarter" idx="10"/>
          </p:nvPr>
        </p:nvSpPr>
        <p:spPr/>
        <p:txBody>
          <a:bodyPr/>
          <a:lstStyle/>
          <a:p>
            <a:fld id="{872799D0-F50B-4CA2-9401-F62B9C47BFF4}" type="slidenum">
              <a:rPr lang="en-GB" smtClean="0"/>
              <a:t>15</a:t>
            </a:fld>
            <a:endParaRPr lang="en-GB"/>
          </a:p>
        </p:txBody>
      </p:sp>
    </p:spTree>
    <p:extLst>
      <p:ext uri="{BB962C8B-B14F-4D97-AF65-F5344CB8AC3E}">
        <p14:creationId xmlns:p14="http://schemas.microsoft.com/office/powerpoint/2010/main" val="2214076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72799D0-F50B-4CA2-9401-F62B9C47BFF4}" type="slidenum">
              <a:rPr lang="en-GB" smtClean="0"/>
              <a:t>16</a:t>
            </a:fld>
            <a:endParaRPr lang="en-GB"/>
          </a:p>
        </p:txBody>
      </p:sp>
    </p:spTree>
    <p:extLst>
      <p:ext uri="{BB962C8B-B14F-4D97-AF65-F5344CB8AC3E}">
        <p14:creationId xmlns:p14="http://schemas.microsoft.com/office/powerpoint/2010/main" val="677732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72799D0-F50B-4CA2-9401-F62B9C47BFF4}" type="slidenum">
              <a:rPr lang="en-GB" smtClean="0"/>
              <a:t>17</a:t>
            </a:fld>
            <a:endParaRPr lang="en-GB"/>
          </a:p>
        </p:txBody>
      </p:sp>
    </p:spTree>
    <p:extLst>
      <p:ext uri="{BB962C8B-B14F-4D97-AF65-F5344CB8AC3E}">
        <p14:creationId xmlns:p14="http://schemas.microsoft.com/office/powerpoint/2010/main" val="1291859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72799D0-F50B-4CA2-9401-F62B9C47BFF4}" type="slidenum">
              <a:rPr lang="en-GB" smtClean="0"/>
              <a:t>18</a:t>
            </a:fld>
            <a:endParaRPr lang="en-GB"/>
          </a:p>
        </p:txBody>
      </p:sp>
    </p:spTree>
    <p:extLst>
      <p:ext uri="{BB962C8B-B14F-4D97-AF65-F5344CB8AC3E}">
        <p14:creationId xmlns:p14="http://schemas.microsoft.com/office/powerpoint/2010/main" val="3866614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72799D0-F50B-4CA2-9401-F62B9C47BFF4}" type="slidenum">
              <a:rPr lang="en-GB" smtClean="0"/>
              <a:t>19</a:t>
            </a:fld>
            <a:endParaRPr lang="en-GB"/>
          </a:p>
        </p:txBody>
      </p:sp>
    </p:spTree>
    <p:extLst>
      <p:ext uri="{BB962C8B-B14F-4D97-AF65-F5344CB8AC3E}">
        <p14:creationId xmlns:p14="http://schemas.microsoft.com/office/powerpoint/2010/main" val="2959466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5"/>
            <a:ext cx="5387400" cy="4651390"/>
          </a:xfrm>
        </p:spPr>
        <p:txBody>
          <a:bodyPr/>
          <a:lstStyle/>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872799D0-F50B-4CA2-9401-F62B9C47BFF4}" type="slidenum">
              <a:rPr lang="en-GB" smtClean="0"/>
              <a:t>2</a:t>
            </a:fld>
            <a:endParaRPr lang="en-GB"/>
          </a:p>
        </p:txBody>
      </p:sp>
    </p:spTree>
    <p:extLst>
      <p:ext uri="{BB962C8B-B14F-4D97-AF65-F5344CB8AC3E}">
        <p14:creationId xmlns:p14="http://schemas.microsoft.com/office/powerpoint/2010/main" val="2301927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72799D0-F50B-4CA2-9401-F62B9C47BFF4}" type="slidenum">
              <a:rPr lang="en-GB" smtClean="0"/>
              <a:t>20</a:t>
            </a:fld>
            <a:endParaRPr lang="en-GB"/>
          </a:p>
        </p:txBody>
      </p:sp>
    </p:spTree>
    <p:extLst>
      <p:ext uri="{BB962C8B-B14F-4D97-AF65-F5344CB8AC3E}">
        <p14:creationId xmlns:p14="http://schemas.microsoft.com/office/powerpoint/2010/main" val="1211645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72799D0-F50B-4CA2-9401-F62B9C47BFF4}" type="slidenum">
              <a:rPr lang="en-GB" smtClean="0"/>
              <a:t>21</a:t>
            </a:fld>
            <a:endParaRPr lang="en-GB"/>
          </a:p>
        </p:txBody>
      </p:sp>
    </p:spTree>
    <p:extLst>
      <p:ext uri="{BB962C8B-B14F-4D97-AF65-F5344CB8AC3E}">
        <p14:creationId xmlns:p14="http://schemas.microsoft.com/office/powerpoint/2010/main" val="888292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latin typeface="Arial" panose="020B0604020202020204" pitchFamily="34" charset="0"/>
                <a:cs typeface="Arial" panose="020B0604020202020204" pitchFamily="34" charset="0"/>
              </a:rPr>
              <a:t>Regan, Lorraine. "Finding The Right Support? A Review Of Issues And Positive Practice In Supporting Parents With Learning Disabilities And Their Children Beth Tarleton Finding The Right Support? A Review Of Issues And Positive Practice In Supporting Parents With Learning Disabilities And Their Children, </a:t>
            </a:r>
            <a:r>
              <a:rPr lang="en-GB" sz="1400" dirty="0" err="1">
                <a:latin typeface="Arial" panose="020B0604020202020204" pitchFamily="34" charset="0"/>
                <a:cs typeface="Arial" panose="020B0604020202020204" pitchFamily="34" charset="0"/>
              </a:rPr>
              <a:t>Lindaward</a:t>
            </a:r>
            <a:r>
              <a:rPr lang="en-GB" sz="1400" dirty="0">
                <a:latin typeface="Arial" panose="020B0604020202020204" pitchFamily="34" charset="0"/>
                <a:cs typeface="Arial" panose="020B0604020202020204" pitchFamily="34" charset="0"/>
              </a:rPr>
              <a:t> And </a:t>
            </a:r>
            <a:r>
              <a:rPr lang="en-GB" sz="1400" dirty="0" err="1">
                <a:latin typeface="Arial" panose="020B0604020202020204" pitchFamily="34" charset="0"/>
                <a:cs typeface="Arial" panose="020B0604020202020204" pitchFamily="34" charset="0"/>
              </a:rPr>
              <a:t>Joycehaworth</a:t>
            </a:r>
            <a:r>
              <a:rPr lang="en-GB" sz="1400" dirty="0">
                <a:latin typeface="Arial" panose="020B0604020202020204" pitchFamily="34" charset="0"/>
                <a:cs typeface="Arial" panose="020B0604020202020204" pitchFamily="34" charset="0"/>
              </a:rPr>
              <a:t> The Baring Foundation108 Free – Download Fromhttp://Www.Baringfoundation.Org.Uk/Findingrightsupport.Pdfhttp://Www.Baringfoundation.Org.Uk/Findingrightsupport.Pdf09538040620953804062". </a:t>
            </a:r>
            <a:r>
              <a:rPr lang="en-GB" sz="1400" i="1" dirty="0">
                <a:latin typeface="Arial" panose="020B0604020202020204" pitchFamily="34" charset="0"/>
                <a:cs typeface="Arial" panose="020B0604020202020204" pitchFamily="34" charset="0"/>
              </a:rPr>
              <a:t>Learning Disability Practice</a:t>
            </a:r>
            <a:r>
              <a:rPr lang="en-GB" sz="1400" dirty="0">
                <a:latin typeface="Arial" panose="020B0604020202020204" pitchFamily="34" charset="0"/>
                <a:cs typeface="Arial" panose="020B0604020202020204" pitchFamily="34" charset="0"/>
              </a:rPr>
              <a:t> 9.8 (2006): 27-27. Web.</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"Guide To Supported Parenting". </a:t>
            </a:r>
            <a:r>
              <a:rPr lang="en-GB" sz="1400" i="1" dirty="0">
                <a:latin typeface="Arial" panose="020B0604020202020204" pitchFamily="34" charset="0"/>
                <a:cs typeface="Arial" panose="020B0604020202020204" pitchFamily="34" charset="0"/>
              </a:rPr>
              <a:t>SCLD</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N.p</a:t>
            </a:r>
            <a:r>
              <a:rPr lang="en-GB" sz="1400" dirty="0">
                <a:latin typeface="Arial" panose="020B0604020202020204" pitchFamily="34" charset="0"/>
                <a:cs typeface="Arial" panose="020B0604020202020204" pitchFamily="34" charset="0"/>
              </a:rPr>
              <a:t>., 2015. Web. 24 Jan. 2017.</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"Refreshed Scottish Good Practice Guidelines For Supporting Parents With A Learning Disability". </a:t>
            </a:r>
            <a:r>
              <a:rPr lang="en-GB" sz="1400" i="1" dirty="0">
                <a:latin typeface="Arial" panose="020B0604020202020204" pitchFamily="34" charset="0"/>
                <a:cs typeface="Arial" panose="020B0604020202020204" pitchFamily="34" charset="0"/>
              </a:rPr>
              <a:t>SCLD</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N.p</a:t>
            </a:r>
            <a:r>
              <a:rPr lang="en-GB" sz="1400" dirty="0">
                <a:latin typeface="Arial" panose="020B0604020202020204" pitchFamily="34" charset="0"/>
                <a:cs typeface="Arial" panose="020B0604020202020204" pitchFamily="34" charset="0"/>
              </a:rPr>
              <a:t>., 2015. Web. 24 Jan. 2017.</a:t>
            </a:r>
          </a:p>
          <a:p>
            <a:endParaRPr lang="en-GB" dirty="0"/>
          </a:p>
          <a:p>
            <a:endParaRPr lang="en-GB" dirty="0"/>
          </a:p>
        </p:txBody>
      </p:sp>
      <p:sp>
        <p:nvSpPr>
          <p:cNvPr id="4" name="Slide Number Placeholder 3"/>
          <p:cNvSpPr>
            <a:spLocks noGrp="1"/>
          </p:cNvSpPr>
          <p:nvPr>
            <p:ph type="sldNum" sz="quarter" idx="10"/>
          </p:nvPr>
        </p:nvSpPr>
        <p:spPr/>
        <p:txBody>
          <a:bodyPr/>
          <a:lstStyle/>
          <a:p>
            <a:fld id="{872799D0-F50B-4CA2-9401-F62B9C47BFF4}" type="slidenum">
              <a:rPr lang="en-GB" smtClean="0"/>
              <a:t>22</a:t>
            </a:fld>
            <a:endParaRPr lang="en-GB"/>
          </a:p>
        </p:txBody>
      </p:sp>
    </p:spTree>
    <p:extLst>
      <p:ext uri="{BB962C8B-B14F-4D97-AF65-F5344CB8AC3E}">
        <p14:creationId xmlns:p14="http://schemas.microsoft.com/office/powerpoint/2010/main" val="3688015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192EAC0-E333-4A7E-9532-D2B7416B3C79}" type="slidenum">
              <a:rPr lang="en-GB" altLang="en-US"/>
              <a:pPr/>
              <a:t>23</a:t>
            </a:fld>
            <a:endParaRPr lang="en-GB" altLang="en-US"/>
          </a:p>
        </p:txBody>
      </p:sp>
      <p:sp>
        <p:nvSpPr>
          <p:cNvPr id="2" name="Notes Placeholder 1"/>
          <p:cNvSpPr>
            <a:spLocks noGrp="1"/>
          </p:cNvSpPr>
          <p:nvPr>
            <p:ph type="body" idx="1"/>
          </p:nvPr>
        </p:nvSpPr>
        <p:spPr/>
        <p:txBody>
          <a:bodyPr/>
          <a:lstStyle/>
          <a:p>
            <a:pPr>
              <a:defRPr/>
            </a:pPr>
            <a:r>
              <a:rPr lang="en-GB" sz="1200" dirty="0"/>
              <a:t>Support based on an understanding and acceptance of the characteristics, life circumstances, needs, and desires of persons with learning difficulties</a:t>
            </a:r>
          </a:p>
        </p:txBody>
      </p:sp>
    </p:spTree>
    <p:extLst>
      <p:ext uri="{BB962C8B-B14F-4D97-AF65-F5344CB8AC3E}">
        <p14:creationId xmlns:p14="http://schemas.microsoft.com/office/powerpoint/2010/main" val="2706623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i="1" dirty="0">
                <a:latin typeface="Arial" panose="020B0604020202020204" pitchFamily="34" charset="0"/>
                <a:cs typeface="Arial" panose="020B0604020202020204" pitchFamily="34" charset="0"/>
              </a:rPr>
              <a:t>"GIRFEC Principles". </a:t>
            </a:r>
            <a:r>
              <a:rPr lang="en-GB" sz="1400" i="1" dirty="0" err="1">
                <a:latin typeface="Arial" panose="020B0604020202020204" pitchFamily="34" charset="0"/>
                <a:cs typeface="Arial" panose="020B0604020202020204" pitchFamily="34" charset="0"/>
              </a:rPr>
              <a:t>Gov.scot</a:t>
            </a:r>
            <a:r>
              <a:rPr lang="en-GB" sz="1400" i="1" dirty="0">
                <a:latin typeface="Arial" panose="020B0604020202020204" pitchFamily="34" charset="0"/>
                <a:cs typeface="Arial" panose="020B0604020202020204" pitchFamily="34" charset="0"/>
              </a:rPr>
              <a:t>. </a:t>
            </a:r>
            <a:r>
              <a:rPr lang="en-GB" sz="1400" i="1" dirty="0" err="1">
                <a:latin typeface="Arial" panose="020B0604020202020204" pitchFamily="34" charset="0"/>
                <a:cs typeface="Arial" panose="020B0604020202020204" pitchFamily="34" charset="0"/>
              </a:rPr>
              <a:t>N.p</a:t>
            </a:r>
            <a:r>
              <a:rPr lang="en-GB" sz="1400" i="1" dirty="0">
                <a:latin typeface="Arial" panose="020B0604020202020204" pitchFamily="34" charset="0"/>
                <a:cs typeface="Arial" panose="020B0604020202020204" pitchFamily="34" charset="0"/>
              </a:rPr>
              <a:t>., 2017. Web. 24 Jan. 2017.</a:t>
            </a:r>
          </a:p>
        </p:txBody>
      </p:sp>
      <p:sp>
        <p:nvSpPr>
          <p:cNvPr id="4" name="Slide Number Placeholder 3"/>
          <p:cNvSpPr>
            <a:spLocks noGrp="1"/>
          </p:cNvSpPr>
          <p:nvPr>
            <p:ph type="sldNum" sz="quarter" idx="10"/>
          </p:nvPr>
        </p:nvSpPr>
        <p:spPr/>
        <p:txBody>
          <a:bodyPr/>
          <a:lstStyle/>
          <a:p>
            <a:fld id="{872799D0-F50B-4CA2-9401-F62B9C47BFF4}" type="slidenum">
              <a:rPr lang="en-GB" smtClean="0"/>
              <a:t>24</a:t>
            </a:fld>
            <a:endParaRPr lang="en-GB"/>
          </a:p>
        </p:txBody>
      </p:sp>
    </p:spTree>
    <p:extLst>
      <p:ext uri="{BB962C8B-B14F-4D97-AF65-F5344CB8AC3E}">
        <p14:creationId xmlns:p14="http://schemas.microsoft.com/office/powerpoint/2010/main" val="1351753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72799D0-F50B-4CA2-9401-F62B9C47BFF4}" type="slidenum">
              <a:rPr lang="en-GB" smtClean="0"/>
              <a:t>25</a:t>
            </a:fld>
            <a:endParaRPr lang="en-GB"/>
          </a:p>
        </p:txBody>
      </p:sp>
      <p:sp>
        <p:nvSpPr>
          <p:cNvPr id="5" name="Notes Placeholder 2"/>
          <p:cNvSpPr>
            <a:spLocks noGrp="1"/>
          </p:cNvSpPr>
          <p:nvPr>
            <p:ph type="body" idx="1"/>
          </p:nvPr>
        </p:nvSpPr>
        <p:spPr/>
        <p:txBody>
          <a:bodyPr/>
          <a:lstStyle/>
          <a:p>
            <a:r>
              <a:rPr lang="en-GB" sz="1400" i="1" dirty="0">
                <a:latin typeface="Arial" panose="020B0604020202020204" pitchFamily="34" charset="0"/>
                <a:cs typeface="Arial" panose="020B0604020202020204" pitchFamily="34" charset="0"/>
              </a:rPr>
              <a:t>"GIRFEC Principles". </a:t>
            </a:r>
            <a:r>
              <a:rPr lang="en-GB" sz="1400" i="1" dirty="0" err="1">
                <a:latin typeface="Arial" panose="020B0604020202020204" pitchFamily="34" charset="0"/>
                <a:cs typeface="Arial" panose="020B0604020202020204" pitchFamily="34" charset="0"/>
              </a:rPr>
              <a:t>Gov.scot</a:t>
            </a:r>
            <a:r>
              <a:rPr lang="en-GB" sz="1400" i="1" dirty="0">
                <a:latin typeface="Arial" panose="020B0604020202020204" pitchFamily="34" charset="0"/>
                <a:cs typeface="Arial" panose="020B0604020202020204" pitchFamily="34" charset="0"/>
              </a:rPr>
              <a:t>. </a:t>
            </a:r>
            <a:r>
              <a:rPr lang="en-GB" sz="1400" i="1" dirty="0" err="1">
                <a:latin typeface="Arial" panose="020B0604020202020204" pitchFamily="34" charset="0"/>
                <a:cs typeface="Arial" panose="020B0604020202020204" pitchFamily="34" charset="0"/>
              </a:rPr>
              <a:t>N.p</a:t>
            </a:r>
            <a:r>
              <a:rPr lang="en-GB" sz="1400" i="1" dirty="0">
                <a:latin typeface="Arial" panose="020B0604020202020204" pitchFamily="34" charset="0"/>
                <a:cs typeface="Arial" panose="020B0604020202020204" pitchFamily="34" charset="0"/>
              </a:rPr>
              <a:t>., 2017. Web. 24 Jan. 2017.</a:t>
            </a:r>
          </a:p>
        </p:txBody>
      </p:sp>
    </p:spTree>
    <p:extLst>
      <p:ext uri="{BB962C8B-B14F-4D97-AF65-F5344CB8AC3E}">
        <p14:creationId xmlns:p14="http://schemas.microsoft.com/office/powerpoint/2010/main" val="1807964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72799D0-F50B-4CA2-9401-F62B9C47BFF4}" type="slidenum">
              <a:rPr lang="en-GB" smtClean="0"/>
              <a:t>26</a:t>
            </a:fld>
            <a:endParaRPr lang="en-GB"/>
          </a:p>
        </p:txBody>
      </p:sp>
    </p:spTree>
    <p:extLst>
      <p:ext uri="{BB962C8B-B14F-4D97-AF65-F5344CB8AC3E}">
        <p14:creationId xmlns:p14="http://schemas.microsoft.com/office/powerpoint/2010/main" val="90269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72799D0-F50B-4CA2-9401-F62B9C47BFF4}" type="slidenum">
              <a:rPr lang="en-GB" smtClean="0"/>
              <a:t>27</a:t>
            </a:fld>
            <a:endParaRPr lang="en-GB"/>
          </a:p>
        </p:txBody>
      </p:sp>
    </p:spTree>
    <p:extLst>
      <p:ext uri="{BB962C8B-B14F-4D97-AF65-F5344CB8AC3E}">
        <p14:creationId xmlns:p14="http://schemas.microsoft.com/office/powerpoint/2010/main" val="2415575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72799D0-F50B-4CA2-9401-F62B9C47BFF4}" type="slidenum">
              <a:rPr lang="en-GB" smtClean="0"/>
              <a:t>28</a:t>
            </a:fld>
            <a:endParaRPr lang="en-GB"/>
          </a:p>
        </p:txBody>
      </p:sp>
    </p:spTree>
    <p:extLst>
      <p:ext uri="{BB962C8B-B14F-4D97-AF65-F5344CB8AC3E}">
        <p14:creationId xmlns:p14="http://schemas.microsoft.com/office/powerpoint/2010/main" val="1948038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72799D0-F50B-4CA2-9401-F62B9C47BFF4}" type="slidenum">
              <a:rPr lang="en-GB" smtClean="0"/>
              <a:t>29</a:t>
            </a:fld>
            <a:endParaRPr lang="en-GB"/>
          </a:p>
        </p:txBody>
      </p:sp>
    </p:spTree>
    <p:extLst>
      <p:ext uri="{BB962C8B-B14F-4D97-AF65-F5344CB8AC3E}">
        <p14:creationId xmlns:p14="http://schemas.microsoft.com/office/powerpoint/2010/main" val="1704382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872799D0-F50B-4CA2-9401-F62B9C47BFF4}" type="slidenum">
              <a:rPr lang="en-GB" smtClean="0"/>
              <a:t>3</a:t>
            </a:fld>
            <a:endParaRPr lang="en-GB"/>
          </a:p>
        </p:txBody>
      </p:sp>
    </p:spTree>
    <p:extLst>
      <p:ext uri="{BB962C8B-B14F-4D97-AF65-F5344CB8AC3E}">
        <p14:creationId xmlns:p14="http://schemas.microsoft.com/office/powerpoint/2010/main" val="33637196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i="1" dirty="0">
                <a:latin typeface="Arial" panose="020B0604020202020204" pitchFamily="34" charset="0"/>
                <a:cs typeface="Arial" panose="020B0604020202020204" pitchFamily="34" charset="0"/>
              </a:rPr>
              <a:t>Ward, Harriet, Rebecca Brown, and Georgina Hyde-Dryden. "Assessing Parental Capacity To Change When Children Are On The Edge Of Care: An Overview Of Current Research Evidence". </a:t>
            </a:r>
            <a:r>
              <a:rPr lang="en-GB" sz="1400" i="1" dirty="0" err="1">
                <a:latin typeface="Arial" panose="020B0604020202020204" pitchFamily="34" charset="0"/>
                <a:cs typeface="Arial" panose="020B0604020202020204" pitchFamily="34" charset="0"/>
              </a:rPr>
              <a:t>N.p</a:t>
            </a:r>
            <a:r>
              <a:rPr lang="en-GB" sz="1400" i="1" dirty="0">
                <a:latin typeface="Arial" panose="020B0604020202020204" pitchFamily="34" charset="0"/>
                <a:cs typeface="Arial" panose="020B0604020202020204" pitchFamily="34" charset="0"/>
              </a:rPr>
              <a:t>., 2017. Web. 24 Jan. 2017. P. 20</a:t>
            </a:r>
          </a:p>
        </p:txBody>
      </p:sp>
      <p:sp>
        <p:nvSpPr>
          <p:cNvPr id="4" name="Slide Number Placeholder 3"/>
          <p:cNvSpPr>
            <a:spLocks noGrp="1"/>
          </p:cNvSpPr>
          <p:nvPr>
            <p:ph type="sldNum" sz="quarter" idx="10"/>
          </p:nvPr>
        </p:nvSpPr>
        <p:spPr/>
        <p:txBody>
          <a:bodyPr/>
          <a:lstStyle/>
          <a:p>
            <a:fld id="{872799D0-F50B-4CA2-9401-F62B9C47BFF4}" type="slidenum">
              <a:rPr lang="en-GB" smtClean="0"/>
              <a:t>30</a:t>
            </a:fld>
            <a:endParaRPr lang="en-GB"/>
          </a:p>
        </p:txBody>
      </p:sp>
    </p:spTree>
    <p:extLst>
      <p:ext uri="{BB962C8B-B14F-4D97-AF65-F5344CB8AC3E}">
        <p14:creationId xmlns:p14="http://schemas.microsoft.com/office/powerpoint/2010/main" val="2804560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72799D0-F50B-4CA2-9401-F62B9C47BFF4}" type="slidenum">
              <a:rPr lang="en-GB" smtClean="0"/>
              <a:t>31</a:t>
            </a:fld>
            <a:endParaRPr lang="en-GB"/>
          </a:p>
        </p:txBody>
      </p:sp>
    </p:spTree>
    <p:extLst>
      <p:ext uri="{BB962C8B-B14F-4D97-AF65-F5344CB8AC3E}">
        <p14:creationId xmlns:p14="http://schemas.microsoft.com/office/powerpoint/2010/main" val="2524159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72799D0-F50B-4CA2-9401-F62B9C47BFF4}" type="slidenum">
              <a:rPr lang="en-GB" smtClean="0"/>
              <a:t>32</a:t>
            </a:fld>
            <a:endParaRPr lang="en-GB"/>
          </a:p>
        </p:txBody>
      </p:sp>
    </p:spTree>
    <p:extLst>
      <p:ext uri="{BB962C8B-B14F-4D97-AF65-F5344CB8AC3E}">
        <p14:creationId xmlns:p14="http://schemas.microsoft.com/office/powerpoint/2010/main" val="2604889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72799D0-F50B-4CA2-9401-F62B9C47BFF4}" type="slidenum">
              <a:rPr lang="en-GB" smtClean="0"/>
              <a:t>33</a:t>
            </a:fld>
            <a:endParaRPr lang="en-GB"/>
          </a:p>
        </p:txBody>
      </p:sp>
      <p:sp>
        <p:nvSpPr>
          <p:cNvPr id="3" name="Notes Placeholder 2"/>
          <p:cNvSpPr>
            <a:spLocks noGrp="1"/>
          </p:cNvSpPr>
          <p:nvPr>
            <p:ph type="body" idx="1"/>
          </p:nvPr>
        </p:nvSpPr>
        <p:spPr/>
        <p:txBody>
          <a:bodyPr/>
          <a:lstStyle/>
          <a:p>
            <a:pPr lvl="0"/>
            <a:r>
              <a:rPr lang="en-GB" dirty="0"/>
              <a:t>Local multi-disciplinary specialist teams should be developed  to meet the support needs of parents with learning disabilities in line with the Scottish Good Practice Guidelines</a:t>
            </a:r>
          </a:p>
          <a:p>
            <a:pPr lvl="0"/>
            <a:r>
              <a:rPr lang="en-GB" dirty="0"/>
              <a:t>Good practice already developed locally, for example in developing care pathways and accessible information strategies, should inform the development of good practice across the whole of Scotland</a:t>
            </a:r>
          </a:p>
          <a:p>
            <a:pPr lvl="0"/>
            <a:r>
              <a:rPr lang="en-GB" dirty="0"/>
              <a:t>More consistent data collection should be developed to support better planning of services</a:t>
            </a:r>
          </a:p>
          <a:p>
            <a:pPr lvl="0"/>
            <a:r>
              <a:rPr lang="en-GB" dirty="0"/>
              <a:t>Social workers, midwives and health visitors should be better equipped to more confidently identify and work with parents with learning disabilities</a:t>
            </a:r>
          </a:p>
          <a:p>
            <a:endParaRPr lang="en-GB" dirty="0"/>
          </a:p>
        </p:txBody>
      </p:sp>
    </p:spTree>
    <p:extLst>
      <p:ext uri="{BB962C8B-B14F-4D97-AF65-F5344CB8AC3E}">
        <p14:creationId xmlns:p14="http://schemas.microsoft.com/office/powerpoint/2010/main" val="4264047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72799D0-F50B-4CA2-9401-F62B9C47BFF4}" type="slidenum">
              <a:rPr lang="en-GB" smtClean="0"/>
              <a:t>34</a:t>
            </a:fld>
            <a:endParaRPr lang="en-GB"/>
          </a:p>
        </p:txBody>
      </p:sp>
    </p:spTree>
    <p:extLst>
      <p:ext uri="{BB962C8B-B14F-4D97-AF65-F5344CB8AC3E}">
        <p14:creationId xmlns:p14="http://schemas.microsoft.com/office/powerpoint/2010/main" val="1186227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72799D0-F50B-4CA2-9401-F62B9C47BFF4}" type="slidenum">
              <a:rPr lang="en-GB" smtClean="0"/>
              <a:t>35</a:t>
            </a:fld>
            <a:endParaRPr lang="en-GB"/>
          </a:p>
        </p:txBody>
      </p:sp>
    </p:spTree>
    <p:extLst>
      <p:ext uri="{BB962C8B-B14F-4D97-AF65-F5344CB8AC3E}">
        <p14:creationId xmlns:p14="http://schemas.microsoft.com/office/powerpoint/2010/main" val="324969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872799D0-F50B-4CA2-9401-F62B9C47BFF4}" type="slidenum">
              <a:rPr lang="en-GB" smtClean="0"/>
              <a:t>4</a:t>
            </a:fld>
            <a:endParaRPr lang="en-GB"/>
          </a:p>
        </p:txBody>
      </p:sp>
      <p:sp>
        <p:nvSpPr>
          <p:cNvPr id="5" name="TextBox 4"/>
          <p:cNvSpPr txBox="1"/>
          <p:nvPr/>
        </p:nvSpPr>
        <p:spPr>
          <a:xfrm>
            <a:off x="679768" y="5189838"/>
            <a:ext cx="5438140" cy="523220"/>
          </a:xfrm>
          <a:prstGeom prst="rect">
            <a:avLst/>
          </a:prstGeom>
          <a:noFill/>
        </p:spPr>
        <p:txBody>
          <a:bodyPr wrap="square" rtlCol="0">
            <a:spAutoFit/>
          </a:bodyPr>
          <a:lstStyle/>
          <a:p>
            <a:r>
              <a:rPr lang="en-GB" sz="1400" i="1" dirty="0">
                <a:latin typeface="Arial" panose="020B0604020202020204" pitchFamily="34" charset="0"/>
                <a:cs typeface="Arial" panose="020B0604020202020204" pitchFamily="34" charset="0"/>
              </a:rPr>
              <a:t>"Children And Young People (Scotland) Act 2014". Legislation.gov.uk. </a:t>
            </a:r>
            <a:r>
              <a:rPr lang="en-GB" sz="1400" i="1" dirty="0" err="1">
                <a:latin typeface="Arial" panose="020B0604020202020204" pitchFamily="34" charset="0"/>
                <a:cs typeface="Arial" panose="020B0604020202020204" pitchFamily="34" charset="0"/>
              </a:rPr>
              <a:t>N.p</a:t>
            </a:r>
            <a:r>
              <a:rPr lang="en-GB" sz="1400" i="1" dirty="0">
                <a:latin typeface="Arial" panose="020B0604020202020204" pitchFamily="34" charset="0"/>
                <a:cs typeface="Arial" panose="020B0604020202020204" pitchFamily="34" charset="0"/>
              </a:rPr>
              <a:t>., 2017. Web. 24 Jan. 2017</a:t>
            </a:r>
            <a:r>
              <a:rPr lang="en-GB"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99453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872799D0-F50B-4CA2-9401-F62B9C47BFF4}" type="slidenum">
              <a:rPr lang="en-GB" smtClean="0"/>
              <a:t>5</a:t>
            </a:fld>
            <a:endParaRPr lang="en-GB"/>
          </a:p>
        </p:txBody>
      </p:sp>
      <p:sp>
        <p:nvSpPr>
          <p:cNvPr id="5" name="TextBox 4"/>
          <p:cNvSpPr txBox="1"/>
          <p:nvPr/>
        </p:nvSpPr>
        <p:spPr>
          <a:xfrm>
            <a:off x="679768" y="5189838"/>
            <a:ext cx="5438140" cy="523220"/>
          </a:xfrm>
          <a:prstGeom prst="rect">
            <a:avLst/>
          </a:prstGeom>
          <a:noFill/>
        </p:spPr>
        <p:txBody>
          <a:bodyPr wrap="square" rtlCol="0">
            <a:spAutoFit/>
          </a:bodyPr>
          <a:lstStyle/>
          <a:p>
            <a:r>
              <a:rPr lang="en-GB" sz="1400" i="1" dirty="0">
                <a:latin typeface="Arial" panose="020B0604020202020204" pitchFamily="34" charset="0"/>
                <a:cs typeface="Arial" panose="020B0604020202020204" pitchFamily="34" charset="0"/>
              </a:rPr>
              <a:t>"Children And Young People (Scotland) Act 2014". Legislation.gov.uk. </a:t>
            </a:r>
            <a:r>
              <a:rPr lang="en-GB" sz="1400" i="1" dirty="0" err="1">
                <a:latin typeface="Arial" panose="020B0604020202020204" pitchFamily="34" charset="0"/>
                <a:cs typeface="Arial" panose="020B0604020202020204" pitchFamily="34" charset="0"/>
              </a:rPr>
              <a:t>N.p</a:t>
            </a:r>
            <a:r>
              <a:rPr lang="en-GB" sz="1400" i="1" dirty="0">
                <a:latin typeface="Arial" panose="020B0604020202020204" pitchFamily="34" charset="0"/>
                <a:cs typeface="Arial" panose="020B0604020202020204" pitchFamily="34" charset="0"/>
              </a:rPr>
              <a:t>., 2017. Web. 24 Jan. 2017</a:t>
            </a:r>
            <a:r>
              <a:rPr lang="en-GB"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06148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i="1" dirty="0">
                <a:latin typeface="Arial" panose="020B0604020202020204" pitchFamily="34" charset="0"/>
                <a:cs typeface="Arial" panose="020B0604020202020204" pitchFamily="34" charset="0"/>
              </a:rPr>
              <a:t>"National Guidance For Child Protection In Scotland 2014". </a:t>
            </a:r>
            <a:r>
              <a:rPr lang="en-GB" sz="1400" i="1" dirty="0" err="1">
                <a:latin typeface="Arial" panose="020B0604020202020204" pitchFamily="34" charset="0"/>
                <a:cs typeface="Arial" panose="020B0604020202020204" pitchFamily="34" charset="0"/>
              </a:rPr>
              <a:t>N.p</a:t>
            </a:r>
            <a:r>
              <a:rPr lang="en-GB" sz="1400" i="1" dirty="0">
                <a:latin typeface="Arial" panose="020B0604020202020204" pitchFamily="34" charset="0"/>
                <a:cs typeface="Arial" panose="020B0604020202020204" pitchFamily="34" charset="0"/>
              </a:rPr>
              <a:t>., 2014. Web. 24 Jan. 2017 P. 119.</a:t>
            </a:r>
          </a:p>
        </p:txBody>
      </p:sp>
      <p:sp>
        <p:nvSpPr>
          <p:cNvPr id="4" name="Slide Number Placeholder 3"/>
          <p:cNvSpPr>
            <a:spLocks noGrp="1"/>
          </p:cNvSpPr>
          <p:nvPr>
            <p:ph type="sldNum" sz="quarter" idx="10"/>
          </p:nvPr>
        </p:nvSpPr>
        <p:spPr/>
        <p:txBody>
          <a:bodyPr/>
          <a:lstStyle/>
          <a:p>
            <a:fld id="{872799D0-F50B-4CA2-9401-F62B9C47BFF4}" type="slidenum">
              <a:rPr lang="en-GB" smtClean="0"/>
              <a:t>6</a:t>
            </a:fld>
            <a:endParaRPr lang="en-GB"/>
          </a:p>
        </p:txBody>
      </p:sp>
    </p:spTree>
    <p:extLst>
      <p:ext uri="{BB962C8B-B14F-4D97-AF65-F5344CB8AC3E}">
        <p14:creationId xmlns:p14="http://schemas.microsoft.com/office/powerpoint/2010/main" val="3630329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10"/>
          </p:nvPr>
        </p:nvSpPr>
        <p:spPr/>
        <p:txBody>
          <a:bodyPr/>
          <a:lstStyle/>
          <a:p>
            <a:fld id="{872799D0-F50B-4CA2-9401-F62B9C47BFF4}" type="slidenum">
              <a:rPr lang="en-GB" smtClean="0"/>
              <a:t>7</a:t>
            </a:fld>
            <a:endParaRPr lang="en-GB"/>
          </a:p>
        </p:txBody>
      </p:sp>
      <p:sp>
        <p:nvSpPr>
          <p:cNvPr id="7" name="Notes Placeholder 2"/>
          <p:cNvSpPr txBox="1">
            <a:spLocks/>
          </p:cNvSpPr>
          <p:nvPr/>
        </p:nvSpPr>
        <p:spPr>
          <a:xfrm>
            <a:off x="832168" y="4929595"/>
            <a:ext cx="5438140" cy="3908614"/>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GB" sz="1400" i="1" dirty="0">
                <a:latin typeface="Arial" panose="020B0604020202020204" pitchFamily="34" charset="0"/>
                <a:cs typeface="Arial" panose="020B0604020202020204" pitchFamily="34" charset="0"/>
              </a:rPr>
              <a:t>CHILDREN AND YOUNG PEOPLE (SCOTLAND) ACT 2014: National Guidance On Part 12: Services In Relation To Children At Risk Of Becoming Looked After, Etc.. 1st ed. 2016. P.14.</a:t>
            </a:r>
          </a:p>
        </p:txBody>
      </p:sp>
    </p:spTree>
    <p:extLst>
      <p:ext uri="{BB962C8B-B14F-4D97-AF65-F5344CB8AC3E}">
        <p14:creationId xmlns:p14="http://schemas.microsoft.com/office/powerpoint/2010/main" val="2644256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72799D0-F50B-4CA2-9401-F62B9C47BFF4}" type="slidenum">
              <a:rPr lang="en-GB" smtClean="0"/>
              <a:t>8</a:t>
            </a:fld>
            <a:endParaRPr lang="en-GB"/>
          </a:p>
        </p:txBody>
      </p:sp>
      <p:sp>
        <p:nvSpPr>
          <p:cNvPr id="5" name="Notes Placeholder 4"/>
          <p:cNvSpPr txBox="1">
            <a:spLocks noGrp="1"/>
          </p:cNvSpPr>
          <p:nvPr>
            <p:ph type="body" idx="1"/>
          </p:nvPr>
        </p:nvSpPr>
        <p:spPr>
          <a:xfrm>
            <a:off x="679768" y="4777194"/>
            <a:ext cx="5438140" cy="523220"/>
          </a:xfrm>
          <a:prstGeom prst="rect">
            <a:avLst/>
          </a:prstGeom>
          <a:noFill/>
        </p:spPr>
        <p:txBody>
          <a:bodyPr wrap="square" rtlCol="0">
            <a:spAutoFit/>
          </a:bodyPr>
          <a:lstStyle/>
          <a:p>
            <a:r>
              <a:rPr lang="en-GB" sz="1400" i="1" dirty="0">
                <a:latin typeface="Arial" panose="020B0604020202020204" pitchFamily="34" charset="0"/>
                <a:cs typeface="Arial" panose="020B0604020202020204" pitchFamily="34" charset="0"/>
              </a:rPr>
              <a:t>"Children And Young People (Scotland) Act 2014". Legislation.gov.uk. </a:t>
            </a:r>
            <a:r>
              <a:rPr lang="en-GB" sz="1400" i="1" dirty="0" err="1">
                <a:latin typeface="Arial" panose="020B0604020202020204" pitchFamily="34" charset="0"/>
                <a:cs typeface="Arial" panose="020B0604020202020204" pitchFamily="34" charset="0"/>
              </a:rPr>
              <a:t>N.p</a:t>
            </a:r>
            <a:r>
              <a:rPr lang="en-GB" sz="1400" i="1" dirty="0">
                <a:latin typeface="Arial" panose="020B0604020202020204" pitchFamily="34" charset="0"/>
                <a:cs typeface="Arial" panose="020B0604020202020204" pitchFamily="34" charset="0"/>
              </a:rPr>
              <a:t>., 2017. Web. 24 Jan. 2017</a:t>
            </a:r>
            <a:r>
              <a:rPr lang="en-GB"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08920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872799D0-F50B-4CA2-9401-F62B9C47BFF4}" type="slidenum">
              <a:rPr lang="en-GB" smtClean="0"/>
              <a:t>9</a:t>
            </a:fld>
            <a:endParaRPr lang="en-GB"/>
          </a:p>
        </p:txBody>
      </p:sp>
      <p:sp>
        <p:nvSpPr>
          <p:cNvPr id="7" name="Notes Placeholder 2"/>
          <p:cNvSpPr txBox="1">
            <a:spLocks/>
          </p:cNvSpPr>
          <p:nvPr/>
        </p:nvSpPr>
        <p:spPr>
          <a:xfrm>
            <a:off x="832168" y="4929595"/>
            <a:ext cx="5438140" cy="3908614"/>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GB" sz="1400" i="1" dirty="0">
                <a:latin typeface="Arial" panose="020B0604020202020204" pitchFamily="34" charset="0"/>
                <a:cs typeface="Arial" panose="020B0604020202020204" pitchFamily="34" charset="0"/>
              </a:rPr>
              <a:t>CHILDREN AND YOUNG PEOPLE (SCOTLAND) ACT 2014: National Guidance On Part 12: Services In Relation To Children At Risk Of Becoming Looked After, Etc.. 1st ed. 2016. P.8.</a:t>
            </a:r>
          </a:p>
        </p:txBody>
      </p:sp>
    </p:spTree>
    <p:extLst>
      <p:ext uri="{BB962C8B-B14F-4D97-AF65-F5344CB8AC3E}">
        <p14:creationId xmlns:p14="http://schemas.microsoft.com/office/powerpoint/2010/main" val="1415574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Text Placeholder 2"/>
          <p:cNvSpPr>
            <a:spLocks noGrp="1"/>
          </p:cNvSpPr>
          <p:nvPr>
            <p:ph type="body"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74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71699"/>
            <a:ext cx="9144000" cy="1338263"/>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502BEF6-4218-4501-A94A-A0855C74A96C}" type="datetimeFigureOut">
              <a:rPr lang="en-GB" smtClean="0"/>
              <a:t>21/07/2020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F5822A-152F-43EB-B546-DD5301BF245F}" type="slidenum">
              <a:rPr lang="en-GB" smtClean="0"/>
              <a:t>‹#›</a:t>
            </a:fld>
            <a:endParaRPr lang="en-GB"/>
          </a:p>
        </p:txBody>
      </p:sp>
    </p:spTree>
    <p:extLst>
      <p:ext uri="{BB962C8B-B14F-4D97-AF65-F5344CB8AC3E}">
        <p14:creationId xmlns:p14="http://schemas.microsoft.com/office/powerpoint/2010/main" val="1714907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60CE4266-C9BB-4CE5-8874-60DD5B6D5200}" type="datetimeFigureOut">
              <a:rPr lang="en-GB"/>
              <a:pPr>
                <a:defRPr/>
              </a:pPr>
              <a:t>21/07/2020</a:t>
            </a:fld>
            <a:endParaRPr lang="en-GB"/>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78B5E06F-C8DB-4D1F-9318-2AA2C466D225}" type="slidenum">
              <a:rPr lang="en-GB" altLang="en-US"/>
              <a:pPr/>
              <a:t>‹#›</a:t>
            </a:fld>
            <a:endParaRPr lang="en-GB" altLang="en-US"/>
          </a:p>
        </p:txBody>
      </p:sp>
    </p:spTree>
    <p:extLst>
      <p:ext uri="{BB962C8B-B14F-4D97-AF65-F5344CB8AC3E}">
        <p14:creationId xmlns:p14="http://schemas.microsoft.com/office/powerpoint/2010/main" val="1110517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46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71699"/>
            <a:ext cx="9144000" cy="1338263"/>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502BEF6-4218-4501-A94A-A0855C74A96C}" type="datetimeFigureOut">
              <a:rPr lang="en-GB" smtClean="0"/>
              <a:t>21/07/2020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F5822A-152F-43EB-B546-DD5301BF245F}" type="slidenum">
              <a:rPr lang="en-GB" smtClean="0"/>
              <a:t>‹#›</a:t>
            </a:fld>
            <a:endParaRPr lang="en-GB"/>
          </a:p>
        </p:txBody>
      </p:sp>
    </p:spTree>
    <p:extLst>
      <p:ext uri="{BB962C8B-B14F-4D97-AF65-F5344CB8AC3E}">
        <p14:creationId xmlns:p14="http://schemas.microsoft.com/office/powerpoint/2010/main" val="265001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16458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71699"/>
            <a:ext cx="9144000" cy="1338263"/>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502BEF6-4218-4501-A94A-A0855C74A96C}" type="datetimeFigureOut">
              <a:rPr lang="en-GB" smtClean="0"/>
              <a:t>21/07/2020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F5822A-152F-43EB-B546-DD5301BF245F}" type="slidenum">
              <a:rPr lang="en-GB" smtClean="0"/>
              <a:t>‹#›</a:t>
            </a:fld>
            <a:endParaRPr lang="en-GB"/>
          </a:p>
        </p:txBody>
      </p:sp>
    </p:spTree>
    <p:extLst>
      <p:ext uri="{BB962C8B-B14F-4D97-AF65-F5344CB8AC3E}">
        <p14:creationId xmlns:p14="http://schemas.microsoft.com/office/powerpoint/2010/main" val="159423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6680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71699"/>
            <a:ext cx="9144000" cy="1338263"/>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502BEF6-4218-4501-A94A-A0855C74A96C}" type="datetimeFigureOut">
              <a:rPr lang="en-GB" smtClean="0"/>
              <a:t>21/07/2020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F5822A-152F-43EB-B546-DD5301BF245F}" type="slidenum">
              <a:rPr lang="en-GB" smtClean="0"/>
              <a:t>‹#›</a:t>
            </a:fld>
            <a:endParaRPr lang="en-GB"/>
          </a:p>
        </p:txBody>
      </p:sp>
    </p:spTree>
    <p:extLst>
      <p:ext uri="{BB962C8B-B14F-4D97-AF65-F5344CB8AC3E}">
        <p14:creationId xmlns:p14="http://schemas.microsoft.com/office/powerpoint/2010/main" val="11956176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006" y="633349"/>
            <a:ext cx="9248794"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58368" y="2145792"/>
            <a:ext cx="10695432" cy="4194048"/>
          </a:xfrm>
          <a:prstGeom prst="rect">
            <a:avLst/>
          </a:prstGeom>
        </p:spPr>
        <p:txBody>
          <a:bodyPr vert="horz" lIns="91440" tIns="45720" rIns="91440" bIns="45720" rtlCol="0">
            <a:normAutofit/>
          </a:bodyPr>
          <a:lstStyle/>
          <a:p>
            <a:pPr lvl="0"/>
            <a:r>
              <a:rPr lang="en-US" dirty="0"/>
              <a:t>Click to edit Master text styles</a:t>
            </a:r>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1406" y="550614"/>
            <a:ext cx="1533600" cy="1401945"/>
          </a:xfrm>
          <a:prstGeom prst="rect">
            <a:avLst/>
          </a:prstGeom>
        </p:spPr>
      </p:pic>
    </p:spTree>
    <p:extLst>
      <p:ext uri="{BB962C8B-B14F-4D97-AF65-F5344CB8AC3E}">
        <p14:creationId xmlns:p14="http://schemas.microsoft.com/office/powerpoint/2010/main" val="262350553"/>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60" r:id="rId3"/>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444500" indent="-444500" algn="l" defTabSz="914400" rtl="0" eaLnBrk="1" latinLnBrk="0" hangingPunct="1">
        <a:lnSpc>
          <a:spcPct val="150000"/>
        </a:lnSpc>
        <a:spcBef>
          <a:spcPts val="1000"/>
        </a:spcBef>
        <a:buClr>
          <a:schemeClr val="accent6"/>
        </a:buClr>
        <a:buFont typeface="Arial" panose="020B0604020202020204" pitchFamily="34" charset="0"/>
        <a:buChar char="•"/>
        <a:tabLst>
          <a:tab pos="355600" algn="l"/>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tabLst>
          <a:tab pos="355600" algn="l"/>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tabLst>
          <a:tab pos="355600" algn="l"/>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tabLst>
          <a:tab pos="355600" algn="l"/>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tabLst>
          <a:tab pos="35560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006" y="633349"/>
            <a:ext cx="9248794"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58368" y="2145792"/>
            <a:ext cx="10695432" cy="4194048"/>
          </a:xfrm>
          <a:prstGeom prst="rect">
            <a:avLst/>
          </a:prstGeom>
        </p:spPr>
        <p:txBody>
          <a:bodyPr vert="horz" lIns="91440" tIns="45720" rIns="91440" bIns="45720" rtlCol="0">
            <a:normAutofit/>
          </a:bodyPr>
          <a:lstStyle/>
          <a:p>
            <a:pPr lvl="0"/>
            <a:r>
              <a:rPr lang="en-US" dirty="0"/>
              <a:t>Click to edit Master text styles</a:t>
            </a:r>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2392" y="551935"/>
            <a:ext cx="1533702" cy="1363488"/>
          </a:xfrm>
          <a:prstGeom prst="rect">
            <a:avLst/>
          </a:prstGeom>
        </p:spPr>
      </p:pic>
    </p:spTree>
    <p:extLst>
      <p:ext uri="{BB962C8B-B14F-4D97-AF65-F5344CB8AC3E}">
        <p14:creationId xmlns:p14="http://schemas.microsoft.com/office/powerpoint/2010/main" val="2514262458"/>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444500" indent="-444500" algn="l" defTabSz="914400" rtl="0" eaLnBrk="1" latinLnBrk="0" hangingPunct="1">
        <a:lnSpc>
          <a:spcPct val="150000"/>
        </a:lnSpc>
        <a:spcBef>
          <a:spcPts val="1000"/>
        </a:spcBef>
        <a:buClr>
          <a:schemeClr val="accent6"/>
        </a:buClr>
        <a:buFont typeface="Arial" panose="020B0604020202020204" pitchFamily="34" charset="0"/>
        <a:buChar char="•"/>
        <a:tabLst>
          <a:tab pos="355600" algn="l"/>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tabLst>
          <a:tab pos="355600" algn="l"/>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tabLst>
          <a:tab pos="355600" algn="l"/>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tabLst>
          <a:tab pos="355600" algn="l"/>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tabLst>
          <a:tab pos="35560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006" y="633349"/>
            <a:ext cx="9248794"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58368" y="2145792"/>
            <a:ext cx="10695432" cy="4194048"/>
          </a:xfrm>
          <a:prstGeom prst="rect">
            <a:avLst/>
          </a:prstGeom>
        </p:spPr>
        <p:txBody>
          <a:bodyPr vert="horz" lIns="91440" tIns="45720" rIns="91440" bIns="45720" rtlCol="0">
            <a:normAutofit/>
          </a:bodyPr>
          <a:lstStyle/>
          <a:p>
            <a:pPr lvl="0"/>
            <a:r>
              <a:rPr lang="en-US" dirty="0"/>
              <a:t>Click to edit Master text styles</a:t>
            </a: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4111" y="550582"/>
            <a:ext cx="1533600" cy="1368142"/>
          </a:xfrm>
          <a:prstGeom prst="rect">
            <a:avLst/>
          </a:prstGeom>
        </p:spPr>
      </p:pic>
    </p:spTree>
    <p:extLst>
      <p:ext uri="{BB962C8B-B14F-4D97-AF65-F5344CB8AC3E}">
        <p14:creationId xmlns:p14="http://schemas.microsoft.com/office/powerpoint/2010/main" val="3588476668"/>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444500" indent="-444500" algn="l" defTabSz="914400" rtl="0" eaLnBrk="1" latinLnBrk="0" hangingPunct="1">
        <a:lnSpc>
          <a:spcPct val="150000"/>
        </a:lnSpc>
        <a:spcBef>
          <a:spcPts val="1000"/>
        </a:spcBef>
        <a:buClr>
          <a:schemeClr val="accent2"/>
        </a:buClr>
        <a:buFont typeface="Arial" panose="020B0604020202020204" pitchFamily="34" charset="0"/>
        <a:buChar char="•"/>
        <a:tabLst>
          <a:tab pos="355600" algn="l"/>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tabLst>
          <a:tab pos="355600" algn="l"/>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tabLst>
          <a:tab pos="355600" algn="l"/>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tabLst>
          <a:tab pos="355600" algn="l"/>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tabLst>
          <a:tab pos="35560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5006" y="633349"/>
            <a:ext cx="9248794"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58368" y="2145792"/>
            <a:ext cx="10695432" cy="4194048"/>
          </a:xfrm>
          <a:prstGeom prst="rect">
            <a:avLst/>
          </a:prstGeom>
        </p:spPr>
        <p:txBody>
          <a:bodyPr vert="horz" lIns="91440" tIns="45720" rIns="91440" bIns="45720" rtlCol="0">
            <a:normAutofit/>
          </a:bodyPr>
          <a:lstStyle/>
          <a:p>
            <a:pPr lvl="0"/>
            <a:r>
              <a:rPr lang="en-US" dirty="0"/>
              <a:t>Click to edit Master text styles</a:t>
            </a:r>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1695" y="560003"/>
            <a:ext cx="1533600" cy="1433969"/>
          </a:xfrm>
          <a:prstGeom prst="rect">
            <a:avLst/>
          </a:prstGeom>
        </p:spPr>
      </p:pic>
    </p:spTree>
    <p:extLst>
      <p:ext uri="{BB962C8B-B14F-4D97-AF65-F5344CB8AC3E}">
        <p14:creationId xmlns:p14="http://schemas.microsoft.com/office/powerpoint/2010/main" val="952252488"/>
      </p:ext>
    </p:extLst>
  </p:cSld>
  <p:clrMap bg1="lt1" tx1="dk1" bg2="lt2" tx2="dk2" accent1="accent1" accent2="accent2" accent3="accent3" accent4="accent4" accent5="accent5" accent6="accent6" hlink="hlink" folHlink="folHlink"/>
  <p:sldLayoutIdLst>
    <p:sldLayoutId id="2147483658" r:id="rId1"/>
    <p:sldLayoutId id="2147483659" r:id="rId2"/>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444500" indent="-444500" algn="l" defTabSz="914400" rtl="0" eaLnBrk="1" latinLnBrk="0" hangingPunct="1">
        <a:lnSpc>
          <a:spcPct val="150000"/>
        </a:lnSpc>
        <a:spcBef>
          <a:spcPts val="1000"/>
        </a:spcBef>
        <a:buClr>
          <a:schemeClr val="accent4"/>
        </a:buClr>
        <a:buFont typeface="Arial" panose="020B0604020202020204" pitchFamily="34" charset="0"/>
        <a:buChar char="•"/>
        <a:tabLst>
          <a:tab pos="355600" algn="l"/>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tabLst>
          <a:tab pos="355600" algn="l"/>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tabLst>
          <a:tab pos="355600" algn="l"/>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tabLst>
          <a:tab pos="355600" algn="l"/>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tabLst>
          <a:tab pos="35560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onagh.b@scld.co.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33.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2464" y="1159800"/>
            <a:ext cx="9144000" cy="3704834"/>
          </a:xfrm>
        </p:spPr>
        <p:txBody>
          <a:bodyPr>
            <a:normAutofit fontScale="90000"/>
          </a:bodyPr>
          <a:lstStyle/>
          <a:p>
            <a:r>
              <a:rPr lang="en-GB" sz="4400" dirty="0"/>
              <a:t>Part 12 Children and Young People (Scotland) Act 2014</a:t>
            </a:r>
            <a:br>
              <a:rPr lang="en-GB" sz="4400" dirty="0"/>
            </a:br>
            <a:br>
              <a:rPr lang="en-GB" sz="4400" dirty="0"/>
            </a:br>
            <a:r>
              <a:rPr lang="en-GB" sz="4400" dirty="0"/>
              <a:t>Making it work for Parents with Learning Disabilities </a:t>
            </a:r>
            <a:br>
              <a:rPr lang="en-GB" dirty="0"/>
            </a:br>
            <a:endParaRPr lang="en-GB" dirty="0"/>
          </a:p>
        </p:txBody>
      </p:sp>
      <p:sp>
        <p:nvSpPr>
          <p:cNvPr id="3" name="Subtitle 2"/>
          <p:cNvSpPr>
            <a:spLocks noGrp="1"/>
          </p:cNvSpPr>
          <p:nvPr>
            <p:ph type="subTitle" idx="1"/>
          </p:nvPr>
        </p:nvSpPr>
        <p:spPr>
          <a:xfrm>
            <a:off x="6619741" y="4338613"/>
            <a:ext cx="4016723" cy="1563190"/>
          </a:xfrm>
        </p:spPr>
        <p:txBody>
          <a:bodyPr>
            <a:noAutofit/>
          </a:bodyPr>
          <a:lstStyle/>
          <a:p>
            <a:r>
              <a:rPr lang="en-GB" sz="1800" dirty="0"/>
              <a:t>Oonagh Brown </a:t>
            </a:r>
          </a:p>
          <a:p>
            <a:r>
              <a:rPr lang="en-GB" sz="1800" dirty="0"/>
              <a:t>Policy and Implementation Officer (Parenting) </a:t>
            </a:r>
          </a:p>
          <a:p>
            <a:r>
              <a:rPr lang="en-GB" sz="1800" dirty="0">
                <a:hlinkClick r:id="rId3"/>
              </a:rPr>
              <a:t>Oonagh.b@scld.co.uk</a:t>
            </a:r>
            <a:r>
              <a:rPr lang="en-GB" sz="1800" dirty="0"/>
              <a:t> </a:t>
            </a:r>
          </a:p>
        </p:txBody>
      </p:sp>
      <p:pic>
        <p:nvPicPr>
          <p:cNvPr id="4" name="Picture 2" descr="http://www.bristol.ac.uk/media-library/sites/sps/images/wtpnslid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9450" y="212101"/>
            <a:ext cx="2274028" cy="1137014"/>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1208467" y="4545559"/>
            <a:ext cx="4136265" cy="2112817"/>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150000"/>
              </a:lnSpc>
              <a:spcBef>
                <a:spcPts val="1000"/>
              </a:spcBef>
              <a:buClr>
                <a:schemeClr val="accent6"/>
              </a:buClr>
              <a:buFont typeface="Arial" panose="020B0604020202020204" pitchFamily="34" charset="0"/>
              <a:buNone/>
              <a:tabLst>
                <a:tab pos="355600" algn="l"/>
              </a:tabLst>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tabLst>
                <a:tab pos="355600" algn="l"/>
              </a:tabLst>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tabLst>
                <a:tab pos="355600" algn="l"/>
              </a:tabLst>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tabLst>
                <a:tab pos="355600" algn="l"/>
              </a:tabLst>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tabLst>
                <a:tab pos="355600" algn="l"/>
              </a:tabLst>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t>Andy Miller</a:t>
            </a:r>
          </a:p>
          <a:p>
            <a:r>
              <a:rPr lang="en-GB" sz="4400" dirty="0"/>
              <a:t>Policy and Implementation Manager </a:t>
            </a:r>
          </a:p>
          <a:p>
            <a:r>
              <a:rPr lang="en-GB" sz="4400" dirty="0">
                <a:hlinkClick r:id="rId3"/>
              </a:rPr>
              <a:t>Andy.M@scld.co.uk</a:t>
            </a:r>
            <a:r>
              <a:rPr lang="en-GB" sz="4400" dirty="0"/>
              <a:t> </a:t>
            </a:r>
          </a:p>
        </p:txBody>
      </p:sp>
    </p:spTree>
    <p:extLst>
      <p:ext uri="{BB962C8B-B14F-4D97-AF65-F5344CB8AC3E}">
        <p14:creationId xmlns:p14="http://schemas.microsoft.com/office/powerpoint/2010/main" val="390524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a:t>Family Group Decision Making Services and Parenting Support Services </a:t>
            </a:r>
          </a:p>
        </p:txBody>
      </p:sp>
      <p:sp>
        <p:nvSpPr>
          <p:cNvPr id="5" name="Text Placeholder 4"/>
          <p:cNvSpPr>
            <a:spLocks noGrp="1"/>
          </p:cNvSpPr>
          <p:nvPr>
            <p:ph type="body" idx="1"/>
          </p:nvPr>
        </p:nvSpPr>
        <p:spPr>
          <a:xfrm>
            <a:off x="5576341" y="1843790"/>
            <a:ext cx="6026046" cy="4789255"/>
          </a:xfrm>
        </p:spPr>
        <p:txBody>
          <a:bodyPr>
            <a:normAutofit/>
          </a:bodyPr>
          <a:lstStyle/>
          <a:p>
            <a:pPr marL="0" indent="0">
              <a:buNone/>
            </a:pPr>
            <a:r>
              <a:rPr lang="en-GB" sz="2400" b="1" dirty="0"/>
              <a:t>Family Group Decision Making Services </a:t>
            </a:r>
          </a:p>
          <a:p>
            <a:pPr marL="0" indent="0">
              <a:lnSpc>
                <a:spcPct val="100000"/>
              </a:lnSpc>
              <a:buNone/>
            </a:pPr>
            <a:r>
              <a:rPr lang="en-GB" sz="2400" dirty="0"/>
              <a:t>Generally, this means providing a service involving the family in assessments and decisions which impact a child </a:t>
            </a:r>
          </a:p>
          <a:p>
            <a:pPr marL="0" indent="0">
              <a:buNone/>
            </a:pPr>
            <a:r>
              <a:rPr lang="en-GB" sz="2400" dirty="0"/>
              <a:t>Family Networks </a:t>
            </a:r>
          </a:p>
          <a:p>
            <a:pPr marL="0" indent="0">
              <a:buNone/>
            </a:pPr>
            <a:r>
              <a:rPr lang="en-GB" sz="2400" b="1" dirty="0"/>
              <a:t>Parenting Support Services </a:t>
            </a:r>
          </a:p>
          <a:p>
            <a:pPr marL="0" indent="0">
              <a:lnSpc>
                <a:spcPct val="100000"/>
              </a:lnSpc>
              <a:buNone/>
            </a:pPr>
            <a:r>
              <a:rPr lang="en-GB" sz="2400" dirty="0"/>
              <a:t>These can which can help to improve parenting skills and provide a range of support</a:t>
            </a:r>
          </a:p>
          <a:p>
            <a:pPr marL="0" indent="0">
              <a:lnSpc>
                <a:spcPct val="100000"/>
              </a:lnSpc>
              <a:buNone/>
            </a:pPr>
            <a:r>
              <a:rPr lang="en-GB" sz="2400" dirty="0" err="1"/>
              <a:t>Aberlour</a:t>
            </a:r>
            <a:endParaRPr lang="en-GB" sz="2400" dirty="0"/>
          </a:p>
          <a:p>
            <a:pPr marL="0" indent="0">
              <a:buNone/>
            </a:pPr>
            <a:endParaRPr lang="en-GB" dirty="0"/>
          </a:p>
          <a:p>
            <a:pPr marL="0" indent="0">
              <a:buNone/>
            </a:pP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2953" y="1958912"/>
            <a:ext cx="2934078" cy="159854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475" y="4407005"/>
            <a:ext cx="1508570" cy="153290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46327" y="4238417"/>
            <a:ext cx="2580506" cy="1701489"/>
          </a:xfrm>
          <a:prstGeom prst="rect">
            <a:avLst/>
          </a:prstGeom>
        </p:spPr>
      </p:pic>
    </p:spTree>
    <p:extLst>
      <p:ext uri="{BB962C8B-B14F-4D97-AF65-F5344CB8AC3E}">
        <p14:creationId xmlns:p14="http://schemas.microsoft.com/office/powerpoint/2010/main" val="361849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84549" y="1997473"/>
            <a:ext cx="8288226" cy="3416320"/>
          </a:xfrm>
          <a:prstGeom prst="rect">
            <a:avLst/>
          </a:prstGeom>
          <a:noFill/>
        </p:spPr>
        <p:txBody>
          <a:bodyPr wrap="square" rtlCol="0">
            <a:spAutoFit/>
          </a:bodyPr>
          <a:lstStyle/>
          <a:p>
            <a:r>
              <a:rPr lang="en-GB" sz="3000" dirty="0"/>
              <a:t>Under Part 12 Local Authorities have the duty to: </a:t>
            </a:r>
          </a:p>
          <a:p>
            <a:pPr marL="285750" indent="-285750">
              <a:buFont typeface="Arial" panose="020B0604020202020204" pitchFamily="34" charset="0"/>
              <a:buChar char="•"/>
            </a:pPr>
            <a:endParaRPr lang="en-GB" sz="3000" dirty="0"/>
          </a:p>
          <a:p>
            <a:pPr marL="285750" indent="-285750">
              <a:buClr>
                <a:schemeClr val="accent6"/>
              </a:buClr>
              <a:buFont typeface="Arial" panose="020B0604020202020204" pitchFamily="34" charset="0"/>
              <a:buChar char="•"/>
            </a:pPr>
            <a:r>
              <a:rPr lang="en-GB" sz="3000" dirty="0"/>
              <a:t>Make relevant services available</a:t>
            </a:r>
          </a:p>
          <a:p>
            <a:pPr marL="342900" indent="-342900">
              <a:buClr>
                <a:schemeClr val="accent6"/>
              </a:buClr>
              <a:buFont typeface="Arial" panose="020B0604020202020204" pitchFamily="34" charset="0"/>
              <a:buChar char="•"/>
            </a:pPr>
            <a:endParaRPr lang="en-GB" sz="3000" dirty="0"/>
          </a:p>
          <a:p>
            <a:pPr marL="285750" indent="-285750">
              <a:buClr>
                <a:schemeClr val="accent6"/>
              </a:buClr>
              <a:buFont typeface="Arial" panose="020B0604020202020204" pitchFamily="34" charset="0"/>
              <a:buChar char="•"/>
            </a:pPr>
            <a:r>
              <a:rPr lang="en-GB" sz="3000" dirty="0"/>
              <a:t>To decide if a child is at risk of being looked after and if a person can be considered eligible</a:t>
            </a:r>
          </a:p>
          <a:p>
            <a:pPr>
              <a:buClr>
                <a:schemeClr val="accent6"/>
              </a:buCl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203736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Implementation of Part 12 Children and Young People Act </a:t>
            </a:r>
          </a:p>
        </p:txBody>
      </p:sp>
      <p:sp>
        <p:nvSpPr>
          <p:cNvPr id="5" name="Text Placeholder 4"/>
          <p:cNvSpPr>
            <a:spLocks noGrp="1"/>
          </p:cNvSpPr>
          <p:nvPr>
            <p:ph type="body" idx="1"/>
          </p:nvPr>
        </p:nvSpPr>
        <p:spPr>
          <a:xfrm>
            <a:off x="6061073" y="2085831"/>
            <a:ext cx="5292727" cy="4194048"/>
          </a:xfrm>
        </p:spPr>
        <p:txBody>
          <a:bodyPr>
            <a:normAutofit/>
          </a:bodyPr>
          <a:lstStyle/>
          <a:p>
            <a:pPr marL="0" indent="0">
              <a:buNone/>
            </a:pPr>
            <a:r>
              <a:rPr lang="en-GB" dirty="0"/>
              <a:t>Implementation of  The Children and Young People (Scotland) Act 2014 began in August 2016</a:t>
            </a:r>
          </a:p>
          <a:p>
            <a:pPr marL="0" indent="0">
              <a:buNone/>
            </a:pPr>
            <a:r>
              <a:rPr lang="en-GB" dirty="0"/>
              <a:t>National Guidance for Part 12 published in December 2016</a:t>
            </a:r>
          </a:p>
        </p:txBody>
      </p:sp>
      <p:pic>
        <p:nvPicPr>
          <p:cNvPr id="6" name="leg.jpg"/>
          <p:cNvPicPr>
            <a:picLocks/>
          </p:cNvPicPr>
          <p:nvPr/>
        </p:nvPicPr>
        <p:blipFill>
          <a:blip r:embed="rId3"/>
          <a:stretch>
            <a:fillRect/>
          </a:stretch>
        </p:blipFill>
        <p:spPr>
          <a:xfrm rot="20833753">
            <a:off x="489695" y="2179707"/>
            <a:ext cx="3670913" cy="2186188"/>
          </a:xfrm>
          <a:prstGeom prst="rect">
            <a:avLst/>
          </a:prstGeom>
          <a:ln w="25400">
            <a:miter lim="400000"/>
          </a:ln>
          <a:effectLst>
            <a:outerShdw blurRad="254000" dist="127000" dir="5400000" rotWithShape="0">
              <a:srgbClr val="000000">
                <a:alpha val="70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420485">
            <a:off x="3062158" y="3392364"/>
            <a:ext cx="2510623" cy="2958277"/>
          </a:xfrm>
          <a:prstGeom prst="rect">
            <a:avLst/>
          </a:prstGeom>
        </p:spPr>
      </p:pic>
    </p:spTree>
    <p:extLst>
      <p:ext uri="{BB962C8B-B14F-4D97-AF65-F5344CB8AC3E}">
        <p14:creationId xmlns:p14="http://schemas.microsoft.com/office/powerpoint/2010/main" val="1124962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Ways for services to include the needs of parents with learning disabilities in Part 12 implementation	</a:t>
            </a:r>
          </a:p>
        </p:txBody>
      </p:sp>
      <p:sp>
        <p:nvSpPr>
          <p:cNvPr id="5" name="Text Placeholder 4"/>
          <p:cNvSpPr>
            <a:spLocks noGrp="1"/>
          </p:cNvSpPr>
          <p:nvPr>
            <p:ph type="body" idx="1"/>
          </p:nvPr>
        </p:nvSpPr>
        <p:spPr>
          <a:xfrm>
            <a:off x="6292304" y="1958912"/>
            <a:ext cx="5061496" cy="4194048"/>
          </a:xfrm>
        </p:spPr>
        <p:txBody>
          <a:bodyPr>
            <a:normAutofit fontScale="85000" lnSpcReduction="10000"/>
          </a:bodyPr>
          <a:lstStyle/>
          <a:p>
            <a:r>
              <a:rPr lang="en-GB" dirty="0"/>
              <a:t>Clear communication and understanding</a:t>
            </a:r>
          </a:p>
          <a:p>
            <a:pPr marL="0" indent="0">
              <a:buNone/>
            </a:pPr>
            <a:endParaRPr lang="en-GB" dirty="0"/>
          </a:p>
          <a:p>
            <a:r>
              <a:rPr lang="en-GB" dirty="0"/>
              <a:t>Use of role play</a:t>
            </a:r>
          </a:p>
          <a:p>
            <a:pPr marL="0" indent="0">
              <a:buNone/>
            </a:pPr>
            <a:endParaRPr lang="en-GB" dirty="0"/>
          </a:p>
          <a:p>
            <a:r>
              <a:rPr lang="en-GB" dirty="0"/>
              <a:t>Step by step pictures showing how to undertake a task</a:t>
            </a:r>
          </a:p>
          <a:p>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7687" y="1958912"/>
            <a:ext cx="1614896" cy="133502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5636" y="3255804"/>
            <a:ext cx="1592035" cy="136369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5636" y="4619499"/>
            <a:ext cx="1651542" cy="1422892"/>
          </a:xfrm>
          <a:prstGeom prst="rect">
            <a:avLst/>
          </a:prstGeom>
        </p:spPr>
      </p:pic>
    </p:spTree>
    <p:extLst>
      <p:ext uri="{BB962C8B-B14F-4D97-AF65-F5344CB8AC3E}">
        <p14:creationId xmlns:p14="http://schemas.microsoft.com/office/powerpoint/2010/main" val="2203269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Ways for services to include the needs of parents with learning disabilities in Part 12 implementation</a:t>
            </a:r>
          </a:p>
        </p:txBody>
      </p:sp>
      <p:sp>
        <p:nvSpPr>
          <p:cNvPr id="5" name="Text Placeholder 4"/>
          <p:cNvSpPr>
            <a:spLocks noGrp="1"/>
          </p:cNvSpPr>
          <p:nvPr>
            <p:ph type="body" idx="1"/>
          </p:nvPr>
        </p:nvSpPr>
        <p:spPr>
          <a:xfrm>
            <a:off x="741226" y="2145793"/>
            <a:ext cx="4205462" cy="4194048"/>
          </a:xfrm>
        </p:spPr>
        <p:txBody>
          <a:bodyPr>
            <a:normAutofit fontScale="77500" lnSpcReduction="20000"/>
          </a:bodyPr>
          <a:lstStyle/>
          <a:p>
            <a:r>
              <a:rPr lang="en-GB" sz="4000" dirty="0"/>
              <a:t>Repetition </a:t>
            </a:r>
          </a:p>
          <a:p>
            <a:pPr marL="0" indent="0">
              <a:buNone/>
            </a:pPr>
            <a:endParaRPr lang="en-GB" sz="4000" dirty="0"/>
          </a:p>
          <a:p>
            <a:pPr marL="0" indent="0">
              <a:buNone/>
            </a:pPr>
            <a:endParaRPr lang="en-GB" sz="4000" dirty="0"/>
          </a:p>
          <a:p>
            <a:r>
              <a:rPr lang="en-GB" sz="4000" dirty="0"/>
              <a:t>Providing/ developing personalised ‘props’</a:t>
            </a:r>
          </a:p>
          <a:p>
            <a:endParaRPr lang="en-GB" sz="4000" dirty="0"/>
          </a:p>
          <a:p>
            <a:pPr marL="0" indent="0">
              <a:buNone/>
            </a:pPr>
            <a:endParaRPr lang="en-GB" dirty="0"/>
          </a:p>
          <a:p>
            <a:pPr marL="0" indent="0">
              <a:buNone/>
            </a:pP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6688" y="2145793"/>
            <a:ext cx="2115403" cy="116515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7011" y="2145794"/>
            <a:ext cx="2115400" cy="116515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7124" y="3722683"/>
            <a:ext cx="2043218" cy="1725746"/>
          </a:xfrm>
          <a:prstGeom prst="rect">
            <a:avLst/>
          </a:prstGeom>
        </p:spPr>
      </p:pic>
    </p:spTree>
    <p:extLst>
      <p:ext uri="{BB962C8B-B14F-4D97-AF65-F5344CB8AC3E}">
        <p14:creationId xmlns:p14="http://schemas.microsoft.com/office/powerpoint/2010/main" val="4051152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GB" dirty="0"/>
              <a:t>Accessible Information  </a:t>
            </a:r>
            <a:br>
              <a:rPr lang="en-GB" dirty="0"/>
            </a:br>
            <a:br>
              <a:rPr lang="en-GB" dirty="0"/>
            </a:br>
            <a:endParaRPr lang="en-GB" dirty="0"/>
          </a:p>
        </p:txBody>
      </p:sp>
      <p:sp>
        <p:nvSpPr>
          <p:cNvPr id="5" name="Text Placeholder 4"/>
          <p:cNvSpPr>
            <a:spLocks noGrp="1"/>
          </p:cNvSpPr>
          <p:nvPr>
            <p:ph type="body" idx="1"/>
          </p:nvPr>
        </p:nvSpPr>
        <p:spPr>
          <a:xfrm>
            <a:off x="6204728" y="1958912"/>
            <a:ext cx="5431147" cy="4194048"/>
          </a:xfrm>
        </p:spPr>
        <p:txBody>
          <a:bodyPr>
            <a:normAutofit fontScale="85000" lnSpcReduction="10000"/>
          </a:bodyPr>
          <a:lstStyle/>
          <a:p>
            <a:pPr marL="0" indent="0">
              <a:buNone/>
            </a:pPr>
            <a:r>
              <a:rPr lang="en-GB" dirty="0"/>
              <a:t>“Local authorities must publish, in such a manner as it considers appropriate, information about the provision of relevant services; the ways in which a person can contact the local authority about the provision; and other matters the local authorities deem appropriate”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9576" y="1958912"/>
            <a:ext cx="3347197" cy="3944016"/>
          </a:xfrm>
          <a:prstGeom prst="rect">
            <a:avLst/>
          </a:prstGeom>
        </p:spPr>
      </p:pic>
    </p:spTree>
    <p:extLst>
      <p:ext uri="{BB962C8B-B14F-4D97-AF65-F5344CB8AC3E}">
        <p14:creationId xmlns:p14="http://schemas.microsoft.com/office/powerpoint/2010/main" val="1404711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64966" y="889953"/>
            <a:ext cx="9248794" cy="1325563"/>
          </a:xfrm>
        </p:spPr>
        <p:txBody>
          <a:bodyPr>
            <a:noAutofit/>
          </a:bodyPr>
          <a:lstStyle/>
          <a:p>
            <a:pPr algn="ctr"/>
            <a:br>
              <a:rPr lang="en-GB" sz="2800" dirty="0"/>
            </a:br>
            <a:r>
              <a:rPr lang="en-GB" sz="2800" dirty="0"/>
              <a:t>What does Part 12 mean for Local Authorities/  Health and Social Care Partnerships? </a:t>
            </a:r>
          </a:p>
        </p:txBody>
      </p:sp>
      <p:sp>
        <p:nvSpPr>
          <p:cNvPr id="5" name="Text Placeholder 4"/>
          <p:cNvSpPr>
            <a:spLocks noGrp="1"/>
          </p:cNvSpPr>
          <p:nvPr>
            <p:ph type="body" idx="1"/>
          </p:nvPr>
        </p:nvSpPr>
        <p:spPr>
          <a:xfrm>
            <a:off x="933450" y="2665222"/>
            <a:ext cx="10673493" cy="3645638"/>
          </a:xfrm>
        </p:spPr>
        <p:txBody>
          <a:bodyPr>
            <a:normAutofit/>
          </a:bodyPr>
          <a:lstStyle/>
          <a:p>
            <a:r>
              <a:rPr lang="en-GB" sz="2000" dirty="0"/>
              <a:t>Not a complete change of procedures and pathways  relating to child wellbeing or child protection </a:t>
            </a:r>
          </a:p>
          <a:p>
            <a:r>
              <a:rPr lang="en-GB" sz="2000" dirty="0"/>
              <a:t>Instead  it involves additional consideration and  developing on existing good practice</a:t>
            </a:r>
          </a:p>
          <a:p>
            <a:r>
              <a:rPr lang="en-GB" sz="2000" dirty="0"/>
              <a:t>Examples of good practice in Dundee Multi agency Child Protection Procedures and Fife Multi Agency Child Wellbeing Pathway Guidance </a:t>
            </a:r>
          </a:p>
        </p:txBody>
      </p:sp>
    </p:spTree>
    <p:extLst>
      <p:ext uri="{BB962C8B-B14F-4D97-AF65-F5344CB8AC3E}">
        <p14:creationId xmlns:p14="http://schemas.microsoft.com/office/powerpoint/2010/main" val="3119608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br>
              <a:rPr lang="en-GB" dirty="0"/>
            </a:br>
            <a:br>
              <a:rPr lang="en-GB" dirty="0"/>
            </a:br>
            <a:r>
              <a:rPr lang="en-GB" dirty="0"/>
              <a:t>What does Part 12 mean for The Third Sector? </a:t>
            </a:r>
            <a:br>
              <a:rPr lang="en-GB" dirty="0"/>
            </a:br>
            <a:endParaRPr lang="en-GB" dirty="0"/>
          </a:p>
        </p:txBody>
      </p:sp>
      <p:sp>
        <p:nvSpPr>
          <p:cNvPr id="5" name="Text Placeholder 4"/>
          <p:cNvSpPr>
            <a:spLocks noGrp="1"/>
          </p:cNvSpPr>
          <p:nvPr>
            <p:ph type="body" idx="1"/>
          </p:nvPr>
        </p:nvSpPr>
        <p:spPr>
          <a:xfrm>
            <a:off x="6197183" y="2141271"/>
            <a:ext cx="4870623" cy="4194048"/>
          </a:xfrm>
        </p:spPr>
        <p:txBody>
          <a:bodyPr>
            <a:normAutofit/>
          </a:bodyPr>
          <a:lstStyle/>
          <a:p>
            <a:r>
              <a:rPr lang="en-GB" dirty="0"/>
              <a:t>Developing Supported Parenting Services</a:t>
            </a:r>
          </a:p>
          <a:p>
            <a:r>
              <a:rPr lang="en-GB" dirty="0"/>
              <a:t>Providing Accessible information</a:t>
            </a:r>
          </a:p>
          <a:p>
            <a:r>
              <a:rPr lang="en-GB" dirty="0"/>
              <a:t>Developing trusted links with statutory services</a:t>
            </a:r>
          </a:p>
        </p:txBody>
      </p:sp>
      <p:pic>
        <p:nvPicPr>
          <p:cNvPr id="1026" name="Picture 2" descr="Firs Han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80" y="2426007"/>
            <a:ext cx="2731282" cy="31677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2859762" y="3057994"/>
            <a:ext cx="3264969" cy="1903750"/>
          </a:xfrm>
          <a:prstGeom prst="rect">
            <a:avLst/>
          </a:prstGeom>
        </p:spPr>
      </p:pic>
    </p:spTree>
    <p:extLst>
      <p:ext uri="{BB962C8B-B14F-4D97-AF65-F5344CB8AC3E}">
        <p14:creationId xmlns:p14="http://schemas.microsoft.com/office/powerpoint/2010/main" val="2749306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a:t>How can The Working Together with Parents Network support the implementation? </a:t>
            </a:r>
          </a:p>
        </p:txBody>
      </p:sp>
      <p:sp>
        <p:nvSpPr>
          <p:cNvPr id="5" name="Text Placeholder 4"/>
          <p:cNvSpPr>
            <a:spLocks noGrp="1"/>
          </p:cNvSpPr>
          <p:nvPr>
            <p:ph type="body" idx="1"/>
          </p:nvPr>
        </p:nvSpPr>
        <p:spPr>
          <a:xfrm>
            <a:off x="424904" y="2145792"/>
            <a:ext cx="5645155" cy="4194048"/>
          </a:xfrm>
        </p:spPr>
        <p:txBody>
          <a:bodyPr>
            <a:normAutofit fontScale="92500" lnSpcReduction="20000"/>
          </a:bodyPr>
          <a:lstStyle/>
          <a:p>
            <a:r>
              <a:rPr lang="en-GB" dirty="0"/>
              <a:t> Supported Parenting Guideline Events</a:t>
            </a:r>
          </a:p>
          <a:p>
            <a:r>
              <a:rPr lang="en-GB" dirty="0"/>
              <a:t>Through providing a hub for knowledge and information</a:t>
            </a:r>
          </a:p>
          <a:p>
            <a:r>
              <a:rPr lang="en-GB" dirty="0"/>
              <a:t>By providing opportunities for network members to meet and share good practice</a:t>
            </a:r>
          </a:p>
        </p:txBody>
      </p:sp>
      <p:pic>
        <p:nvPicPr>
          <p:cNvPr id="1026" name="Picture 2" descr="http://www.bristol.ac.uk/media-library/sites/sps/images/wtpnsli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535" y="2325713"/>
            <a:ext cx="4845922" cy="24229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smée Fairbairn Found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7878" y="4782767"/>
            <a:ext cx="1342416" cy="8949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cottish Commission for Learning Disabili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0294" y="4954623"/>
            <a:ext cx="1084632" cy="7230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earning Disability Wales / Anabledd Dysgu Cymr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5801" y="4965971"/>
            <a:ext cx="1113818" cy="7425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University of Bristo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2794" y="4834602"/>
            <a:ext cx="1264663" cy="843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239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02293447"/>
              </p:ext>
            </p:extLst>
          </p:nvPr>
        </p:nvGraphicFramePr>
        <p:xfrm>
          <a:off x="1980483" y="565120"/>
          <a:ext cx="9417319" cy="6292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Arrow Connector 11"/>
          <p:cNvCxnSpPr/>
          <p:nvPr/>
        </p:nvCxnSpPr>
        <p:spPr>
          <a:xfrm>
            <a:off x="5782614" y="3181082"/>
            <a:ext cx="2099256" cy="25758"/>
          </a:xfrm>
          <a:prstGeom prst="straightConnector1">
            <a:avLst/>
          </a:prstGeom>
          <a:ln w="635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832242" y="2137893"/>
            <a:ext cx="0" cy="2150772"/>
          </a:xfrm>
          <a:prstGeom prst="straightConnector1">
            <a:avLst/>
          </a:prstGeom>
          <a:ln w="635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394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Children and Young People (Scotland) Act 2014 </a:t>
            </a:r>
          </a:p>
        </p:txBody>
      </p:sp>
      <p:sp>
        <p:nvSpPr>
          <p:cNvPr id="3" name="Text Placeholder 2"/>
          <p:cNvSpPr>
            <a:spLocks noGrp="1"/>
          </p:cNvSpPr>
          <p:nvPr>
            <p:ph type="body" idx="1"/>
          </p:nvPr>
        </p:nvSpPr>
        <p:spPr>
          <a:xfrm>
            <a:off x="4766873" y="1670697"/>
            <a:ext cx="7120328" cy="4924975"/>
          </a:xfrm>
        </p:spPr>
        <p:txBody>
          <a:bodyPr>
            <a:normAutofit lnSpcReduction="10000"/>
          </a:bodyPr>
          <a:lstStyle/>
          <a:p>
            <a:r>
              <a:rPr lang="en-GB" dirty="0"/>
              <a:t>Background to Part 12 of The Children and Young People Act </a:t>
            </a:r>
          </a:p>
          <a:p>
            <a:r>
              <a:rPr lang="en-GB" dirty="0"/>
              <a:t>Overview of Part 12 of the Act </a:t>
            </a:r>
          </a:p>
          <a:p>
            <a:r>
              <a:rPr lang="en-GB" dirty="0"/>
              <a:t>Discuss how Part 12 relates to Parents with Learning Disability </a:t>
            </a:r>
          </a:p>
          <a:p>
            <a:r>
              <a:rPr lang="en-GB" dirty="0"/>
              <a:t>Explain Local Authorities responsibilities for carrying out the duties in Part 12 of the Act </a:t>
            </a:r>
          </a:p>
          <a:p>
            <a:endParaRPr lang="en-GB" dirty="0"/>
          </a:p>
          <a:p>
            <a:endParaRPr lang="en-GB" dirty="0"/>
          </a:p>
          <a:p>
            <a:endParaRPr lang="en-GB" dirty="0"/>
          </a:p>
        </p:txBody>
      </p:sp>
      <p:pic>
        <p:nvPicPr>
          <p:cNvPr id="4" name="leg.jpg"/>
          <p:cNvPicPr>
            <a:picLocks/>
          </p:cNvPicPr>
          <p:nvPr/>
        </p:nvPicPr>
        <p:blipFill>
          <a:blip r:embed="rId3"/>
          <a:stretch>
            <a:fillRect/>
          </a:stretch>
        </p:blipFill>
        <p:spPr>
          <a:xfrm>
            <a:off x="616274" y="2640645"/>
            <a:ext cx="3712776" cy="2540413"/>
          </a:xfrm>
          <a:prstGeom prst="rect">
            <a:avLst/>
          </a:prstGeom>
          <a:ln w="25400">
            <a:miter lim="400000"/>
          </a:ln>
          <a:effectLst>
            <a:outerShdw blurRad="254000" dist="127000" dir="5400000" rotWithShape="0">
              <a:srgbClr val="000000">
                <a:alpha val="70000"/>
              </a:srgbClr>
            </a:outerShdw>
          </a:effectLst>
        </p:spPr>
      </p:pic>
    </p:spTree>
    <p:extLst>
      <p:ext uri="{BB962C8B-B14F-4D97-AF65-F5344CB8AC3E}">
        <p14:creationId xmlns:p14="http://schemas.microsoft.com/office/powerpoint/2010/main" val="1279940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97003" y="682578"/>
            <a:ext cx="6754968" cy="7078861"/>
          </a:xfrm>
          <a:prstGeom prst="rect">
            <a:avLst/>
          </a:prstGeom>
          <a:noFill/>
        </p:spPr>
        <p:txBody>
          <a:bodyPr wrap="square" rtlCol="0">
            <a:spAutoFit/>
          </a:bodyPr>
          <a:lstStyle/>
          <a:p>
            <a:r>
              <a:rPr lang="en-GB" sz="2600" dirty="0"/>
              <a:t>Thinking about the following,  </a:t>
            </a:r>
          </a:p>
          <a:p>
            <a:endParaRPr lang="en-GB" sz="2600" dirty="0"/>
          </a:p>
          <a:p>
            <a:pPr marL="285750" indent="-285750">
              <a:buClr>
                <a:schemeClr val="accent6"/>
              </a:buClr>
              <a:buFont typeface="Arial" panose="020B0604020202020204" pitchFamily="34" charset="0"/>
              <a:buChar char="•"/>
            </a:pPr>
            <a:r>
              <a:rPr lang="en-GB" sz="2600" dirty="0"/>
              <a:t>Clear Communication </a:t>
            </a:r>
          </a:p>
          <a:p>
            <a:pPr marL="285750" indent="-285750">
              <a:buClr>
                <a:schemeClr val="accent6"/>
              </a:buClr>
              <a:buFont typeface="Arial" panose="020B0604020202020204" pitchFamily="34" charset="0"/>
              <a:buChar char="•"/>
            </a:pPr>
            <a:r>
              <a:rPr lang="en-GB" sz="2600" dirty="0"/>
              <a:t>Use of role play</a:t>
            </a:r>
          </a:p>
          <a:p>
            <a:pPr marL="285750" indent="-285750">
              <a:buClr>
                <a:schemeClr val="accent6"/>
              </a:buClr>
              <a:buFont typeface="Arial" panose="020B0604020202020204" pitchFamily="34" charset="0"/>
              <a:buChar char="•"/>
            </a:pPr>
            <a:r>
              <a:rPr lang="en-GB" sz="2600" dirty="0"/>
              <a:t>Step by step pictures showing how to undertake a task </a:t>
            </a:r>
          </a:p>
          <a:p>
            <a:pPr marL="285750" indent="-285750">
              <a:buClr>
                <a:schemeClr val="accent6"/>
              </a:buClr>
              <a:buFont typeface="Arial" panose="020B0604020202020204" pitchFamily="34" charset="0"/>
              <a:buChar char="•"/>
            </a:pPr>
            <a:r>
              <a:rPr lang="en-GB" sz="2600" dirty="0"/>
              <a:t>Repetition </a:t>
            </a:r>
          </a:p>
          <a:p>
            <a:pPr marL="285750" indent="-285750">
              <a:buClr>
                <a:schemeClr val="accent6"/>
              </a:buClr>
              <a:buFont typeface="Arial" panose="020B0604020202020204" pitchFamily="34" charset="0"/>
              <a:buChar char="•"/>
            </a:pPr>
            <a:r>
              <a:rPr lang="en-GB" sz="2600" dirty="0"/>
              <a:t>Providing/developing personalised props  </a:t>
            </a:r>
          </a:p>
          <a:p>
            <a:endParaRPr lang="en-GB" sz="2600" dirty="0"/>
          </a:p>
          <a:p>
            <a:r>
              <a:rPr lang="en-GB" sz="2600" dirty="0"/>
              <a:t>What works well in your own practice? </a:t>
            </a:r>
          </a:p>
          <a:p>
            <a:endParaRPr lang="en-GB" sz="2600" dirty="0"/>
          </a:p>
          <a:p>
            <a:r>
              <a:rPr lang="en-GB" sz="2600" dirty="0"/>
              <a:t>What doesn’t work well in your own practice? </a:t>
            </a:r>
          </a:p>
          <a:p>
            <a:endParaRPr lang="en-GB" sz="2600" dirty="0"/>
          </a:p>
          <a:p>
            <a:r>
              <a:rPr lang="en-GB" sz="2600" dirty="0"/>
              <a:t>(10 Minutes) </a:t>
            </a:r>
          </a:p>
          <a:p>
            <a:endParaRPr lang="en-GB" dirty="0"/>
          </a:p>
          <a:p>
            <a:endParaRPr lang="en-GB" dirty="0"/>
          </a:p>
          <a:p>
            <a:endParaRPr lang="en-GB" dirty="0"/>
          </a:p>
          <a:p>
            <a:endParaRPr lang="en-GB" dirty="0"/>
          </a:p>
          <a:p>
            <a:endParaRPr lang="en-GB" dirty="0"/>
          </a:p>
        </p:txBody>
      </p:sp>
      <p:sp>
        <p:nvSpPr>
          <p:cNvPr id="4" name="TextBox 3"/>
          <p:cNvSpPr txBox="1"/>
          <p:nvPr/>
        </p:nvSpPr>
        <p:spPr>
          <a:xfrm>
            <a:off x="2305318" y="682578"/>
            <a:ext cx="8268236" cy="769441"/>
          </a:xfrm>
          <a:prstGeom prst="rect">
            <a:avLst/>
          </a:prstGeom>
          <a:noFill/>
        </p:spPr>
        <p:txBody>
          <a:bodyPr wrap="square" rtlCol="0">
            <a:spAutoFit/>
          </a:bodyPr>
          <a:lstStyle/>
          <a:p>
            <a:r>
              <a:rPr lang="en-GB" sz="4400" dirty="0"/>
              <a:t>Discuss… </a:t>
            </a:r>
          </a:p>
        </p:txBody>
      </p:sp>
      <p:pic>
        <p:nvPicPr>
          <p:cNvPr id="1026" name="Picture 2" descr="http://cdn.shopify.com/s/files/1/0606/1553/products/Big-Meeting-Table-2_large.png?v=1417851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93" y="1786871"/>
            <a:ext cx="3720966" cy="3720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236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7374" y="193020"/>
            <a:ext cx="9248794" cy="1325563"/>
          </a:xfrm>
        </p:spPr>
        <p:txBody>
          <a:bodyPr>
            <a:normAutofit fontScale="90000"/>
          </a:bodyPr>
          <a:lstStyle/>
          <a:p>
            <a:pPr algn="ctr"/>
            <a:r>
              <a:rPr lang="en-GB" sz="4800" dirty="0"/>
              <a:t>How do The Good Practice Guidelines Support Implementation of Part 12?</a:t>
            </a:r>
          </a:p>
        </p:txBody>
      </p:sp>
      <p:sp>
        <p:nvSpPr>
          <p:cNvPr id="5" name="Text Placeholder 4"/>
          <p:cNvSpPr>
            <a:spLocks noGrp="1"/>
          </p:cNvSpPr>
          <p:nvPr>
            <p:ph type="body" idx="1"/>
          </p:nvPr>
        </p:nvSpPr>
        <p:spPr>
          <a:xfrm>
            <a:off x="4243635" y="1932439"/>
            <a:ext cx="6992533" cy="4901892"/>
          </a:xfrm>
        </p:spPr>
        <p:txBody>
          <a:bodyPr>
            <a:noAutofit/>
          </a:bodyPr>
          <a:lstStyle/>
          <a:p>
            <a:pPr>
              <a:lnSpc>
                <a:spcPct val="100000"/>
              </a:lnSpc>
            </a:pPr>
            <a:r>
              <a:rPr lang="en-GB" sz="3600" dirty="0"/>
              <a:t>Supported Parenting: Background and Definition</a:t>
            </a:r>
          </a:p>
          <a:p>
            <a:pPr>
              <a:lnSpc>
                <a:spcPct val="200000"/>
              </a:lnSpc>
            </a:pPr>
            <a:r>
              <a:rPr lang="en-GB" sz="3600" dirty="0"/>
              <a:t>Principles of supported parenting</a:t>
            </a:r>
          </a:p>
          <a:p>
            <a:pPr>
              <a:lnSpc>
                <a:spcPct val="100000"/>
              </a:lnSpc>
            </a:pPr>
            <a:r>
              <a:rPr lang="en-GB" sz="3600" dirty="0"/>
              <a:t>Links between GIRFEC Principles and Supported Parenting Principles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19" y="1932438"/>
            <a:ext cx="1810361" cy="2695615"/>
          </a:xfrm>
          <a:prstGeom prst="rect">
            <a:avLst/>
          </a:prstGeom>
        </p:spPr>
      </p:pic>
      <p:pic>
        <p:nvPicPr>
          <p:cNvPr id="8" name="Picture 7"/>
          <p:cNvPicPr>
            <a:picLocks noChangeAspect="1"/>
          </p:cNvPicPr>
          <p:nvPr/>
        </p:nvPicPr>
        <p:blipFill>
          <a:blip r:embed="rId4"/>
          <a:stretch>
            <a:fillRect/>
          </a:stretch>
        </p:blipFill>
        <p:spPr>
          <a:xfrm>
            <a:off x="1759547" y="3523253"/>
            <a:ext cx="1808024" cy="2550910"/>
          </a:xfrm>
          <a:prstGeom prst="rect">
            <a:avLst/>
          </a:prstGeom>
        </p:spPr>
      </p:pic>
    </p:spTree>
    <p:extLst>
      <p:ext uri="{BB962C8B-B14F-4D97-AF65-F5344CB8AC3E}">
        <p14:creationId xmlns:p14="http://schemas.microsoft.com/office/powerpoint/2010/main" val="524157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a:t>Background to Supported Parenting </a:t>
            </a:r>
          </a:p>
        </p:txBody>
      </p:sp>
      <p:sp>
        <p:nvSpPr>
          <p:cNvPr id="5" name="Text Placeholder 4"/>
          <p:cNvSpPr>
            <a:spLocks noGrp="1"/>
          </p:cNvSpPr>
          <p:nvPr>
            <p:ph type="body" idx="1"/>
          </p:nvPr>
        </p:nvSpPr>
        <p:spPr>
          <a:xfrm>
            <a:off x="5472112" y="2145792"/>
            <a:ext cx="5881687" cy="4194048"/>
          </a:xfrm>
        </p:spPr>
        <p:txBody>
          <a:bodyPr>
            <a:normAutofit fontScale="92500" lnSpcReduction="20000"/>
          </a:bodyPr>
          <a:lstStyle/>
          <a:p>
            <a:r>
              <a:rPr lang="en-GB" dirty="0"/>
              <a:t>Finding the right support? (2006)</a:t>
            </a:r>
          </a:p>
          <a:p>
            <a:r>
              <a:rPr lang="en-GB" dirty="0"/>
              <a:t>Working Together with Parents Network (2006)</a:t>
            </a:r>
          </a:p>
          <a:p>
            <a:r>
              <a:rPr lang="en-GB" dirty="0"/>
              <a:t>Guide to Supported Parenting (2015)</a:t>
            </a:r>
          </a:p>
          <a:p>
            <a:r>
              <a:rPr lang="en-GB" dirty="0"/>
              <a:t>Refreshed Scottish Good Practice Guidance for Supporting Parents with Learning Disabilities (2015) </a:t>
            </a:r>
          </a:p>
          <a:p>
            <a:pPr marL="0" indent="0">
              <a:buNone/>
            </a:pP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4067" y="2145792"/>
            <a:ext cx="2015645" cy="3001282"/>
          </a:xfrm>
          <a:prstGeom prst="rect">
            <a:avLst/>
          </a:prstGeom>
        </p:spPr>
      </p:pic>
      <p:pic>
        <p:nvPicPr>
          <p:cNvPr id="2" name="Picture 1"/>
          <p:cNvPicPr>
            <a:picLocks noChangeAspect="1"/>
          </p:cNvPicPr>
          <p:nvPr/>
        </p:nvPicPr>
        <p:blipFill>
          <a:blip r:embed="rId4"/>
          <a:stretch>
            <a:fillRect/>
          </a:stretch>
        </p:blipFill>
        <p:spPr>
          <a:xfrm>
            <a:off x="537047" y="2352317"/>
            <a:ext cx="1973289" cy="274067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0065" y="4461817"/>
            <a:ext cx="1744274" cy="1744274"/>
          </a:xfrm>
          <a:prstGeom prst="rect">
            <a:avLst/>
          </a:prstGeom>
        </p:spPr>
      </p:pic>
    </p:spTree>
    <p:extLst>
      <p:ext uri="{BB962C8B-B14F-4D97-AF65-F5344CB8AC3E}">
        <p14:creationId xmlns:p14="http://schemas.microsoft.com/office/powerpoint/2010/main" val="291461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a:defRPr/>
            </a:pPr>
            <a:r>
              <a:rPr lang="en-GB" sz="4800" dirty="0">
                <a:solidFill>
                  <a:schemeClr val="accent5"/>
                </a:solidFill>
              </a:rPr>
              <a:t>What is Supported Parenting?</a:t>
            </a:r>
          </a:p>
        </p:txBody>
      </p:sp>
      <p:sp>
        <p:nvSpPr>
          <p:cNvPr id="10243" name="Content Placeholder 2"/>
          <p:cNvSpPr>
            <a:spLocks noGrp="1"/>
          </p:cNvSpPr>
          <p:nvPr>
            <p:ph sz="half" idx="1"/>
          </p:nvPr>
        </p:nvSpPr>
        <p:spPr>
          <a:xfrm>
            <a:off x="5801928" y="1789671"/>
            <a:ext cx="5384800" cy="4525963"/>
          </a:xfrm>
        </p:spPr>
        <p:txBody>
          <a:bodyPr rtlCol="0">
            <a:normAutofit/>
          </a:bodyPr>
          <a:lstStyle/>
          <a:p>
            <a:pPr>
              <a:defRPr/>
            </a:pPr>
            <a:r>
              <a:rPr lang="en-GB" sz="3000" dirty="0"/>
              <a:t>Attitude not rules – it’s OK to parent ‘with support’</a:t>
            </a:r>
          </a:p>
          <a:p>
            <a:pPr>
              <a:defRPr/>
            </a:pPr>
            <a:r>
              <a:rPr lang="en-GB" sz="3000" dirty="0"/>
              <a:t>Holistic, flexible approach </a:t>
            </a:r>
          </a:p>
          <a:p>
            <a:pPr>
              <a:defRPr/>
            </a:pPr>
            <a:r>
              <a:rPr lang="en-GB" sz="3000" dirty="0"/>
              <a:t>Parents are a resource</a:t>
            </a:r>
          </a:p>
          <a:p>
            <a:pPr>
              <a:defRPr/>
            </a:pPr>
            <a:r>
              <a:rPr lang="en-GB" sz="3000" dirty="0"/>
              <a:t>Not a new approach</a:t>
            </a:r>
          </a:p>
          <a:p>
            <a:pPr>
              <a:defRPr/>
            </a:pPr>
            <a:endParaRPr lang="en-GB" dirty="0"/>
          </a:p>
        </p:txBody>
      </p:sp>
      <p:pic>
        <p:nvPicPr>
          <p:cNvPr id="20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589" y="2087993"/>
            <a:ext cx="377190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3688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0076" y="411891"/>
            <a:ext cx="2364259" cy="954107"/>
          </a:xfrm>
          <a:prstGeom prst="rect">
            <a:avLst/>
          </a:prstGeom>
          <a:noFill/>
        </p:spPr>
        <p:txBody>
          <a:bodyPr wrap="square" rtlCol="0">
            <a:spAutoFit/>
          </a:bodyPr>
          <a:lstStyle/>
          <a:p>
            <a:pPr algn="ctr"/>
            <a:r>
              <a:rPr lang="en-GB" sz="2800" dirty="0"/>
              <a:t>GIRFEC Principles </a:t>
            </a:r>
          </a:p>
        </p:txBody>
      </p:sp>
      <p:sp>
        <p:nvSpPr>
          <p:cNvPr id="6" name="TextBox 5"/>
          <p:cNvSpPr txBox="1"/>
          <p:nvPr/>
        </p:nvSpPr>
        <p:spPr>
          <a:xfrm>
            <a:off x="2067078" y="1365998"/>
            <a:ext cx="2891482" cy="1924886"/>
          </a:xfrm>
          <a:prstGeom prst="rect">
            <a:avLst/>
          </a:prstGeom>
          <a:noFill/>
        </p:spPr>
        <p:txBody>
          <a:bodyPr wrap="square" rtlCol="0">
            <a:spAutoFit/>
          </a:bodyPr>
          <a:lstStyle/>
          <a:p>
            <a:pPr>
              <a:lnSpc>
                <a:spcPct val="107000"/>
              </a:lnSpc>
              <a:spcAft>
                <a:spcPts val="0"/>
              </a:spcAft>
            </a:pPr>
            <a:r>
              <a:rPr lang="en-GB" sz="1600" b="1" u="sng" dirty="0"/>
              <a:t>Child-focused</a:t>
            </a:r>
          </a:p>
          <a:p>
            <a:pPr>
              <a:lnSpc>
                <a:spcPct val="107000"/>
              </a:lnSpc>
              <a:spcAft>
                <a:spcPts val="0"/>
              </a:spcAft>
            </a:pPr>
            <a:r>
              <a:rPr lang="en-GB" sz="1600" dirty="0"/>
              <a:t> </a:t>
            </a:r>
          </a:p>
          <a:p>
            <a:pPr>
              <a:lnSpc>
                <a:spcPct val="107000"/>
              </a:lnSpc>
              <a:spcAft>
                <a:spcPts val="0"/>
              </a:spcAft>
            </a:pPr>
            <a:r>
              <a:rPr lang="en-GB" sz="1600" dirty="0"/>
              <a:t>GIRFEC  ensures the child or young person – and their family – is at the centre of decision-making and the support available to them </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2049984" y="3648171"/>
            <a:ext cx="2925670" cy="2715295"/>
          </a:xfrm>
          <a:prstGeom prst="rect">
            <a:avLst/>
          </a:prstGeom>
          <a:noFill/>
        </p:spPr>
        <p:txBody>
          <a:bodyPr wrap="square" rtlCol="0">
            <a:spAutoFit/>
          </a:bodyPr>
          <a:lstStyle/>
          <a:p>
            <a:pPr>
              <a:lnSpc>
                <a:spcPct val="107000"/>
              </a:lnSpc>
              <a:spcAft>
                <a:spcPts val="0"/>
              </a:spcAft>
            </a:pPr>
            <a:r>
              <a:rPr lang="en-GB" sz="1600" b="1" u="sng" dirty="0"/>
              <a:t>Understanding of the wellbeing of a child</a:t>
            </a:r>
          </a:p>
          <a:p>
            <a:pPr>
              <a:lnSpc>
                <a:spcPct val="107000"/>
              </a:lnSpc>
              <a:spcAft>
                <a:spcPts val="0"/>
              </a:spcAft>
            </a:pPr>
            <a:endParaRPr lang="en-GB" sz="1600" dirty="0"/>
          </a:p>
          <a:p>
            <a:pPr>
              <a:lnSpc>
                <a:spcPct val="107000"/>
              </a:lnSpc>
              <a:spcAft>
                <a:spcPts val="0"/>
              </a:spcAft>
            </a:pPr>
            <a:r>
              <a:rPr lang="en-GB" sz="1600" dirty="0"/>
              <a:t>GIRFEC  looks at a child or young person’s overall wellbeing – how safe, healthy, achieving, nurtured, active, respected, responsible and included they are – so that the right support can be offered at the right time</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5803555" y="351505"/>
            <a:ext cx="3715265" cy="1014380"/>
          </a:xfrm>
          <a:prstGeom prst="rect">
            <a:avLst/>
          </a:prstGeom>
          <a:noFill/>
        </p:spPr>
        <p:txBody>
          <a:bodyPr wrap="square" rtlCol="0">
            <a:spAutoFit/>
          </a:bodyPr>
          <a:lstStyle/>
          <a:p>
            <a:pPr algn="ctr">
              <a:lnSpc>
                <a:spcPct val="107000"/>
              </a:lnSpc>
              <a:spcAft>
                <a:spcPts val="0"/>
              </a:spcAft>
            </a:pPr>
            <a:r>
              <a:rPr lang="en-GB" sz="2800" dirty="0"/>
              <a:t>Supported Parenting Principles</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6355489" y="1365885"/>
            <a:ext cx="3479627" cy="2200089"/>
          </a:xfrm>
          <a:prstGeom prst="rect">
            <a:avLst/>
          </a:prstGeom>
          <a:noFill/>
        </p:spPr>
        <p:txBody>
          <a:bodyPr wrap="square" rtlCol="0">
            <a:spAutoFit/>
          </a:bodyPr>
          <a:lstStyle/>
          <a:p>
            <a:pPr>
              <a:lnSpc>
                <a:spcPct val="107000"/>
              </a:lnSpc>
              <a:spcAft>
                <a:spcPts val="0"/>
              </a:spcAft>
            </a:pPr>
            <a:r>
              <a:rPr lang="en-GB" sz="1600" dirty="0"/>
              <a:t>Support based on respect for parents and emotional bond between parents and children </a:t>
            </a:r>
          </a:p>
          <a:p>
            <a:pPr>
              <a:lnSpc>
                <a:spcPct val="107000"/>
              </a:lnSpc>
              <a:spcAft>
                <a:spcPts val="0"/>
              </a:spcAft>
            </a:pPr>
            <a:r>
              <a:rPr lang="en-GB" sz="1600" dirty="0"/>
              <a:t> </a:t>
            </a:r>
          </a:p>
          <a:p>
            <a:pPr>
              <a:lnSpc>
                <a:spcPct val="107000"/>
              </a:lnSpc>
              <a:spcAft>
                <a:spcPts val="0"/>
              </a:spcAft>
            </a:pPr>
            <a:r>
              <a:rPr lang="en-GB" sz="1600" dirty="0"/>
              <a:t>Support for whole family rather than individual </a:t>
            </a:r>
          </a:p>
          <a:p>
            <a:pPr>
              <a:lnSpc>
                <a:spcPct val="107000"/>
              </a:lnSpc>
              <a:spcAft>
                <a:spcPts val="0"/>
              </a:spcAft>
            </a:pPr>
            <a:r>
              <a:rPr lang="en-GB" sz="1600" dirty="0"/>
              <a:t> </a:t>
            </a:r>
          </a:p>
          <a:p>
            <a:pPr>
              <a:lnSpc>
                <a:spcPct val="107000"/>
              </a:lnSpc>
              <a:spcAft>
                <a:spcPts val="0"/>
              </a:spcAft>
            </a:pPr>
            <a:r>
              <a:rPr lang="en-GB" sz="1600" dirty="0"/>
              <a:t>Support focused on building strengths </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p:cNvSpPr txBox="1"/>
          <p:nvPr/>
        </p:nvSpPr>
        <p:spPr>
          <a:xfrm>
            <a:off x="6252519" y="4892140"/>
            <a:ext cx="3793061" cy="882742"/>
          </a:xfrm>
          <a:prstGeom prst="rect">
            <a:avLst/>
          </a:prstGeom>
          <a:noFill/>
        </p:spPr>
        <p:txBody>
          <a:bodyPr wrap="square" rtlCol="0">
            <a:spAutoFit/>
          </a:bodyPr>
          <a:lstStyle/>
          <a:p>
            <a:pPr>
              <a:lnSpc>
                <a:spcPct val="107000"/>
              </a:lnSpc>
              <a:spcAft>
                <a:spcPts val="0"/>
              </a:spcAft>
            </a:pPr>
            <a:r>
              <a:rPr lang="en-US" sz="1600" dirty="0"/>
              <a:t>Families are best supported in the context of their own extended families, neighborhoods, and communities</a:t>
            </a:r>
            <a:endParaRPr lang="en-GB" sz="1600" dirty="0"/>
          </a:p>
        </p:txBody>
      </p:sp>
      <p:sp>
        <p:nvSpPr>
          <p:cNvPr id="12" name="Right Arrow 11"/>
          <p:cNvSpPr/>
          <p:nvPr/>
        </p:nvSpPr>
        <p:spPr>
          <a:xfrm>
            <a:off x="4891214" y="1521155"/>
            <a:ext cx="1361305" cy="420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4917987" y="2294245"/>
            <a:ext cx="1334532" cy="420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a:off x="4891214" y="3067335"/>
            <a:ext cx="1361305" cy="420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a:off x="4975654" y="5123446"/>
            <a:ext cx="1161535" cy="420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4891214" y="1521155"/>
            <a:ext cx="1361305" cy="420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3658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80421" y="356718"/>
            <a:ext cx="1853513" cy="993926"/>
          </a:xfrm>
          <a:prstGeom prst="rect">
            <a:avLst/>
          </a:prstGeom>
          <a:noFill/>
        </p:spPr>
        <p:txBody>
          <a:bodyPr wrap="square" rtlCol="0">
            <a:spAutoFit/>
          </a:bodyPr>
          <a:lstStyle/>
          <a:p>
            <a:pPr algn="ctr">
              <a:lnSpc>
                <a:spcPct val="107000"/>
              </a:lnSpc>
              <a:spcAft>
                <a:spcPts val="0"/>
              </a:spcAft>
            </a:pPr>
            <a:r>
              <a:rPr lang="en-GB" sz="2800" dirty="0">
                <a:ea typeface="Calibri" panose="020F0502020204030204" pitchFamily="34" charset="0"/>
                <a:cs typeface="Times New Roman" panose="02020603050405020304" pitchFamily="18" charset="0"/>
              </a:rPr>
              <a:t>GIRFEC Principles </a:t>
            </a:r>
          </a:p>
        </p:txBody>
      </p:sp>
      <p:sp>
        <p:nvSpPr>
          <p:cNvPr id="6" name="TextBox 5"/>
          <p:cNvSpPr txBox="1"/>
          <p:nvPr/>
        </p:nvSpPr>
        <p:spPr>
          <a:xfrm>
            <a:off x="2281409" y="1443578"/>
            <a:ext cx="2051536" cy="2188356"/>
          </a:xfrm>
          <a:prstGeom prst="rect">
            <a:avLst/>
          </a:prstGeom>
          <a:noFill/>
        </p:spPr>
        <p:txBody>
          <a:bodyPr wrap="square" rtlCol="0">
            <a:spAutoFit/>
          </a:bodyPr>
          <a:lstStyle/>
          <a:p>
            <a:pPr>
              <a:lnSpc>
                <a:spcPct val="107000"/>
              </a:lnSpc>
              <a:spcAft>
                <a:spcPts val="0"/>
              </a:spcAft>
            </a:pPr>
            <a:r>
              <a:rPr lang="en-GB" sz="1600" dirty="0"/>
              <a:t> </a:t>
            </a:r>
            <a:r>
              <a:rPr lang="en-GB" sz="1600" b="1" u="sng" dirty="0"/>
              <a:t>Tackling needs early </a:t>
            </a:r>
          </a:p>
          <a:p>
            <a:pPr>
              <a:lnSpc>
                <a:spcPct val="107000"/>
              </a:lnSpc>
              <a:spcAft>
                <a:spcPts val="0"/>
              </a:spcAft>
            </a:pPr>
            <a:r>
              <a:rPr lang="en-GB" sz="1600" dirty="0"/>
              <a:t> </a:t>
            </a:r>
          </a:p>
          <a:p>
            <a:pPr>
              <a:lnSpc>
                <a:spcPct val="107000"/>
              </a:lnSpc>
              <a:spcAft>
                <a:spcPts val="0"/>
              </a:spcAft>
            </a:pPr>
            <a:r>
              <a:rPr lang="en-GB" sz="1600" dirty="0"/>
              <a:t>GIRFEC aims to ensure needs are identified as early as possible to avoid bigger concerns or problems developing</a:t>
            </a:r>
            <a:endParaRPr lang="en-GB" sz="1600" dirty="0">
              <a:ea typeface="Calibri" panose="020F0502020204030204" pitchFamily="34" charset="0"/>
              <a:cs typeface="Times New Roman" panose="02020603050405020304" pitchFamily="18" charset="0"/>
            </a:endParaRPr>
          </a:p>
        </p:txBody>
      </p:sp>
      <p:sp>
        <p:nvSpPr>
          <p:cNvPr id="7" name="TextBox 6"/>
          <p:cNvSpPr txBox="1"/>
          <p:nvPr/>
        </p:nvSpPr>
        <p:spPr>
          <a:xfrm>
            <a:off x="2342872" y="3631934"/>
            <a:ext cx="2067698" cy="3253968"/>
          </a:xfrm>
          <a:prstGeom prst="rect">
            <a:avLst/>
          </a:prstGeom>
          <a:noFill/>
        </p:spPr>
        <p:txBody>
          <a:bodyPr wrap="square" rtlCol="0">
            <a:spAutoFit/>
          </a:bodyPr>
          <a:lstStyle/>
          <a:p>
            <a:pPr>
              <a:lnSpc>
                <a:spcPct val="107000"/>
              </a:lnSpc>
              <a:spcAft>
                <a:spcPts val="0"/>
              </a:spcAft>
            </a:pPr>
            <a:r>
              <a:rPr lang="en-GB" sz="1600" b="1" u="sng" dirty="0"/>
              <a:t>Requires joined-up working</a:t>
            </a:r>
          </a:p>
          <a:p>
            <a:pPr>
              <a:lnSpc>
                <a:spcPct val="107000"/>
              </a:lnSpc>
              <a:spcAft>
                <a:spcPts val="0"/>
              </a:spcAft>
            </a:pPr>
            <a:r>
              <a:rPr lang="en-GB" sz="1600" dirty="0"/>
              <a:t> </a:t>
            </a:r>
          </a:p>
          <a:p>
            <a:pPr>
              <a:lnSpc>
                <a:spcPct val="107000"/>
              </a:lnSpc>
              <a:spcAft>
                <a:spcPts val="0"/>
              </a:spcAft>
            </a:pPr>
            <a:r>
              <a:rPr lang="en-GB" sz="1600" dirty="0"/>
              <a:t>GIRFEC  is about children, young people, parents, and the services they need working together in a coordinated way to meet their specific needs and improve their wellbeing</a:t>
            </a:r>
            <a:endParaRPr lang="en-GB" sz="1600" dirty="0">
              <a:ea typeface="Calibri" panose="020F0502020204030204" pitchFamily="34" charset="0"/>
              <a:cs typeface="Times New Roman" panose="02020603050405020304" pitchFamily="18" charset="0"/>
            </a:endParaRPr>
          </a:p>
        </p:txBody>
      </p:sp>
      <p:sp>
        <p:nvSpPr>
          <p:cNvPr id="8" name="TextBox 7"/>
          <p:cNvSpPr txBox="1"/>
          <p:nvPr/>
        </p:nvSpPr>
        <p:spPr>
          <a:xfrm>
            <a:off x="5320055" y="380073"/>
            <a:ext cx="3431689" cy="1014380"/>
          </a:xfrm>
          <a:prstGeom prst="rect">
            <a:avLst/>
          </a:prstGeom>
          <a:noFill/>
        </p:spPr>
        <p:txBody>
          <a:bodyPr wrap="square" rtlCol="0">
            <a:spAutoFit/>
          </a:bodyPr>
          <a:lstStyle/>
          <a:p>
            <a:pPr algn="ctr">
              <a:lnSpc>
                <a:spcPct val="107000"/>
              </a:lnSpc>
              <a:spcAft>
                <a:spcPts val="0"/>
              </a:spcAft>
            </a:pPr>
            <a:r>
              <a:rPr lang="en-GB" sz="2800" dirty="0"/>
              <a:t>Supported Parenting Principles</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6232710" y="1498949"/>
            <a:ext cx="1606378" cy="1409681"/>
          </a:xfrm>
          <a:prstGeom prst="rect">
            <a:avLst/>
          </a:prstGeom>
          <a:noFill/>
        </p:spPr>
        <p:txBody>
          <a:bodyPr wrap="square" rtlCol="0">
            <a:spAutoFit/>
          </a:bodyPr>
          <a:lstStyle/>
          <a:p>
            <a:pPr>
              <a:lnSpc>
                <a:spcPct val="107000"/>
              </a:lnSpc>
              <a:spcAft>
                <a:spcPts val="0"/>
              </a:spcAft>
            </a:pPr>
            <a:r>
              <a:rPr lang="en-GB" sz="1600" dirty="0"/>
              <a:t>Support from the start </a:t>
            </a:r>
          </a:p>
          <a:p>
            <a:pPr>
              <a:lnSpc>
                <a:spcPct val="107000"/>
              </a:lnSpc>
              <a:spcAft>
                <a:spcPts val="0"/>
              </a:spcAft>
            </a:pPr>
            <a:r>
              <a:rPr lang="en-GB" sz="1600" dirty="0"/>
              <a:t> </a:t>
            </a:r>
          </a:p>
          <a:p>
            <a:pPr>
              <a:lnSpc>
                <a:spcPct val="107000"/>
              </a:lnSpc>
              <a:spcAft>
                <a:spcPts val="0"/>
              </a:spcAft>
            </a:pPr>
            <a:endParaRPr lang="en-GB" sz="1600" dirty="0"/>
          </a:p>
          <a:p>
            <a:pPr>
              <a:lnSpc>
                <a:spcPct val="107000"/>
              </a:lnSpc>
              <a:spcAft>
                <a:spcPts val="0"/>
              </a:spcAft>
            </a:pPr>
            <a:r>
              <a:rPr lang="en-GB" sz="1600" dirty="0"/>
              <a:t>Ongoing Support </a:t>
            </a:r>
            <a:endParaRPr lang="en-GB" sz="1600" dirty="0">
              <a:ea typeface="Calibri" panose="020F0502020204030204" pitchFamily="34" charset="0"/>
              <a:cs typeface="Times New Roman" panose="02020603050405020304" pitchFamily="18" charset="0"/>
            </a:endParaRPr>
          </a:p>
        </p:txBody>
      </p:sp>
      <p:sp>
        <p:nvSpPr>
          <p:cNvPr id="10" name="Rectangle 9"/>
          <p:cNvSpPr/>
          <p:nvPr/>
        </p:nvSpPr>
        <p:spPr>
          <a:xfrm>
            <a:off x="5924748" y="3851265"/>
            <a:ext cx="2413687" cy="849784"/>
          </a:xfrm>
          <a:prstGeom prst="rect">
            <a:avLst/>
          </a:prstGeom>
        </p:spPr>
        <p:txBody>
          <a:bodyPr wrap="square">
            <a:spAutoFit/>
          </a:bodyPr>
          <a:lstStyle/>
          <a:p>
            <a:pPr>
              <a:lnSpc>
                <a:spcPct val="107000"/>
              </a:lnSpc>
              <a:spcAft>
                <a:spcPts val="0"/>
              </a:spcAft>
            </a:pPr>
            <a:r>
              <a:rPr lang="en-US" sz="1400" dirty="0"/>
              <a:t> </a:t>
            </a:r>
            <a:endParaRPr lang="en-GB" sz="1400" dirty="0"/>
          </a:p>
          <a:p>
            <a:pPr>
              <a:lnSpc>
                <a:spcPct val="107000"/>
              </a:lnSpc>
              <a:spcAft>
                <a:spcPts val="0"/>
              </a:spcAft>
            </a:pPr>
            <a:r>
              <a:rPr lang="en-US" sz="1600" dirty="0"/>
              <a:t>Parents seen as a resource not as a problem </a:t>
            </a:r>
            <a:endParaRPr lang="en-GB" sz="1600" dirty="0">
              <a:ea typeface="Calibri" panose="020F0502020204030204" pitchFamily="34" charset="0"/>
              <a:cs typeface="Times New Roman" panose="02020603050405020304" pitchFamily="18" charset="0"/>
            </a:endParaRPr>
          </a:p>
        </p:txBody>
      </p:sp>
      <p:sp>
        <p:nvSpPr>
          <p:cNvPr id="12" name="Right Arrow 11"/>
          <p:cNvSpPr/>
          <p:nvPr/>
        </p:nvSpPr>
        <p:spPr>
          <a:xfrm>
            <a:off x="4527327" y="1578820"/>
            <a:ext cx="1361305" cy="420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4563443" y="2502442"/>
            <a:ext cx="1361305" cy="420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a:off x="4527327" y="4214928"/>
            <a:ext cx="1361305" cy="420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a:off x="4525745" y="5136961"/>
            <a:ext cx="1361305" cy="420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5964675" y="5136961"/>
            <a:ext cx="2373759" cy="1077218"/>
          </a:xfrm>
          <a:prstGeom prst="rect">
            <a:avLst/>
          </a:prstGeom>
          <a:noFill/>
        </p:spPr>
        <p:txBody>
          <a:bodyPr wrap="square" rtlCol="0">
            <a:spAutoFit/>
          </a:bodyPr>
          <a:lstStyle/>
          <a:p>
            <a:r>
              <a:rPr lang="en-GB" sz="1600" dirty="0"/>
              <a:t>Parents should be supported to feel in control and to experience being competent</a:t>
            </a:r>
          </a:p>
        </p:txBody>
      </p:sp>
    </p:spTree>
    <p:extLst>
      <p:ext uri="{BB962C8B-B14F-4D97-AF65-F5344CB8AC3E}">
        <p14:creationId xmlns:p14="http://schemas.microsoft.com/office/powerpoint/2010/main" val="470436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Key features of good practice in working with parents with learning disabilities </a:t>
            </a:r>
          </a:p>
        </p:txBody>
      </p:sp>
      <p:sp>
        <p:nvSpPr>
          <p:cNvPr id="3" name="Text Placeholder 2"/>
          <p:cNvSpPr>
            <a:spLocks noGrp="1"/>
          </p:cNvSpPr>
          <p:nvPr>
            <p:ph type="body" idx="1"/>
          </p:nvPr>
        </p:nvSpPr>
        <p:spPr>
          <a:xfrm>
            <a:off x="4743417" y="1958912"/>
            <a:ext cx="4782577" cy="3000375"/>
          </a:xfrm>
        </p:spPr>
        <p:txBody>
          <a:bodyPr>
            <a:noAutofit/>
          </a:bodyPr>
          <a:lstStyle/>
          <a:p>
            <a:pPr marL="0" indent="0">
              <a:buNone/>
            </a:pPr>
            <a:r>
              <a:rPr lang="en-GB" sz="4000" dirty="0"/>
              <a:t>1) Accessible information and communication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109" y="2618562"/>
            <a:ext cx="4206621" cy="3624230"/>
          </a:xfrm>
          <a:prstGeom prst="rect">
            <a:avLst/>
          </a:prstGeom>
        </p:spPr>
      </p:pic>
      <p:pic>
        <p:nvPicPr>
          <p:cNvPr id="8" name="Picture 7"/>
          <p:cNvPicPr>
            <a:picLocks noChangeAspect="1"/>
          </p:cNvPicPr>
          <p:nvPr/>
        </p:nvPicPr>
        <p:blipFill>
          <a:blip r:embed="rId4"/>
          <a:stretch>
            <a:fillRect/>
          </a:stretch>
        </p:blipFill>
        <p:spPr>
          <a:xfrm>
            <a:off x="8407181" y="3288982"/>
            <a:ext cx="3784819" cy="3569018"/>
          </a:xfrm>
          <a:prstGeom prst="rect">
            <a:avLst/>
          </a:prstGeom>
        </p:spPr>
      </p:pic>
    </p:spTree>
    <p:extLst>
      <p:ext uri="{BB962C8B-B14F-4D97-AF65-F5344CB8AC3E}">
        <p14:creationId xmlns:p14="http://schemas.microsoft.com/office/powerpoint/2010/main" val="4031532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0165" y="2432189"/>
            <a:ext cx="8082454" cy="3571795"/>
          </a:xfrm>
        </p:spPr>
        <p:txBody>
          <a:bodyPr>
            <a:noAutofit/>
          </a:bodyPr>
          <a:lstStyle/>
          <a:p>
            <a:pPr marL="0" indent="0">
              <a:buNone/>
            </a:pPr>
            <a:r>
              <a:rPr lang="en-GB" sz="4000" dirty="0"/>
              <a:t>2) Clear and coordinated referral and assessment procedures and processes, eligibility criteria and care pathways </a:t>
            </a:r>
          </a:p>
        </p:txBody>
      </p:sp>
      <p:pic>
        <p:nvPicPr>
          <p:cNvPr id="4" name="Picture 3"/>
          <p:cNvPicPr>
            <a:picLocks noChangeAspect="1"/>
          </p:cNvPicPr>
          <p:nvPr/>
        </p:nvPicPr>
        <p:blipFill>
          <a:blip r:embed="rId3"/>
          <a:stretch>
            <a:fillRect/>
          </a:stretch>
        </p:blipFill>
        <p:spPr>
          <a:xfrm rot="1142167">
            <a:off x="9014239" y="312134"/>
            <a:ext cx="2478809" cy="3368850"/>
          </a:xfrm>
          <a:prstGeom prst="rect">
            <a:avLst/>
          </a:prstGeom>
        </p:spPr>
      </p:pic>
      <p:pic>
        <p:nvPicPr>
          <p:cNvPr id="7" name="Picture 6"/>
          <p:cNvPicPr>
            <a:picLocks noChangeAspect="1"/>
          </p:cNvPicPr>
          <p:nvPr/>
        </p:nvPicPr>
        <p:blipFill>
          <a:blip r:embed="rId4"/>
          <a:stretch>
            <a:fillRect/>
          </a:stretch>
        </p:blipFill>
        <p:spPr>
          <a:xfrm rot="939325">
            <a:off x="8791170" y="2570441"/>
            <a:ext cx="2530003" cy="3566444"/>
          </a:xfrm>
          <a:prstGeom prst="rect">
            <a:avLst/>
          </a:prstGeom>
        </p:spPr>
      </p:pic>
    </p:spTree>
    <p:extLst>
      <p:ext uri="{BB962C8B-B14F-4D97-AF65-F5344CB8AC3E}">
        <p14:creationId xmlns:p14="http://schemas.microsoft.com/office/powerpoint/2010/main" val="3265003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91822" y="2433011"/>
            <a:ext cx="8082454" cy="2236197"/>
          </a:xfrm>
        </p:spPr>
        <p:txBody>
          <a:bodyPr>
            <a:noAutofit/>
          </a:bodyPr>
          <a:lstStyle/>
          <a:p>
            <a:pPr marL="0" indent="0">
              <a:buNone/>
            </a:pPr>
            <a:r>
              <a:rPr lang="en-GB" sz="4000" dirty="0"/>
              <a:t>3) Support designed to meet the needs of parents and children based on assessments of their needs and strengths </a:t>
            </a:r>
          </a:p>
        </p:txBody>
      </p:sp>
      <p:pic>
        <p:nvPicPr>
          <p:cNvPr id="4" name="Picture 6" descr="Image result for girfec my world triang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1345" y="3360289"/>
            <a:ext cx="3086983" cy="21647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5811" y="769674"/>
            <a:ext cx="3282517" cy="2230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3436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913549" y="2638544"/>
            <a:ext cx="6034703" cy="2257835"/>
          </a:xfrm>
        </p:spPr>
        <p:txBody>
          <a:bodyPr>
            <a:noAutofit/>
          </a:bodyPr>
          <a:lstStyle/>
          <a:p>
            <a:pPr marL="0" indent="0">
              <a:buNone/>
            </a:pPr>
            <a:r>
              <a:rPr lang="en-GB" sz="4800" dirty="0"/>
              <a:t>4) Long- term support where necessary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9786" y="2576757"/>
            <a:ext cx="3978258" cy="2381407"/>
          </a:xfrm>
          <a:prstGeom prst="rect">
            <a:avLst/>
          </a:prstGeom>
        </p:spPr>
      </p:pic>
    </p:spTree>
    <p:extLst>
      <p:ext uri="{BB962C8B-B14F-4D97-AF65-F5344CB8AC3E}">
        <p14:creationId xmlns:p14="http://schemas.microsoft.com/office/powerpoint/2010/main" val="2778119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Children and Young People (Scotland) Act 2014 </a:t>
            </a:r>
            <a:br>
              <a:rPr lang="en-GB" dirty="0"/>
            </a:br>
            <a:endParaRPr lang="en-GB" dirty="0"/>
          </a:p>
        </p:txBody>
      </p:sp>
      <p:sp>
        <p:nvSpPr>
          <p:cNvPr id="3" name="Text Placeholder 2"/>
          <p:cNvSpPr>
            <a:spLocks noGrp="1"/>
          </p:cNvSpPr>
          <p:nvPr>
            <p:ph type="body" idx="1"/>
          </p:nvPr>
        </p:nvSpPr>
        <p:spPr>
          <a:xfrm>
            <a:off x="5216577" y="1807143"/>
            <a:ext cx="6370820" cy="4854615"/>
          </a:xfrm>
        </p:spPr>
        <p:txBody>
          <a:bodyPr>
            <a:noAutofit/>
          </a:bodyPr>
          <a:lstStyle/>
          <a:p>
            <a:pPr marL="0" indent="0">
              <a:lnSpc>
                <a:spcPct val="200000"/>
              </a:lnSpc>
              <a:buNone/>
            </a:pPr>
            <a:r>
              <a:rPr lang="en-GB" sz="2400" dirty="0"/>
              <a:t>The Children and Young People (Scotland) Act 2014 is underpinned by</a:t>
            </a:r>
          </a:p>
          <a:p>
            <a:pPr>
              <a:lnSpc>
                <a:spcPct val="200000"/>
              </a:lnSpc>
            </a:pPr>
            <a:r>
              <a:rPr lang="en-GB" sz="2400" dirty="0"/>
              <a:t>The United Nations Convention on the Rights of the Child</a:t>
            </a:r>
          </a:p>
          <a:p>
            <a:pPr>
              <a:lnSpc>
                <a:spcPct val="200000"/>
              </a:lnSpc>
            </a:pPr>
            <a:r>
              <a:rPr lang="en-GB" sz="2400" dirty="0"/>
              <a:t>Getting It Right For Every Child  (GIRFEC)</a:t>
            </a:r>
          </a:p>
          <a:p>
            <a:pPr marL="0" indent="0" algn="ctr">
              <a:lnSpc>
                <a:spcPct val="200000"/>
              </a:lnSpc>
              <a:buNone/>
            </a:pPr>
            <a:r>
              <a:rPr lang="en-GB" sz="2400" b="1" dirty="0"/>
              <a:t>The Act gives GIRFEC a legal footing </a:t>
            </a:r>
          </a:p>
        </p:txBody>
      </p:sp>
      <p:pic>
        <p:nvPicPr>
          <p:cNvPr id="4" name="Picture 3"/>
          <p:cNvPicPr>
            <a:picLocks noChangeAspect="1"/>
          </p:cNvPicPr>
          <p:nvPr/>
        </p:nvPicPr>
        <p:blipFill>
          <a:blip r:embed="rId3"/>
          <a:stretch>
            <a:fillRect/>
          </a:stretch>
        </p:blipFill>
        <p:spPr>
          <a:xfrm>
            <a:off x="2518348" y="1958912"/>
            <a:ext cx="1667641" cy="2386110"/>
          </a:xfrm>
          <a:prstGeom prst="rect">
            <a:avLst/>
          </a:prstGeom>
        </p:spPr>
      </p:pic>
      <p:pic>
        <p:nvPicPr>
          <p:cNvPr id="2050" name="Picture 2" descr="Image result for getting it right for every chi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5006" y="4994883"/>
            <a:ext cx="28575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118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4876800" y="-1859279"/>
            <a:ext cx="6903720" cy="7733558"/>
          </a:xfrm>
        </p:spPr>
        <p:txBody>
          <a:bodyPr>
            <a:normAutofit/>
          </a:bodyPr>
          <a:lstStyle/>
          <a:p>
            <a:r>
              <a:rPr lang="en-GB" sz="4000" dirty="0"/>
              <a:t>“Relationships matter in everyday social work practice. Many parents will not develop sufficient capability to meet their children’s needs without support”</a:t>
            </a:r>
            <a:br>
              <a:rPr lang="en-GB" sz="4000" dirty="0"/>
            </a:br>
            <a:br>
              <a:rPr lang="en-GB" sz="4000" dirty="0"/>
            </a:br>
            <a:endParaRPr lang="en-GB" sz="4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844" y="2652712"/>
            <a:ext cx="3206265" cy="1919288"/>
          </a:xfrm>
          <a:prstGeom prst="rect">
            <a:avLst/>
          </a:prstGeom>
        </p:spPr>
      </p:pic>
    </p:spTree>
    <p:extLst>
      <p:ext uri="{BB962C8B-B14F-4D97-AF65-F5344CB8AC3E}">
        <p14:creationId xmlns:p14="http://schemas.microsoft.com/office/powerpoint/2010/main" val="1394234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7128" y="2846231"/>
            <a:ext cx="7860936" cy="2659117"/>
          </a:xfrm>
        </p:spPr>
        <p:txBody>
          <a:bodyPr>
            <a:noAutofit/>
          </a:bodyPr>
          <a:lstStyle/>
          <a:p>
            <a:pPr marL="0" indent="0">
              <a:buNone/>
            </a:pPr>
            <a:r>
              <a:rPr lang="en-GB" sz="5400" dirty="0"/>
              <a:t>5) Access to independent advocacy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9805" y="1801279"/>
            <a:ext cx="3476367" cy="3704069"/>
          </a:xfrm>
          <a:prstGeom prst="rect">
            <a:avLst/>
          </a:prstGeom>
        </p:spPr>
      </p:pic>
    </p:spTree>
    <p:extLst>
      <p:ext uri="{BB962C8B-B14F-4D97-AF65-F5344CB8AC3E}">
        <p14:creationId xmlns:p14="http://schemas.microsoft.com/office/powerpoint/2010/main" val="169368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1417321"/>
            <a:ext cx="4861560" cy="3459480"/>
          </a:xfrm>
        </p:spPr>
        <p:txBody>
          <a:bodyPr>
            <a:noAutofit/>
          </a:bodyPr>
          <a:lstStyle/>
          <a:p>
            <a:r>
              <a:rPr lang="en-GB" sz="4400" dirty="0"/>
              <a:t>Supporting Parents with Learning Disabilities in Scotland: Challenges and Opportunities </a:t>
            </a:r>
          </a:p>
        </p:txBody>
      </p:sp>
      <p:sp>
        <p:nvSpPr>
          <p:cNvPr id="3" name="Subtitle 2"/>
          <p:cNvSpPr>
            <a:spLocks noGrp="1"/>
          </p:cNvSpPr>
          <p:nvPr>
            <p:ph type="subTitle" idx="1"/>
          </p:nvPr>
        </p:nvSpPr>
        <p:spPr>
          <a:xfrm>
            <a:off x="914400" y="5166361"/>
            <a:ext cx="5775960" cy="1396682"/>
          </a:xfrm>
        </p:spPr>
        <p:txBody>
          <a:bodyPr>
            <a:normAutofit fontScale="70000" lnSpcReduction="20000"/>
          </a:bodyPr>
          <a:lstStyle/>
          <a:p>
            <a:r>
              <a:rPr lang="en-GB" dirty="0"/>
              <a:t>Scoping Exercise on behalf of the Scottish Government, Keys to Life Change Fund</a:t>
            </a:r>
          </a:p>
          <a:p>
            <a:r>
              <a:rPr lang="en-GB" dirty="0"/>
              <a:t>Dr Alisa Stewart, Dr Gillian Macintyre and Sharon McGregor</a:t>
            </a:r>
          </a:p>
        </p:txBody>
      </p:sp>
      <p:pic>
        <p:nvPicPr>
          <p:cNvPr id="4" name="Picture 3"/>
          <p:cNvPicPr>
            <a:picLocks noChangeAspect="1"/>
          </p:cNvPicPr>
          <p:nvPr/>
        </p:nvPicPr>
        <p:blipFill>
          <a:blip r:embed="rId3"/>
          <a:stretch>
            <a:fillRect/>
          </a:stretch>
        </p:blipFill>
        <p:spPr>
          <a:xfrm>
            <a:off x="7651433" y="900580"/>
            <a:ext cx="3661966" cy="5212080"/>
          </a:xfrm>
          <a:prstGeom prst="rect">
            <a:avLst/>
          </a:prstGeom>
        </p:spPr>
      </p:pic>
    </p:spTree>
    <p:extLst>
      <p:ext uri="{BB962C8B-B14F-4D97-AF65-F5344CB8AC3E}">
        <p14:creationId xmlns:p14="http://schemas.microsoft.com/office/powerpoint/2010/main" val="4092806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9765" y="257175"/>
            <a:ext cx="8743950" cy="962026"/>
          </a:xfrm>
        </p:spPr>
        <p:txBody>
          <a:bodyPr/>
          <a:lstStyle/>
          <a:p>
            <a:r>
              <a:rPr lang="en-GB" dirty="0"/>
              <a:t>Overview </a:t>
            </a:r>
          </a:p>
        </p:txBody>
      </p:sp>
      <p:sp>
        <p:nvSpPr>
          <p:cNvPr id="3" name="Subtitle 2"/>
          <p:cNvSpPr>
            <a:spLocks noGrp="1"/>
          </p:cNvSpPr>
          <p:nvPr>
            <p:ph type="subTitle" idx="1"/>
          </p:nvPr>
        </p:nvSpPr>
        <p:spPr>
          <a:xfrm>
            <a:off x="0" y="1592985"/>
            <a:ext cx="12192000" cy="5754414"/>
          </a:xfrm>
        </p:spPr>
        <p:txBody>
          <a:bodyPr>
            <a:normAutofit fontScale="70000" lnSpcReduction="20000"/>
          </a:bodyPr>
          <a:lstStyle/>
          <a:p>
            <a:pPr>
              <a:lnSpc>
                <a:spcPct val="100000"/>
              </a:lnSpc>
            </a:pPr>
            <a:r>
              <a:rPr lang="en-GB" sz="4300" dirty="0"/>
              <a:t>Published  17</a:t>
            </a:r>
            <a:r>
              <a:rPr lang="en-GB" sz="4300" baseline="30000" dirty="0"/>
              <a:t>th</a:t>
            </a:r>
            <a:r>
              <a:rPr lang="en-GB" sz="4300" dirty="0"/>
              <a:t> of November 2016 </a:t>
            </a:r>
          </a:p>
          <a:p>
            <a:pPr>
              <a:lnSpc>
                <a:spcPct val="100000"/>
              </a:lnSpc>
            </a:pPr>
            <a:r>
              <a:rPr lang="en-GB" sz="4300" dirty="0"/>
              <a:t>Recommendation Areas</a:t>
            </a:r>
          </a:p>
          <a:p>
            <a:pPr marL="514350" lvl="0" indent="-514350" algn="l">
              <a:lnSpc>
                <a:spcPct val="170000"/>
              </a:lnSpc>
              <a:buFont typeface="+mj-lt"/>
              <a:buAutoNum type="arabicPeriod"/>
            </a:pPr>
            <a:r>
              <a:rPr lang="en-GB" sz="3500" dirty="0"/>
              <a:t>Local multi-disciplinary specialist teams should be developed  </a:t>
            </a:r>
          </a:p>
          <a:p>
            <a:pPr marL="514350" lvl="0" indent="-514350" algn="l">
              <a:lnSpc>
                <a:spcPct val="170000"/>
              </a:lnSpc>
              <a:buFont typeface="+mj-lt"/>
              <a:buAutoNum type="arabicPeriod"/>
            </a:pPr>
            <a:r>
              <a:rPr lang="en-GB" sz="3500" dirty="0"/>
              <a:t>Develop and share local good practice </a:t>
            </a:r>
          </a:p>
          <a:p>
            <a:pPr marL="514350" lvl="0" indent="-514350" algn="l">
              <a:lnSpc>
                <a:spcPct val="170000"/>
              </a:lnSpc>
              <a:buFont typeface="+mj-lt"/>
              <a:buAutoNum type="arabicPeriod"/>
            </a:pPr>
            <a:r>
              <a:rPr lang="en-GB" sz="3500" dirty="0"/>
              <a:t>More consistent data collection </a:t>
            </a:r>
          </a:p>
          <a:p>
            <a:pPr marL="514350" lvl="0" indent="-514350" algn="l">
              <a:lnSpc>
                <a:spcPct val="170000"/>
              </a:lnSpc>
              <a:buFont typeface="+mj-lt"/>
              <a:buAutoNum type="arabicPeriod"/>
            </a:pPr>
            <a:r>
              <a:rPr lang="en-GB" sz="3500" dirty="0"/>
              <a:t>Social workers, midwives and health visitors should be better equipped to more confidently identify and work with parents with learning disabilities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r>
              <a:rPr lang="en-GB" dirty="0"/>
              <a:t> </a:t>
            </a:r>
          </a:p>
          <a:p>
            <a:endParaRPr lang="en-GB" dirty="0"/>
          </a:p>
        </p:txBody>
      </p:sp>
    </p:spTree>
    <p:extLst>
      <p:ext uri="{BB962C8B-B14F-4D97-AF65-F5344CB8AC3E}">
        <p14:creationId xmlns:p14="http://schemas.microsoft.com/office/powerpoint/2010/main" val="3447135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GB" sz="4000" dirty="0"/>
              <a:t>Implementation of the 12 Recommendations</a:t>
            </a:r>
          </a:p>
        </p:txBody>
      </p:sp>
      <p:sp>
        <p:nvSpPr>
          <p:cNvPr id="5" name="Text Placeholder 4"/>
          <p:cNvSpPr>
            <a:spLocks noGrp="1"/>
          </p:cNvSpPr>
          <p:nvPr>
            <p:ph type="body" idx="1"/>
          </p:nvPr>
        </p:nvSpPr>
        <p:spPr>
          <a:xfrm>
            <a:off x="901072" y="2407262"/>
            <a:ext cx="10311809" cy="4194048"/>
          </a:xfrm>
        </p:spPr>
        <p:txBody>
          <a:bodyPr>
            <a:normAutofit/>
          </a:bodyPr>
          <a:lstStyle/>
          <a:p>
            <a:pPr marL="0" indent="0">
              <a:buNone/>
            </a:pPr>
            <a:r>
              <a:rPr lang="en-GB" sz="3200" dirty="0"/>
              <a:t>Task Group has been formed following the recommendations and are drawing up an Implementation Plan based on the recommendations which they will oversee</a:t>
            </a:r>
          </a:p>
        </p:txBody>
      </p:sp>
    </p:spTree>
    <p:extLst>
      <p:ext uri="{BB962C8B-B14F-4D97-AF65-F5344CB8AC3E}">
        <p14:creationId xmlns:p14="http://schemas.microsoft.com/office/powerpoint/2010/main" val="1790168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448" y="2780905"/>
            <a:ext cx="2262503" cy="3368851"/>
          </a:xfrm>
          <a:prstGeom prst="rect">
            <a:avLst/>
          </a:prstGeom>
          <a:effectLst>
            <a:outerShdw blurRad="50800" dist="38100" dir="8100000" algn="tr" rotWithShape="0">
              <a:prstClr val="black">
                <a:alpha val="40000"/>
              </a:prstClr>
            </a:outerShdw>
          </a:effectLst>
        </p:spPr>
      </p:pic>
      <p:pic>
        <p:nvPicPr>
          <p:cNvPr id="7" name="leg.jpg"/>
          <p:cNvPicPr>
            <a:picLocks/>
          </p:cNvPicPr>
          <p:nvPr/>
        </p:nvPicPr>
        <p:blipFill>
          <a:blip r:embed="rId4"/>
          <a:stretch>
            <a:fillRect/>
          </a:stretch>
        </p:blipFill>
        <p:spPr>
          <a:xfrm>
            <a:off x="6960161" y="3393005"/>
            <a:ext cx="3712776" cy="2540413"/>
          </a:xfrm>
          <a:prstGeom prst="rect">
            <a:avLst/>
          </a:prstGeom>
          <a:ln w="25400">
            <a:miter lim="400000"/>
          </a:ln>
          <a:effectLst>
            <a:outerShdw blurRad="254000" dist="127000" dir="5400000" rotWithShape="0">
              <a:srgbClr val="000000">
                <a:alpha val="70000"/>
              </a:srgbClr>
            </a:outerShdw>
          </a:effectLst>
        </p:spPr>
      </p:pic>
      <p:cxnSp>
        <p:nvCxnSpPr>
          <p:cNvPr id="8" name="Straight Arrow Connector 7"/>
          <p:cNvCxnSpPr/>
          <p:nvPr/>
        </p:nvCxnSpPr>
        <p:spPr>
          <a:xfrm flipV="1">
            <a:off x="3791298" y="4459232"/>
            <a:ext cx="2683516" cy="12195"/>
          </a:xfrm>
          <a:prstGeom prst="straightConnector1">
            <a:avLst/>
          </a:prstGeom>
          <a:ln w="101600">
            <a:headEnd type="triangle"/>
            <a:tailEnd type="triangle"/>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5"/>
          <a:stretch>
            <a:fillRect/>
          </a:stretch>
        </p:blipFill>
        <p:spPr>
          <a:xfrm rot="20736691">
            <a:off x="3315428" y="474400"/>
            <a:ext cx="1567440" cy="2211473"/>
          </a:xfrm>
          <a:prstGeom prst="rect">
            <a:avLst/>
          </a:prstGeom>
          <a:effectLst>
            <a:outerShdw blurRad="50800" dist="38100" dir="8100000" algn="tr" rotWithShape="0">
              <a:prstClr val="black">
                <a:alpha val="40000"/>
              </a:prstClr>
            </a:outerShdw>
          </a:effectLst>
        </p:spPr>
      </p:pic>
      <p:pic>
        <p:nvPicPr>
          <p:cNvPr id="10" name="Picture 9"/>
          <p:cNvPicPr>
            <a:picLocks noChangeAspect="1"/>
          </p:cNvPicPr>
          <p:nvPr/>
        </p:nvPicPr>
        <p:blipFill>
          <a:blip r:embed="rId6"/>
          <a:stretch>
            <a:fillRect/>
          </a:stretch>
        </p:blipFill>
        <p:spPr>
          <a:xfrm rot="1078272">
            <a:off x="5658836" y="372919"/>
            <a:ext cx="1696361" cy="241443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941903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a:t>Part 12 Children and Young People (Scotland) Act 2014</a:t>
            </a:r>
          </a:p>
        </p:txBody>
      </p:sp>
      <p:sp>
        <p:nvSpPr>
          <p:cNvPr id="5" name="Text Placeholder 4"/>
          <p:cNvSpPr>
            <a:spLocks noGrp="1"/>
          </p:cNvSpPr>
          <p:nvPr>
            <p:ph type="body" idx="1"/>
          </p:nvPr>
        </p:nvSpPr>
        <p:spPr/>
        <p:txBody>
          <a:bodyPr>
            <a:normAutofit fontScale="70000" lnSpcReduction="20000"/>
          </a:bodyPr>
          <a:lstStyle/>
          <a:p>
            <a:pPr marL="0" indent="0">
              <a:buNone/>
            </a:pPr>
            <a:r>
              <a:rPr lang="en-GB" sz="3600" dirty="0"/>
              <a:t>“A local authority must make arrangements to secure that relevant services of such description as the Scottish Ministers may by order specify are made available for–– </a:t>
            </a:r>
          </a:p>
          <a:p>
            <a:pPr marL="0" indent="0">
              <a:buNone/>
            </a:pPr>
            <a:r>
              <a:rPr lang="en-GB" sz="3600" dirty="0">
                <a:solidFill>
                  <a:schemeClr val="accent6"/>
                </a:solidFill>
              </a:rPr>
              <a:t>(a)</a:t>
            </a:r>
            <a:r>
              <a:rPr lang="en-GB" sz="3600" dirty="0"/>
              <a:t>each eligible child residing in its area, </a:t>
            </a:r>
          </a:p>
          <a:p>
            <a:pPr marL="0" indent="0">
              <a:buNone/>
            </a:pPr>
            <a:r>
              <a:rPr lang="en-GB" sz="3600" dirty="0">
                <a:solidFill>
                  <a:schemeClr val="accent6"/>
                </a:solidFill>
              </a:rPr>
              <a:t>(b)</a:t>
            </a:r>
            <a:r>
              <a:rPr lang="en-GB" sz="3600" dirty="0"/>
              <a:t>a qualifying person in relation to such a child, </a:t>
            </a:r>
          </a:p>
          <a:p>
            <a:pPr marL="0" indent="0">
              <a:buNone/>
            </a:pPr>
            <a:r>
              <a:rPr lang="en-GB" sz="3600" dirty="0">
                <a:solidFill>
                  <a:schemeClr val="accent6"/>
                </a:solidFill>
              </a:rPr>
              <a:t>(c)</a:t>
            </a:r>
            <a:r>
              <a:rPr lang="en-GB" sz="3600" dirty="0"/>
              <a:t>each eligible pregnant woman residing in its area, </a:t>
            </a:r>
          </a:p>
          <a:p>
            <a:pPr marL="0" indent="0">
              <a:buNone/>
            </a:pPr>
            <a:r>
              <a:rPr lang="en-GB" sz="3600" dirty="0">
                <a:solidFill>
                  <a:schemeClr val="accent6"/>
                </a:solidFill>
              </a:rPr>
              <a:t>(d)</a:t>
            </a:r>
            <a:r>
              <a:rPr lang="en-GB" sz="3600" dirty="0"/>
              <a:t>a qualifying person in relation to such a woman.”</a:t>
            </a:r>
          </a:p>
          <a:p>
            <a:pPr marL="0" indent="0">
              <a:buNone/>
            </a:pPr>
            <a:endParaRPr lang="en-GB" sz="3600" dirty="0"/>
          </a:p>
        </p:txBody>
      </p:sp>
    </p:spTree>
    <p:extLst>
      <p:ext uri="{BB962C8B-B14F-4D97-AF65-F5344CB8AC3E}">
        <p14:creationId xmlns:p14="http://schemas.microsoft.com/office/powerpoint/2010/main" val="604865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Part 12 Children and Young People (Scotland) Act 2014</a:t>
            </a:r>
          </a:p>
        </p:txBody>
      </p:sp>
      <p:sp>
        <p:nvSpPr>
          <p:cNvPr id="5" name="Text Placeholder 4"/>
          <p:cNvSpPr>
            <a:spLocks noGrp="1"/>
          </p:cNvSpPr>
          <p:nvPr>
            <p:ph type="body" idx="1"/>
          </p:nvPr>
        </p:nvSpPr>
        <p:spPr/>
        <p:txBody>
          <a:bodyPr/>
          <a:lstStyle/>
          <a:p>
            <a:pPr marL="0" indent="0">
              <a:buNone/>
            </a:pPr>
            <a:r>
              <a:rPr lang="en-GB" sz="3200" dirty="0"/>
              <a:t>“An “eligible child” is a child who the authority considers— </a:t>
            </a:r>
          </a:p>
          <a:p>
            <a:pPr marL="0" indent="0">
              <a:buNone/>
            </a:pPr>
            <a:r>
              <a:rPr lang="en-GB" sz="3200" dirty="0">
                <a:solidFill>
                  <a:schemeClr val="accent6"/>
                </a:solidFill>
              </a:rPr>
              <a:t>(a) </a:t>
            </a:r>
            <a:r>
              <a:rPr lang="en-GB" sz="3200" dirty="0"/>
              <a:t>to be at risk of becoming looked after, or </a:t>
            </a:r>
          </a:p>
          <a:p>
            <a:pPr marL="0" indent="0">
              <a:buNone/>
            </a:pPr>
            <a:r>
              <a:rPr lang="en-GB" sz="3200" dirty="0">
                <a:solidFill>
                  <a:schemeClr val="accent6"/>
                </a:solidFill>
              </a:rPr>
              <a:t>(b) </a:t>
            </a:r>
            <a:r>
              <a:rPr lang="en-GB" sz="3200" dirty="0"/>
              <a:t>to fall within such other description as the Scottish Ministers may by order specify.”</a:t>
            </a:r>
          </a:p>
          <a:p>
            <a:pPr marL="0" indent="0">
              <a:buNone/>
            </a:pPr>
            <a:endParaRPr lang="en-GB" dirty="0"/>
          </a:p>
        </p:txBody>
      </p:sp>
    </p:spTree>
    <p:extLst>
      <p:ext uri="{BB962C8B-B14F-4D97-AF65-F5344CB8AC3E}">
        <p14:creationId xmlns:p14="http://schemas.microsoft.com/office/powerpoint/2010/main" val="3567856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a:t>What circumstances might make a child ‘eligible’? </a:t>
            </a:r>
          </a:p>
        </p:txBody>
      </p:sp>
      <p:sp>
        <p:nvSpPr>
          <p:cNvPr id="6" name="TextBox 5"/>
          <p:cNvSpPr txBox="1"/>
          <p:nvPr/>
        </p:nvSpPr>
        <p:spPr>
          <a:xfrm>
            <a:off x="1030310" y="2743200"/>
            <a:ext cx="10632583" cy="3908762"/>
          </a:xfrm>
          <a:prstGeom prst="rect">
            <a:avLst/>
          </a:prstGeom>
          <a:noFill/>
        </p:spPr>
        <p:txBody>
          <a:bodyPr wrap="square" rtlCol="0">
            <a:spAutoFit/>
          </a:bodyPr>
          <a:lstStyle/>
          <a:p>
            <a:pPr algn="ctr">
              <a:buClr>
                <a:schemeClr val="accent6"/>
              </a:buClr>
            </a:pPr>
            <a:r>
              <a:rPr lang="en-GB" sz="3200" dirty="0"/>
              <a:t>“Disabled parents/ carers/ siblings may have additional support needs relating to physical or sensory impairments, mental illness, learning disabilities, serious or terminal illness or degenerative conditions. These may impact on the safety and wellbeing of their children, affecting their education, physical and emotional development.” </a:t>
            </a:r>
          </a:p>
          <a:p>
            <a:pPr>
              <a:buClr>
                <a:schemeClr val="accent6"/>
              </a:buClr>
            </a:pPr>
            <a:endParaRPr lang="en-GB" sz="2800" dirty="0"/>
          </a:p>
          <a:p>
            <a:pPr>
              <a:buClr>
                <a:schemeClr val="accent6"/>
              </a:buClr>
            </a:pPr>
            <a:endParaRPr lang="en-GB" sz="2800" dirty="0"/>
          </a:p>
        </p:txBody>
      </p:sp>
    </p:spTree>
    <p:extLst>
      <p:ext uri="{BB962C8B-B14F-4D97-AF65-F5344CB8AC3E}">
        <p14:creationId xmlns:p14="http://schemas.microsoft.com/office/powerpoint/2010/main" val="3428084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a:t>What circumstances might make a child ‘eligible’? </a:t>
            </a:r>
          </a:p>
        </p:txBody>
      </p:sp>
      <p:sp>
        <p:nvSpPr>
          <p:cNvPr id="5" name="Text Placeholder 4"/>
          <p:cNvSpPr>
            <a:spLocks noGrp="1"/>
          </p:cNvSpPr>
          <p:nvPr>
            <p:ph type="body" idx="1"/>
          </p:nvPr>
        </p:nvSpPr>
        <p:spPr>
          <a:xfrm>
            <a:off x="5942108" y="1958912"/>
            <a:ext cx="5411692" cy="4712208"/>
          </a:xfrm>
        </p:spPr>
        <p:txBody>
          <a:bodyPr>
            <a:normAutofit fontScale="92500"/>
          </a:bodyPr>
          <a:lstStyle/>
          <a:p>
            <a:pPr marL="0" indent="0">
              <a:buNone/>
            </a:pPr>
            <a:r>
              <a:rPr lang="en-GB" dirty="0"/>
              <a:t>National Guidance states, “There should be specific consideration given to the support needs of parents with learning disabilities. International research has identified that children are more likely to be removed from with learning disabilities”</a:t>
            </a:r>
          </a:p>
          <a:p>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0853" y="1958912"/>
            <a:ext cx="3637235" cy="4291120"/>
          </a:xfrm>
          <a:prstGeom prst="rect">
            <a:avLst/>
          </a:prstGeom>
        </p:spPr>
      </p:pic>
    </p:spTree>
    <p:extLst>
      <p:ext uri="{BB962C8B-B14F-4D97-AF65-F5344CB8AC3E}">
        <p14:creationId xmlns:p14="http://schemas.microsoft.com/office/powerpoint/2010/main" val="2735068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Part 12 Children and Young People (Scotland) Act 2014</a:t>
            </a:r>
          </a:p>
        </p:txBody>
      </p:sp>
      <p:sp>
        <p:nvSpPr>
          <p:cNvPr id="5" name="Text Placeholder 4"/>
          <p:cNvSpPr>
            <a:spLocks noGrp="1"/>
          </p:cNvSpPr>
          <p:nvPr>
            <p:ph type="body" idx="1"/>
          </p:nvPr>
        </p:nvSpPr>
        <p:spPr/>
        <p:txBody>
          <a:bodyPr>
            <a:normAutofit lnSpcReduction="10000"/>
          </a:bodyPr>
          <a:lstStyle/>
          <a:p>
            <a:pPr marL="0" indent="0">
              <a:buNone/>
            </a:pPr>
            <a:r>
              <a:rPr lang="en-GB" dirty="0"/>
              <a:t>“A “relevant service” is a service comprising, or comprising of any combination of— </a:t>
            </a:r>
          </a:p>
          <a:p>
            <a:pPr marL="0" indent="0">
              <a:buNone/>
            </a:pPr>
            <a:r>
              <a:rPr lang="en-GB" dirty="0">
                <a:solidFill>
                  <a:schemeClr val="accent6"/>
                </a:solidFill>
              </a:rPr>
              <a:t>(a)</a:t>
            </a:r>
            <a:r>
              <a:rPr lang="en-GB" dirty="0"/>
              <a:t>providing information about a matter, </a:t>
            </a:r>
          </a:p>
          <a:p>
            <a:pPr marL="0" indent="0">
              <a:buNone/>
            </a:pPr>
            <a:r>
              <a:rPr lang="en-GB" dirty="0">
                <a:solidFill>
                  <a:schemeClr val="accent6"/>
                </a:solidFill>
              </a:rPr>
              <a:t>(b)</a:t>
            </a:r>
            <a:r>
              <a:rPr lang="en-GB" dirty="0"/>
              <a:t>advising or counselling about a matter, </a:t>
            </a:r>
          </a:p>
          <a:p>
            <a:pPr marL="0" indent="0">
              <a:buNone/>
            </a:pPr>
            <a:r>
              <a:rPr lang="en-GB" dirty="0">
                <a:solidFill>
                  <a:schemeClr val="accent6"/>
                </a:solidFill>
              </a:rPr>
              <a:t>(c)</a:t>
            </a:r>
            <a:r>
              <a:rPr lang="en-GB" dirty="0"/>
              <a:t>taking other action to facilitate the addressing of a matter by a person.”</a:t>
            </a:r>
          </a:p>
          <a:p>
            <a:endParaRPr lang="en-GB" dirty="0"/>
          </a:p>
        </p:txBody>
      </p:sp>
    </p:spTree>
    <p:extLst>
      <p:ext uri="{BB962C8B-B14F-4D97-AF65-F5344CB8AC3E}">
        <p14:creationId xmlns:p14="http://schemas.microsoft.com/office/powerpoint/2010/main" val="2947757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a:t>What are Relevant Services? </a:t>
            </a:r>
            <a:br>
              <a:rPr lang="en-GB" dirty="0"/>
            </a:br>
            <a:endParaRPr lang="en-GB" dirty="0"/>
          </a:p>
        </p:txBody>
      </p:sp>
      <p:sp>
        <p:nvSpPr>
          <p:cNvPr id="5" name="Text Placeholder 4"/>
          <p:cNvSpPr>
            <a:spLocks noGrp="1"/>
          </p:cNvSpPr>
          <p:nvPr>
            <p:ph type="body" idx="1"/>
          </p:nvPr>
        </p:nvSpPr>
        <p:spPr/>
        <p:txBody>
          <a:bodyPr>
            <a:normAutofit fontScale="62500" lnSpcReduction="20000"/>
          </a:bodyPr>
          <a:lstStyle/>
          <a:p>
            <a:pPr marL="0" indent="0">
              <a:buNone/>
            </a:pPr>
            <a:r>
              <a:rPr lang="en-GB" sz="4000" dirty="0"/>
              <a:t>“Under article 2 of the 2016 Order, relevant services for the purpose of section 68 (1) of the 2014 Act are specified as: </a:t>
            </a:r>
          </a:p>
          <a:p>
            <a:pPr marL="0" indent="0">
              <a:buNone/>
            </a:pPr>
            <a:r>
              <a:rPr lang="en-GB" sz="4000" b="1" dirty="0">
                <a:solidFill>
                  <a:schemeClr val="accent6"/>
                </a:solidFill>
              </a:rPr>
              <a:t>a)</a:t>
            </a:r>
            <a:r>
              <a:rPr lang="en-GB" sz="4000" dirty="0"/>
              <a:t>Family group decision- making services which means a service which is designed to facilitate decision- making by a child’s family in relation to the services and support required for the child; and</a:t>
            </a:r>
          </a:p>
          <a:p>
            <a:pPr marL="0" indent="0">
              <a:buNone/>
            </a:pPr>
            <a:r>
              <a:rPr lang="en-GB" sz="4000" b="1" dirty="0">
                <a:solidFill>
                  <a:schemeClr val="accent6"/>
                </a:solidFill>
              </a:rPr>
              <a:t>b)</a:t>
            </a:r>
            <a:r>
              <a:rPr lang="en-GB" sz="4000" dirty="0"/>
              <a:t>Support services in relation to parenting which means a service which is designed to increase parenting skills.”</a:t>
            </a:r>
          </a:p>
          <a:p>
            <a:pPr marL="0" indent="0">
              <a:buNone/>
            </a:pPr>
            <a:endParaRPr lang="en-GB" dirty="0"/>
          </a:p>
        </p:txBody>
      </p:sp>
    </p:spTree>
    <p:extLst>
      <p:ext uri="{BB962C8B-B14F-4D97-AF65-F5344CB8AC3E}">
        <p14:creationId xmlns:p14="http://schemas.microsoft.com/office/powerpoint/2010/main" val="5649032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VCURRENTSLIDE" val="1"/>
</p:tagLst>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FFA300"/>
      </a:accent1>
      <a:accent2>
        <a:srgbClr val="6BBBAE"/>
      </a:accent2>
      <a:accent3>
        <a:srgbClr val="B0008E"/>
      </a:accent3>
      <a:accent4>
        <a:srgbClr val="7A9A01"/>
      </a:accent4>
      <a:accent5>
        <a:srgbClr val="51534A"/>
      </a:accent5>
      <a:accent6>
        <a:srgbClr val="DF3795"/>
      </a:accent6>
      <a:hlink>
        <a:srgbClr val="2E75B5"/>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44546A"/>
      </a:dk2>
      <a:lt2>
        <a:srgbClr val="E7E6E6"/>
      </a:lt2>
      <a:accent1>
        <a:srgbClr val="FFA300"/>
      </a:accent1>
      <a:accent2>
        <a:srgbClr val="6BBBAE"/>
      </a:accent2>
      <a:accent3>
        <a:srgbClr val="B0008E"/>
      </a:accent3>
      <a:accent4>
        <a:srgbClr val="7A9A01"/>
      </a:accent4>
      <a:accent5>
        <a:srgbClr val="51534A"/>
      </a:accent5>
      <a:accent6>
        <a:srgbClr val="DF3795"/>
      </a:accent6>
      <a:hlink>
        <a:srgbClr val="2E75B5"/>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2">
      <a:dk1>
        <a:sysClr val="windowText" lastClr="000000"/>
      </a:dk1>
      <a:lt1>
        <a:sysClr val="window" lastClr="FFFFFF"/>
      </a:lt1>
      <a:dk2>
        <a:srgbClr val="44546A"/>
      </a:dk2>
      <a:lt2>
        <a:srgbClr val="E7E6E6"/>
      </a:lt2>
      <a:accent1>
        <a:srgbClr val="FFA300"/>
      </a:accent1>
      <a:accent2>
        <a:srgbClr val="6BBBAE"/>
      </a:accent2>
      <a:accent3>
        <a:srgbClr val="B0008E"/>
      </a:accent3>
      <a:accent4>
        <a:srgbClr val="7A9A01"/>
      </a:accent4>
      <a:accent5>
        <a:srgbClr val="51534A"/>
      </a:accent5>
      <a:accent6>
        <a:srgbClr val="DF3795"/>
      </a:accent6>
      <a:hlink>
        <a:srgbClr val="2E75B5"/>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2">
      <a:dk1>
        <a:sysClr val="windowText" lastClr="000000"/>
      </a:dk1>
      <a:lt1>
        <a:sysClr val="window" lastClr="FFFFFF"/>
      </a:lt1>
      <a:dk2>
        <a:srgbClr val="44546A"/>
      </a:dk2>
      <a:lt2>
        <a:srgbClr val="E7E6E6"/>
      </a:lt2>
      <a:accent1>
        <a:srgbClr val="FFA300"/>
      </a:accent1>
      <a:accent2>
        <a:srgbClr val="6BBBAE"/>
      </a:accent2>
      <a:accent3>
        <a:srgbClr val="B0008E"/>
      </a:accent3>
      <a:accent4>
        <a:srgbClr val="7A9A01"/>
      </a:accent4>
      <a:accent5>
        <a:srgbClr val="51534A"/>
      </a:accent5>
      <a:accent6>
        <a:srgbClr val="DF3795"/>
      </a:accent6>
      <a:hlink>
        <a:srgbClr val="2E75B5"/>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3704</TotalTime>
  <Words>2186</Words>
  <Application>Microsoft Office PowerPoint</Application>
  <PresentationFormat>Widescreen</PresentationFormat>
  <Paragraphs>227</Paragraphs>
  <Slides>35</Slides>
  <Notes>35</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35</vt:i4>
      </vt:variant>
    </vt:vector>
  </HeadingPairs>
  <TitlesOfParts>
    <vt:vector size="42" baseType="lpstr">
      <vt:lpstr>Arial</vt:lpstr>
      <vt:lpstr>Calibri</vt:lpstr>
      <vt:lpstr>Calibri Light</vt:lpstr>
      <vt:lpstr>Office Theme</vt:lpstr>
      <vt:lpstr>1_Office Theme</vt:lpstr>
      <vt:lpstr>2_Office Theme</vt:lpstr>
      <vt:lpstr>3_Office Theme</vt:lpstr>
      <vt:lpstr>Part 12 Children and Young People (Scotland) Act 2014  Making it work for Parents with Learning Disabilities  </vt:lpstr>
      <vt:lpstr>Children and Young People (Scotland) Act 2014 </vt:lpstr>
      <vt:lpstr>Children and Young People (Scotland) Act 2014  </vt:lpstr>
      <vt:lpstr>Part 12 Children and Young People (Scotland) Act 2014</vt:lpstr>
      <vt:lpstr>Part 12 Children and Young People (Scotland) Act 2014</vt:lpstr>
      <vt:lpstr>What circumstances might make a child ‘eligible’? </vt:lpstr>
      <vt:lpstr>What circumstances might make a child ‘eligible’? </vt:lpstr>
      <vt:lpstr>Part 12 Children and Young People (Scotland) Act 2014</vt:lpstr>
      <vt:lpstr>What are Relevant Services?  </vt:lpstr>
      <vt:lpstr>Family Group Decision Making Services and Parenting Support Services </vt:lpstr>
      <vt:lpstr>PowerPoint Presentation</vt:lpstr>
      <vt:lpstr>Implementation of Part 12 Children and Young People Act </vt:lpstr>
      <vt:lpstr>Ways for services to include the needs of parents with learning disabilities in Part 12 implementation </vt:lpstr>
      <vt:lpstr>Ways for services to include the needs of parents with learning disabilities in Part 12 implementation</vt:lpstr>
      <vt:lpstr>Accessible Information    </vt:lpstr>
      <vt:lpstr> What does Part 12 mean for Local Authorities/  Health and Social Care Partnerships? </vt:lpstr>
      <vt:lpstr>  What does Part 12 mean for The Third Sector?  </vt:lpstr>
      <vt:lpstr>How can The Working Together with Parents Network support the implementation? </vt:lpstr>
      <vt:lpstr>PowerPoint Presentation</vt:lpstr>
      <vt:lpstr>PowerPoint Presentation</vt:lpstr>
      <vt:lpstr>How do The Good Practice Guidelines Support Implementation of Part 12?</vt:lpstr>
      <vt:lpstr>Background to Supported Parenting </vt:lpstr>
      <vt:lpstr>What is Supported Parenting?</vt:lpstr>
      <vt:lpstr>PowerPoint Presentation</vt:lpstr>
      <vt:lpstr>PowerPoint Presentation</vt:lpstr>
      <vt:lpstr>Key features of good practice in working with parents with learning disabilities </vt:lpstr>
      <vt:lpstr>PowerPoint Presentation</vt:lpstr>
      <vt:lpstr>PowerPoint Presentation</vt:lpstr>
      <vt:lpstr>PowerPoint Presentation</vt:lpstr>
      <vt:lpstr>“Relationships matter in everyday social work practice. Many parents will not develop sufficient capability to meet their children’s needs without support”  </vt:lpstr>
      <vt:lpstr>PowerPoint Presentation</vt:lpstr>
      <vt:lpstr>Supporting Parents with Learning Disabilities in Scotland: Challenges and Opportunities </vt:lpstr>
      <vt:lpstr>Overview </vt:lpstr>
      <vt:lpstr>Implementation of the 12 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training5</dc:creator>
  <cp:lastModifiedBy>Elizabeth Clement</cp:lastModifiedBy>
  <cp:revision>222</cp:revision>
  <cp:lastPrinted>2017-06-22T13:32:48Z</cp:lastPrinted>
  <dcterms:created xsi:type="dcterms:W3CDTF">2016-03-08T12:57:50Z</dcterms:created>
  <dcterms:modified xsi:type="dcterms:W3CDTF">2020-07-21T15:05:58Z</dcterms:modified>
</cp:coreProperties>
</file>