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8288000" cy="10287000"/>
  <p:notesSz cx="6797675" cy="9926638"/>
  <p:embeddedFontLst>
    <p:embeddedFont>
      <p:font typeface="Arial" panose="020B0604020202020204" pitchFamily="34" charset="0"/>
      <p:regular r:id="rId40"/>
    </p:embeddedFont>
    <p:embeddedFont>
      <p:font typeface="Arial Bold" panose="020B0704020202020204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14F2C-2E8E-4B65-AC3F-DCF59AA98E47}" v="4" dt="2024-02-26T15:50:08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58165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175327" y="1477126"/>
            <a:ext cx="3174950" cy="113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Arial Bold"/>
              </a:rPr>
              <a:t>Top Tips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60884" y="4287518"/>
            <a:ext cx="7450634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1. Make your response count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7859" y="566334"/>
            <a:ext cx="11407875" cy="8819672"/>
          </a:xfrm>
          <a:custGeom>
            <a:avLst/>
            <a:gdLst/>
            <a:ahLst/>
            <a:cxnLst/>
            <a:rect l="l" t="t" r="r" b="b"/>
            <a:pathLst>
              <a:path w="11407875" h="8819672">
                <a:moveTo>
                  <a:pt x="0" y="0"/>
                </a:moveTo>
                <a:lnTo>
                  <a:pt x="11407875" y="0"/>
                </a:lnTo>
                <a:lnTo>
                  <a:pt x="11407875" y="8819672"/>
                </a:lnTo>
                <a:lnTo>
                  <a:pt x="0" y="8819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279647" y="3429634"/>
            <a:ext cx="5535911" cy="3256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A recent Scottish Government consultation had a good response.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621" y="573685"/>
            <a:ext cx="11067398" cy="8684615"/>
          </a:xfrm>
          <a:custGeom>
            <a:avLst/>
            <a:gdLst/>
            <a:ahLst/>
            <a:cxnLst/>
            <a:rect l="l" t="t" r="r" b="b"/>
            <a:pathLst>
              <a:path w="11067398" h="8684615">
                <a:moveTo>
                  <a:pt x="0" y="0"/>
                </a:moveTo>
                <a:lnTo>
                  <a:pt x="11067398" y="0"/>
                </a:lnTo>
                <a:lnTo>
                  <a:pt x="11067398" y="8684615"/>
                </a:lnTo>
                <a:lnTo>
                  <a:pt x="0" y="8684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432047" y="3582034"/>
            <a:ext cx="5535911" cy="24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Almost half of the people did not return their About Me forms.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868" y="573685"/>
            <a:ext cx="11067398" cy="8684615"/>
          </a:xfrm>
          <a:custGeom>
            <a:avLst/>
            <a:gdLst/>
            <a:ahLst/>
            <a:cxnLst/>
            <a:rect l="l" t="t" r="r" b="b"/>
            <a:pathLst>
              <a:path w="11067398" h="8684615">
                <a:moveTo>
                  <a:pt x="0" y="0"/>
                </a:moveTo>
                <a:lnTo>
                  <a:pt x="11067397" y="0"/>
                </a:lnTo>
                <a:lnTo>
                  <a:pt x="11067397" y="8684615"/>
                </a:lnTo>
                <a:lnTo>
                  <a:pt x="0" y="86846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492575" y="2669687"/>
            <a:ext cx="4983909" cy="4492612"/>
          </a:xfrm>
          <a:custGeom>
            <a:avLst/>
            <a:gdLst/>
            <a:ahLst/>
            <a:cxnLst/>
            <a:rect l="l" t="t" r="r" b="b"/>
            <a:pathLst>
              <a:path w="4983909" h="4492612">
                <a:moveTo>
                  <a:pt x="0" y="0"/>
                </a:moveTo>
                <a:lnTo>
                  <a:pt x="4983909" y="0"/>
                </a:lnTo>
                <a:lnTo>
                  <a:pt x="4983909" y="4492611"/>
                </a:lnTo>
                <a:lnTo>
                  <a:pt x="0" y="4492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25" b="-262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2238247" y="3029584"/>
            <a:ext cx="5535911" cy="405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Their responses were not counted.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Their voices were not heard.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805" y="1028700"/>
            <a:ext cx="12375338" cy="8229600"/>
          </a:xfrm>
          <a:custGeom>
            <a:avLst/>
            <a:gdLst/>
            <a:ahLst/>
            <a:cxnLst/>
            <a:rect l="l" t="t" r="r" b="b"/>
            <a:pathLst>
              <a:path w="12375338" h="8229600">
                <a:moveTo>
                  <a:pt x="0" y="0"/>
                </a:moveTo>
                <a:lnTo>
                  <a:pt x="12375339" y="0"/>
                </a:lnTo>
                <a:lnTo>
                  <a:pt x="123753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929894" y="4229734"/>
            <a:ext cx="7074169" cy="165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Make sure your voice is heard.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58165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175327" y="1477126"/>
            <a:ext cx="3174950" cy="113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Arial Bold"/>
              </a:rPr>
              <a:t>Top Tips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765714" y="4287518"/>
            <a:ext cx="6840974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4. Ways you can respond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902465"/>
            <a:ext cx="4514432" cy="6482071"/>
          </a:xfrm>
          <a:custGeom>
            <a:avLst/>
            <a:gdLst/>
            <a:ahLst/>
            <a:cxnLst/>
            <a:rect l="l" t="t" r="r" b="b"/>
            <a:pathLst>
              <a:path w="4514432" h="6482071">
                <a:moveTo>
                  <a:pt x="0" y="0"/>
                </a:moveTo>
                <a:lnTo>
                  <a:pt x="4514432" y="0"/>
                </a:lnTo>
                <a:lnTo>
                  <a:pt x="4514432" y="6482070"/>
                </a:lnTo>
                <a:lnTo>
                  <a:pt x="0" y="64820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522767" y="1029334"/>
            <a:ext cx="10736533" cy="8056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Each theme has an Easy Read.​</a:t>
            </a: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If you need hard copy Easy Read information, please email the Scottish Government.​</a:t>
            </a: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 u="sng">
                <a:solidFill>
                  <a:srgbClr val="0595E8"/>
                </a:solidFill>
                <a:latin typeface="Arial"/>
              </a:rPr>
              <a:t>LDAN.Bill@gov.scot </a:t>
            </a: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 u="sng">
              <a:solidFill>
                <a:srgbClr val="0595E8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Remember you also need the Easy Read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About Me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Answers Forms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01953"/>
            <a:ext cx="5883094" cy="5883094"/>
          </a:xfrm>
          <a:custGeom>
            <a:avLst/>
            <a:gdLst/>
            <a:ahLst/>
            <a:cxnLst/>
            <a:rect l="l" t="t" r="r" b="b"/>
            <a:pathLst>
              <a:path w="5883094" h="5883094">
                <a:moveTo>
                  <a:pt x="0" y="0"/>
                </a:moveTo>
                <a:lnTo>
                  <a:pt x="5883094" y="0"/>
                </a:lnTo>
                <a:lnTo>
                  <a:pt x="5883094" y="5883094"/>
                </a:lnTo>
                <a:lnTo>
                  <a:pt x="0" y="588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651571" y="3029584"/>
            <a:ext cx="10607729" cy="405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have to answer the questions on the answer forms.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The same 3 questions are asked for most of the 22 themes.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01953"/>
            <a:ext cx="5883094" cy="5883094"/>
          </a:xfrm>
          <a:custGeom>
            <a:avLst/>
            <a:gdLst/>
            <a:ahLst/>
            <a:cxnLst/>
            <a:rect l="l" t="t" r="r" b="b"/>
            <a:pathLst>
              <a:path w="5883094" h="5883094">
                <a:moveTo>
                  <a:pt x="0" y="0"/>
                </a:moveTo>
                <a:lnTo>
                  <a:pt x="5883094" y="0"/>
                </a:lnTo>
                <a:lnTo>
                  <a:pt x="5883094" y="5883094"/>
                </a:lnTo>
                <a:lnTo>
                  <a:pt x="0" y="5883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651571" y="1029334"/>
            <a:ext cx="10607729" cy="8056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These questions are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1. Which of these proposals do you agree with? Please tell us why?​</a:t>
            </a: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​2. Which of these proposals do you not agree with? Please tell us why?​</a:t>
            </a: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​3. Is there anything else that we should consider which is relevant to this topic?​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1622390" cy="2291162"/>
          </a:xfrm>
          <a:custGeom>
            <a:avLst/>
            <a:gdLst/>
            <a:ahLst/>
            <a:cxnLst/>
            <a:rect l="l" t="t" r="r" b="b"/>
            <a:pathLst>
              <a:path w="1622390" h="2291162">
                <a:moveTo>
                  <a:pt x="0" y="0"/>
                </a:moveTo>
                <a:lnTo>
                  <a:pt x="1622390" y="0"/>
                </a:lnTo>
                <a:lnTo>
                  <a:pt x="1622390" y="2291162"/>
                </a:lnTo>
                <a:lnTo>
                  <a:pt x="0" y="22911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219832" y="1924447"/>
            <a:ext cx="1483733" cy="1395415"/>
          </a:xfrm>
          <a:custGeom>
            <a:avLst/>
            <a:gdLst/>
            <a:ahLst/>
            <a:cxnLst/>
            <a:rect l="l" t="t" r="r" b="b"/>
            <a:pathLst>
              <a:path w="1483733" h="1395415">
                <a:moveTo>
                  <a:pt x="0" y="0"/>
                </a:moveTo>
                <a:lnTo>
                  <a:pt x="1483732" y="0"/>
                </a:lnTo>
                <a:lnTo>
                  <a:pt x="1483732" y="1395415"/>
                </a:lnTo>
                <a:lnTo>
                  <a:pt x="0" y="1395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4036095"/>
            <a:ext cx="1808979" cy="1808979"/>
          </a:xfrm>
          <a:custGeom>
            <a:avLst/>
            <a:gdLst/>
            <a:ahLst/>
            <a:cxnLst/>
            <a:rect l="l" t="t" r="r" b="b"/>
            <a:pathLst>
              <a:path w="1808979" h="1808979">
                <a:moveTo>
                  <a:pt x="0" y="0"/>
                </a:moveTo>
                <a:lnTo>
                  <a:pt x="1808979" y="0"/>
                </a:lnTo>
                <a:lnTo>
                  <a:pt x="1808979" y="1808979"/>
                </a:lnTo>
                <a:lnTo>
                  <a:pt x="0" y="18089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999795" y="4185430"/>
            <a:ext cx="1923805" cy="1916141"/>
          </a:xfrm>
          <a:custGeom>
            <a:avLst/>
            <a:gdLst/>
            <a:ahLst/>
            <a:cxnLst/>
            <a:rect l="l" t="t" r="r" b="b"/>
            <a:pathLst>
              <a:path w="1923805" h="1916141">
                <a:moveTo>
                  <a:pt x="0" y="0"/>
                </a:moveTo>
                <a:lnTo>
                  <a:pt x="1923806" y="0"/>
                </a:lnTo>
                <a:lnTo>
                  <a:pt x="1923806" y="1916140"/>
                </a:lnTo>
                <a:lnTo>
                  <a:pt x="0" y="1916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91323" y="6559449"/>
            <a:ext cx="1483733" cy="1464210"/>
          </a:xfrm>
          <a:custGeom>
            <a:avLst/>
            <a:gdLst/>
            <a:ahLst/>
            <a:cxnLst/>
            <a:rect l="l" t="t" r="r" b="b"/>
            <a:pathLst>
              <a:path w="1483733" h="1464210">
                <a:moveTo>
                  <a:pt x="0" y="0"/>
                </a:moveTo>
                <a:lnTo>
                  <a:pt x="1483733" y="0"/>
                </a:lnTo>
                <a:lnTo>
                  <a:pt x="1483733" y="1464210"/>
                </a:lnTo>
                <a:lnTo>
                  <a:pt x="0" y="14642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651571" y="3029584"/>
            <a:ext cx="10607729" cy="405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There are different ways that you can respond.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choose the way that works best for you.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4695" y="1503215"/>
            <a:ext cx="4458410" cy="6214231"/>
          </a:xfrm>
          <a:custGeom>
            <a:avLst/>
            <a:gdLst/>
            <a:ahLst/>
            <a:cxnLst/>
            <a:rect l="l" t="t" r="r" b="b"/>
            <a:pathLst>
              <a:path w="4458410" h="6214231">
                <a:moveTo>
                  <a:pt x="0" y="0"/>
                </a:moveTo>
                <a:lnTo>
                  <a:pt x="4458410" y="0"/>
                </a:lnTo>
                <a:lnTo>
                  <a:pt x="4458410" y="6214231"/>
                </a:lnTo>
                <a:lnTo>
                  <a:pt x="0" y="62142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925806" y="3744781"/>
            <a:ext cx="8997908" cy="1656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must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complete the About Me form for your response to count.</a:t>
            </a:r>
          </a:p>
        </p:txBody>
      </p:sp>
      <p:sp>
        <p:nvSpPr>
          <p:cNvPr id="4" name="Freeform 4"/>
          <p:cNvSpPr/>
          <p:nvPr/>
        </p:nvSpPr>
        <p:spPr>
          <a:xfrm>
            <a:off x="4710270" y="5681547"/>
            <a:ext cx="2867868" cy="3125561"/>
          </a:xfrm>
          <a:custGeom>
            <a:avLst/>
            <a:gdLst/>
            <a:ahLst/>
            <a:cxnLst/>
            <a:rect l="l" t="t" r="r" b="b"/>
            <a:pathLst>
              <a:path w="2867868" h="3125561">
                <a:moveTo>
                  <a:pt x="0" y="0"/>
                </a:moveTo>
                <a:lnTo>
                  <a:pt x="2867868" y="0"/>
                </a:lnTo>
                <a:lnTo>
                  <a:pt x="2867868" y="3125560"/>
                </a:lnTo>
                <a:lnTo>
                  <a:pt x="0" y="31255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5940" y="2590464"/>
            <a:ext cx="6936936" cy="5106073"/>
          </a:xfrm>
          <a:custGeom>
            <a:avLst/>
            <a:gdLst/>
            <a:ahLst/>
            <a:cxnLst/>
            <a:rect l="l" t="t" r="r" b="b"/>
            <a:pathLst>
              <a:path w="6936936" h="5106073">
                <a:moveTo>
                  <a:pt x="0" y="0"/>
                </a:moveTo>
                <a:lnTo>
                  <a:pt x="6936935" y="0"/>
                </a:lnTo>
                <a:lnTo>
                  <a:pt x="6936935" y="5106072"/>
                </a:lnTo>
                <a:lnTo>
                  <a:pt x="0" y="5106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580989" y="4629784"/>
            <a:ext cx="4462314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 Bold"/>
              </a:rPr>
              <a:t>Audio recording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363888" cy="3742248"/>
          </a:xfrm>
          <a:custGeom>
            <a:avLst/>
            <a:gdLst/>
            <a:ahLst/>
            <a:cxnLst/>
            <a:rect l="l" t="t" r="r" b="b"/>
            <a:pathLst>
              <a:path w="5363888" h="3742248">
                <a:moveTo>
                  <a:pt x="0" y="0"/>
                </a:moveTo>
                <a:lnTo>
                  <a:pt x="5363888" y="0"/>
                </a:lnTo>
                <a:lnTo>
                  <a:pt x="5363888" y="3742248"/>
                </a:lnTo>
                <a:lnTo>
                  <a:pt x="0" y="3742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283117" y="5652372"/>
            <a:ext cx="5039535" cy="3605928"/>
          </a:xfrm>
          <a:custGeom>
            <a:avLst/>
            <a:gdLst/>
            <a:ahLst/>
            <a:cxnLst/>
            <a:rect l="l" t="t" r="r" b="b"/>
            <a:pathLst>
              <a:path w="5039535" h="3605928">
                <a:moveTo>
                  <a:pt x="0" y="0"/>
                </a:moveTo>
                <a:lnTo>
                  <a:pt x="5039534" y="0"/>
                </a:lnTo>
                <a:lnTo>
                  <a:pt x="5039534" y="3605928"/>
                </a:lnTo>
                <a:lnTo>
                  <a:pt x="0" y="3605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156284" y="4629784"/>
            <a:ext cx="4398764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 Bold"/>
              </a:rPr>
              <a:t>Video recording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40998" y="5567186"/>
            <a:ext cx="4054311" cy="2980640"/>
          </a:xfrm>
          <a:custGeom>
            <a:avLst/>
            <a:gdLst/>
            <a:ahLst/>
            <a:cxnLst/>
            <a:rect l="l" t="t" r="r" b="b"/>
            <a:pathLst>
              <a:path w="4054311" h="2980640">
                <a:moveTo>
                  <a:pt x="0" y="0"/>
                </a:moveTo>
                <a:lnTo>
                  <a:pt x="4054311" y="0"/>
                </a:lnTo>
                <a:lnTo>
                  <a:pt x="4054311" y="2980640"/>
                </a:lnTo>
                <a:lnTo>
                  <a:pt x="0" y="298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235271" y="2399410"/>
            <a:ext cx="7103774" cy="485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Audio recordings and video recordings can be sent by email along with your About Me form to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 </a:t>
            </a:r>
            <a:r>
              <a:rPr lang="en-US" sz="4549" u="sng">
                <a:solidFill>
                  <a:srgbClr val="0595E8"/>
                </a:solidFill>
                <a:latin typeface="Arial"/>
              </a:rPr>
              <a:t>LDAN.Bill@gov.scot </a:t>
            </a:r>
          </a:p>
        </p:txBody>
      </p:sp>
      <p:sp>
        <p:nvSpPr>
          <p:cNvPr id="4" name="Freeform 4"/>
          <p:cNvSpPr/>
          <p:nvPr/>
        </p:nvSpPr>
        <p:spPr>
          <a:xfrm>
            <a:off x="1453550" y="1028700"/>
            <a:ext cx="2359736" cy="1736932"/>
          </a:xfrm>
          <a:custGeom>
            <a:avLst/>
            <a:gdLst/>
            <a:ahLst/>
            <a:cxnLst/>
            <a:rect l="l" t="t" r="r" b="b"/>
            <a:pathLst>
              <a:path w="2359736" h="1736932">
                <a:moveTo>
                  <a:pt x="0" y="0"/>
                </a:moveTo>
                <a:lnTo>
                  <a:pt x="2359736" y="0"/>
                </a:lnTo>
                <a:lnTo>
                  <a:pt x="2359736" y="1736932"/>
                </a:lnTo>
                <a:lnTo>
                  <a:pt x="0" y="1736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453550" y="3071045"/>
            <a:ext cx="2640674" cy="1842330"/>
          </a:xfrm>
          <a:custGeom>
            <a:avLst/>
            <a:gdLst/>
            <a:ahLst/>
            <a:cxnLst/>
            <a:rect l="l" t="t" r="r" b="b"/>
            <a:pathLst>
              <a:path w="2640674" h="1842330">
                <a:moveTo>
                  <a:pt x="0" y="0"/>
                </a:moveTo>
                <a:lnTo>
                  <a:pt x="2640673" y="0"/>
                </a:lnTo>
                <a:lnTo>
                  <a:pt x="2640673" y="1842331"/>
                </a:lnTo>
                <a:lnTo>
                  <a:pt x="0" y="18423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835707" y="3110412"/>
            <a:ext cx="2519767" cy="1802964"/>
          </a:xfrm>
          <a:custGeom>
            <a:avLst/>
            <a:gdLst/>
            <a:ahLst/>
            <a:cxnLst/>
            <a:rect l="l" t="t" r="r" b="b"/>
            <a:pathLst>
              <a:path w="2519767" h="1802964">
                <a:moveTo>
                  <a:pt x="0" y="0"/>
                </a:moveTo>
                <a:lnTo>
                  <a:pt x="2519768" y="0"/>
                </a:lnTo>
                <a:lnTo>
                  <a:pt x="2519768" y="1802964"/>
                </a:lnTo>
                <a:lnTo>
                  <a:pt x="0" y="1802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90429"/>
            <a:ext cx="5267466" cy="5267466"/>
          </a:xfrm>
          <a:custGeom>
            <a:avLst/>
            <a:gdLst/>
            <a:ahLst/>
            <a:cxnLst/>
            <a:rect l="l" t="t" r="r" b="b"/>
            <a:pathLst>
              <a:path w="5267466" h="5267466">
                <a:moveTo>
                  <a:pt x="0" y="0"/>
                </a:moveTo>
                <a:lnTo>
                  <a:pt x="5267466" y="0"/>
                </a:lnTo>
                <a:lnTo>
                  <a:pt x="5267466" y="5267466"/>
                </a:lnTo>
                <a:lnTo>
                  <a:pt x="0" y="5267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8002357" y="605624"/>
            <a:ext cx="3114973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 Bold"/>
              </a:rPr>
              <a:t>Paper copy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02357" y="1930170"/>
            <a:ext cx="9777113" cy="645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can download the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Answers Forms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and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About Me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form from the Scottish Government website:  </a:t>
            </a:r>
            <a:r>
              <a:rPr lang="en-US" sz="4549" u="sng">
                <a:solidFill>
                  <a:srgbClr val="0595E8"/>
                </a:solidFill>
                <a:latin typeface="Arial"/>
              </a:rPr>
              <a:t>consult.gov.scot </a:t>
            </a:r>
          </a:p>
          <a:p>
            <a:pPr algn="l">
              <a:lnSpc>
                <a:spcPts val="6369"/>
              </a:lnSpc>
              <a:spcBef>
                <a:spcPct val="0"/>
              </a:spcBef>
            </a:pPr>
            <a:endParaRPr lang="en-US" sz="4549" u="sng">
              <a:solidFill>
                <a:srgbClr val="0595E8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Or you can email LDAN.Bill@gov.scot to ask for the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Answers Forms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and the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About Me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form to be sent to you. 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0870" y="3240240"/>
            <a:ext cx="4085710" cy="3806519"/>
          </a:xfrm>
          <a:custGeom>
            <a:avLst/>
            <a:gdLst/>
            <a:ahLst/>
            <a:cxnLst/>
            <a:rect l="l" t="t" r="r" b="b"/>
            <a:pathLst>
              <a:path w="4085710" h="3806519">
                <a:moveTo>
                  <a:pt x="0" y="0"/>
                </a:moveTo>
                <a:lnTo>
                  <a:pt x="4085710" y="0"/>
                </a:lnTo>
                <a:lnTo>
                  <a:pt x="4085710" y="3806520"/>
                </a:lnTo>
                <a:lnTo>
                  <a:pt x="0" y="3806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8002357" y="2229484"/>
            <a:ext cx="9777113" cy="565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A fillable Easy Read version of the About Me form can be found on the SCLD website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 u="sng">
                <a:solidFill>
                  <a:srgbClr val="0595E8"/>
                </a:solidFill>
                <a:latin typeface="Arial"/>
              </a:rPr>
              <a:t>scld.org.uk 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  </a:t>
            </a: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may find this easier to complete.</a:t>
            </a:r>
          </a:p>
        </p:txBody>
      </p:sp>
      <p:sp>
        <p:nvSpPr>
          <p:cNvPr id="4" name="Freeform 4"/>
          <p:cNvSpPr/>
          <p:nvPr/>
        </p:nvSpPr>
        <p:spPr>
          <a:xfrm>
            <a:off x="4406580" y="4188091"/>
            <a:ext cx="2526701" cy="1910818"/>
          </a:xfrm>
          <a:custGeom>
            <a:avLst/>
            <a:gdLst/>
            <a:ahLst/>
            <a:cxnLst/>
            <a:rect l="l" t="t" r="r" b="b"/>
            <a:pathLst>
              <a:path w="2526701" h="1910818">
                <a:moveTo>
                  <a:pt x="0" y="0"/>
                </a:moveTo>
                <a:lnTo>
                  <a:pt x="2526701" y="0"/>
                </a:lnTo>
                <a:lnTo>
                  <a:pt x="2526701" y="1910818"/>
                </a:lnTo>
                <a:lnTo>
                  <a:pt x="0" y="1910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7516" y="388177"/>
            <a:ext cx="3256994" cy="3256994"/>
          </a:xfrm>
          <a:custGeom>
            <a:avLst/>
            <a:gdLst/>
            <a:ahLst/>
            <a:cxnLst/>
            <a:rect l="l" t="t" r="r" b="b"/>
            <a:pathLst>
              <a:path w="3256994" h="3256994">
                <a:moveTo>
                  <a:pt x="0" y="0"/>
                </a:moveTo>
                <a:lnTo>
                  <a:pt x="3256994" y="0"/>
                </a:lnTo>
                <a:lnTo>
                  <a:pt x="3256994" y="3256994"/>
                </a:lnTo>
                <a:lnTo>
                  <a:pt x="0" y="32569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6519008" y="1429384"/>
            <a:ext cx="10528355" cy="725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Paper copies of your Answer Forms and About Me form can be posted to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FREEPOST - LDAN BILL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Please make sure the words are all in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CAPITAL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letters.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do not need a stamp.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3861710"/>
            <a:ext cx="4501928" cy="3195989"/>
          </a:xfrm>
          <a:custGeom>
            <a:avLst/>
            <a:gdLst/>
            <a:ahLst/>
            <a:cxnLst/>
            <a:rect l="l" t="t" r="r" b="b"/>
            <a:pathLst>
              <a:path w="4501928" h="3195989">
                <a:moveTo>
                  <a:pt x="0" y="0"/>
                </a:moveTo>
                <a:lnTo>
                  <a:pt x="4501928" y="0"/>
                </a:lnTo>
                <a:lnTo>
                  <a:pt x="4501928" y="3195988"/>
                </a:lnTo>
                <a:lnTo>
                  <a:pt x="0" y="3195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28700" y="7230874"/>
            <a:ext cx="2027426" cy="2027426"/>
          </a:xfrm>
          <a:custGeom>
            <a:avLst/>
            <a:gdLst/>
            <a:ahLst/>
            <a:cxnLst/>
            <a:rect l="l" t="t" r="r" b="b"/>
            <a:pathLst>
              <a:path w="2027426" h="2027426">
                <a:moveTo>
                  <a:pt x="0" y="0"/>
                </a:moveTo>
                <a:lnTo>
                  <a:pt x="2027426" y="0"/>
                </a:lnTo>
                <a:lnTo>
                  <a:pt x="2027426" y="2027426"/>
                </a:lnTo>
                <a:lnTo>
                  <a:pt x="0" y="2027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784452" y="7608750"/>
            <a:ext cx="1271674" cy="1271674"/>
          </a:xfrm>
          <a:custGeom>
            <a:avLst/>
            <a:gdLst/>
            <a:ahLst/>
            <a:cxnLst/>
            <a:rect l="l" t="t" r="r" b="b"/>
            <a:pathLst>
              <a:path w="1271674" h="1271674">
                <a:moveTo>
                  <a:pt x="0" y="0"/>
                </a:moveTo>
                <a:lnTo>
                  <a:pt x="1271674" y="0"/>
                </a:lnTo>
                <a:lnTo>
                  <a:pt x="1271674" y="1271674"/>
                </a:lnTo>
                <a:lnTo>
                  <a:pt x="0" y="1271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2039" y="1028700"/>
            <a:ext cx="5439822" cy="5149440"/>
          </a:xfrm>
          <a:custGeom>
            <a:avLst/>
            <a:gdLst/>
            <a:ahLst/>
            <a:cxnLst/>
            <a:rect l="l" t="t" r="r" b="b"/>
            <a:pathLst>
              <a:path w="5439822" h="5149440">
                <a:moveTo>
                  <a:pt x="0" y="0"/>
                </a:moveTo>
                <a:lnTo>
                  <a:pt x="5439821" y="0"/>
                </a:lnTo>
                <a:lnTo>
                  <a:pt x="5439821" y="5149440"/>
                </a:lnTo>
                <a:lnTo>
                  <a:pt x="0" y="5149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6812399"/>
            <a:ext cx="8166778" cy="1857327"/>
          </a:xfrm>
          <a:custGeom>
            <a:avLst/>
            <a:gdLst/>
            <a:ahLst/>
            <a:cxnLst/>
            <a:rect l="l" t="t" r="r" b="b"/>
            <a:pathLst>
              <a:path w="8166778" h="1857327">
                <a:moveTo>
                  <a:pt x="0" y="0"/>
                </a:moveTo>
                <a:lnTo>
                  <a:pt x="8166778" y="0"/>
                </a:lnTo>
                <a:lnTo>
                  <a:pt x="8166778" y="1857327"/>
                </a:lnTo>
                <a:lnTo>
                  <a:pt x="0" y="1857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02848" y="2260817"/>
            <a:ext cx="1798141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 Bold"/>
              </a:rPr>
              <a:t>Online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17683" y="7227347"/>
            <a:ext cx="4303514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  <a:spcBef>
                <a:spcPct val="0"/>
              </a:spcBef>
            </a:pPr>
            <a:r>
              <a:rPr lang="en-US" sz="4549" u="sng">
                <a:solidFill>
                  <a:srgbClr val="0595E8"/>
                </a:solidFill>
                <a:latin typeface="Arial"/>
              </a:rPr>
              <a:t>consult.gov.scot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02848" y="3431970"/>
            <a:ext cx="6694661" cy="24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at Scottish Government consultations - Citizen Space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58165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175327" y="1477126"/>
            <a:ext cx="3174950" cy="113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Arial Bold"/>
              </a:rPr>
              <a:t>Top Tips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90444" y="4287518"/>
            <a:ext cx="6391513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5. How you  can respond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293" y="3597721"/>
            <a:ext cx="3265894" cy="3091558"/>
          </a:xfrm>
          <a:custGeom>
            <a:avLst/>
            <a:gdLst/>
            <a:ahLst/>
            <a:cxnLst/>
            <a:rect l="l" t="t" r="r" b="b"/>
            <a:pathLst>
              <a:path w="3265894" h="3091558">
                <a:moveTo>
                  <a:pt x="0" y="0"/>
                </a:moveTo>
                <a:lnTo>
                  <a:pt x="3265895" y="0"/>
                </a:lnTo>
                <a:lnTo>
                  <a:pt x="3265895" y="3091558"/>
                </a:lnTo>
                <a:lnTo>
                  <a:pt x="0" y="30915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639005" y="2942388"/>
            <a:ext cx="5279642" cy="4402223"/>
          </a:xfrm>
          <a:custGeom>
            <a:avLst/>
            <a:gdLst/>
            <a:ahLst/>
            <a:cxnLst/>
            <a:rect l="l" t="t" r="r" b="b"/>
            <a:pathLst>
              <a:path w="5279642" h="4402223">
                <a:moveTo>
                  <a:pt x="0" y="0"/>
                </a:moveTo>
                <a:lnTo>
                  <a:pt x="5279642" y="0"/>
                </a:lnTo>
                <a:lnTo>
                  <a:pt x="5279642" y="4402224"/>
                </a:lnTo>
                <a:lnTo>
                  <a:pt x="0" y="44022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647733" y="3478326"/>
            <a:ext cx="735147" cy="496224"/>
          </a:xfrm>
          <a:custGeom>
            <a:avLst/>
            <a:gdLst/>
            <a:ahLst/>
            <a:cxnLst/>
            <a:rect l="l" t="t" r="r" b="b"/>
            <a:pathLst>
              <a:path w="735147" h="496224">
                <a:moveTo>
                  <a:pt x="0" y="0"/>
                </a:moveTo>
                <a:lnTo>
                  <a:pt x="735148" y="0"/>
                </a:lnTo>
                <a:lnTo>
                  <a:pt x="735148" y="496225"/>
                </a:lnTo>
                <a:lnTo>
                  <a:pt x="0" y="496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756539" y="2629534"/>
            <a:ext cx="7502761" cy="4856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If you are completing your response online you need to complete the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About you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section at the top.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This is not in Easy Read.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88590" y="3435023"/>
            <a:ext cx="3838389" cy="3123503"/>
          </a:xfrm>
          <a:custGeom>
            <a:avLst/>
            <a:gdLst/>
            <a:ahLst/>
            <a:cxnLst/>
            <a:rect l="l" t="t" r="r" b="b"/>
            <a:pathLst>
              <a:path w="3838389" h="3123503">
                <a:moveTo>
                  <a:pt x="0" y="0"/>
                </a:moveTo>
                <a:lnTo>
                  <a:pt x="3838388" y="0"/>
                </a:lnTo>
                <a:lnTo>
                  <a:pt x="3838388" y="3123502"/>
                </a:lnTo>
                <a:lnTo>
                  <a:pt x="0" y="3123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682200" y="1998177"/>
            <a:ext cx="3206390" cy="4560349"/>
          </a:xfrm>
          <a:custGeom>
            <a:avLst/>
            <a:gdLst/>
            <a:ahLst/>
            <a:cxnLst/>
            <a:rect l="l" t="t" r="r" b="b"/>
            <a:pathLst>
              <a:path w="3206390" h="4560349">
                <a:moveTo>
                  <a:pt x="0" y="0"/>
                </a:moveTo>
                <a:lnTo>
                  <a:pt x="3206390" y="0"/>
                </a:lnTo>
                <a:lnTo>
                  <a:pt x="3206390" y="4560348"/>
                </a:lnTo>
                <a:lnTo>
                  <a:pt x="0" y="4560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75200" y="5251526"/>
            <a:ext cx="1307000" cy="1307000"/>
          </a:xfrm>
          <a:custGeom>
            <a:avLst/>
            <a:gdLst/>
            <a:ahLst/>
            <a:cxnLst/>
            <a:rect l="l" t="t" r="r" b="b"/>
            <a:pathLst>
              <a:path w="1307000" h="1307000">
                <a:moveTo>
                  <a:pt x="0" y="0"/>
                </a:moveTo>
                <a:lnTo>
                  <a:pt x="1307000" y="0"/>
                </a:lnTo>
                <a:lnTo>
                  <a:pt x="1307000" y="1306999"/>
                </a:lnTo>
                <a:lnTo>
                  <a:pt x="0" y="1306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9362692" y="2502143"/>
            <a:ext cx="7807798" cy="4056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can download an Easy Read About Me form from the SCLD website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 u="sng">
                <a:solidFill>
                  <a:srgbClr val="0595E8"/>
                </a:solidFill>
                <a:latin typeface="Arial"/>
              </a:rPr>
              <a:t>scld.org.uk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465" y="1687831"/>
            <a:ext cx="4552371" cy="6392028"/>
          </a:xfrm>
          <a:custGeom>
            <a:avLst/>
            <a:gdLst/>
            <a:ahLst/>
            <a:cxnLst/>
            <a:rect l="l" t="t" r="r" b="b"/>
            <a:pathLst>
              <a:path w="4552371" h="6392028">
                <a:moveTo>
                  <a:pt x="0" y="0"/>
                </a:moveTo>
                <a:lnTo>
                  <a:pt x="4552371" y="0"/>
                </a:lnTo>
                <a:lnTo>
                  <a:pt x="4552371" y="6392027"/>
                </a:lnTo>
                <a:lnTo>
                  <a:pt x="0" y="6392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453000" y="1687831"/>
            <a:ext cx="1622390" cy="2291162"/>
          </a:xfrm>
          <a:custGeom>
            <a:avLst/>
            <a:gdLst/>
            <a:ahLst/>
            <a:cxnLst/>
            <a:rect l="l" t="t" r="r" b="b"/>
            <a:pathLst>
              <a:path w="1622390" h="2291162">
                <a:moveTo>
                  <a:pt x="0" y="0"/>
                </a:moveTo>
                <a:lnTo>
                  <a:pt x="1622391" y="0"/>
                </a:lnTo>
                <a:lnTo>
                  <a:pt x="1622391" y="2291162"/>
                </a:lnTo>
                <a:lnTo>
                  <a:pt x="0" y="22911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360866" y="5919049"/>
            <a:ext cx="2867868" cy="3125561"/>
          </a:xfrm>
          <a:custGeom>
            <a:avLst/>
            <a:gdLst/>
            <a:ahLst/>
            <a:cxnLst/>
            <a:rect l="l" t="t" r="r" b="b"/>
            <a:pathLst>
              <a:path w="2867868" h="3125561">
                <a:moveTo>
                  <a:pt x="0" y="0"/>
                </a:moveTo>
                <a:lnTo>
                  <a:pt x="2867868" y="0"/>
                </a:lnTo>
                <a:lnTo>
                  <a:pt x="2867868" y="3125561"/>
                </a:lnTo>
                <a:lnTo>
                  <a:pt x="0" y="3125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997034" y="3570028"/>
            <a:ext cx="6410469" cy="24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must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send both the About Me form and your response together.</a:t>
            </a:r>
          </a:p>
        </p:txBody>
      </p:sp>
      <p:sp>
        <p:nvSpPr>
          <p:cNvPr id="6" name="Freeform 6"/>
          <p:cNvSpPr/>
          <p:nvPr/>
        </p:nvSpPr>
        <p:spPr>
          <a:xfrm>
            <a:off x="7326305" y="2346063"/>
            <a:ext cx="1483733" cy="1395415"/>
          </a:xfrm>
          <a:custGeom>
            <a:avLst/>
            <a:gdLst/>
            <a:ahLst/>
            <a:cxnLst/>
            <a:rect l="l" t="t" r="r" b="b"/>
            <a:pathLst>
              <a:path w="1483733" h="1395415">
                <a:moveTo>
                  <a:pt x="0" y="0"/>
                </a:moveTo>
                <a:lnTo>
                  <a:pt x="1483733" y="0"/>
                </a:lnTo>
                <a:lnTo>
                  <a:pt x="1483733" y="1395415"/>
                </a:lnTo>
                <a:lnTo>
                  <a:pt x="0" y="1395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5275613" y="4110070"/>
            <a:ext cx="1808979" cy="1808979"/>
          </a:xfrm>
          <a:custGeom>
            <a:avLst/>
            <a:gdLst/>
            <a:ahLst/>
            <a:cxnLst/>
            <a:rect l="l" t="t" r="r" b="b"/>
            <a:pathLst>
              <a:path w="1808979" h="1808979">
                <a:moveTo>
                  <a:pt x="0" y="0"/>
                </a:moveTo>
                <a:lnTo>
                  <a:pt x="1808979" y="0"/>
                </a:lnTo>
                <a:lnTo>
                  <a:pt x="1808979" y="1808979"/>
                </a:lnTo>
                <a:lnTo>
                  <a:pt x="0" y="1808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360866" y="4110070"/>
            <a:ext cx="1923805" cy="1916141"/>
          </a:xfrm>
          <a:custGeom>
            <a:avLst/>
            <a:gdLst/>
            <a:ahLst/>
            <a:cxnLst/>
            <a:rect l="l" t="t" r="r" b="b"/>
            <a:pathLst>
              <a:path w="1923805" h="1916141">
                <a:moveTo>
                  <a:pt x="0" y="0"/>
                </a:moveTo>
                <a:lnTo>
                  <a:pt x="1923805" y="0"/>
                </a:lnTo>
                <a:lnTo>
                  <a:pt x="1923805" y="1916141"/>
                </a:lnTo>
                <a:lnTo>
                  <a:pt x="0" y="1916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5438236" y="6454387"/>
            <a:ext cx="1483733" cy="1464210"/>
          </a:xfrm>
          <a:custGeom>
            <a:avLst/>
            <a:gdLst/>
            <a:ahLst/>
            <a:cxnLst/>
            <a:rect l="l" t="t" r="r" b="b"/>
            <a:pathLst>
              <a:path w="1483733" h="1464210">
                <a:moveTo>
                  <a:pt x="0" y="0"/>
                </a:moveTo>
                <a:lnTo>
                  <a:pt x="1483733" y="0"/>
                </a:lnTo>
                <a:lnTo>
                  <a:pt x="1483733" y="1464209"/>
                </a:lnTo>
                <a:lnTo>
                  <a:pt x="0" y="146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61776" y="5907878"/>
            <a:ext cx="3838389" cy="3123503"/>
          </a:xfrm>
          <a:custGeom>
            <a:avLst/>
            <a:gdLst/>
            <a:ahLst/>
            <a:cxnLst/>
            <a:rect l="l" t="t" r="r" b="b"/>
            <a:pathLst>
              <a:path w="3838389" h="3123503">
                <a:moveTo>
                  <a:pt x="0" y="0"/>
                </a:moveTo>
                <a:lnTo>
                  <a:pt x="3838389" y="0"/>
                </a:lnTo>
                <a:lnTo>
                  <a:pt x="3838389" y="3123503"/>
                </a:lnTo>
                <a:lnTo>
                  <a:pt x="0" y="31235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402340" y="811206"/>
            <a:ext cx="3046044" cy="4332294"/>
          </a:xfrm>
          <a:custGeom>
            <a:avLst/>
            <a:gdLst/>
            <a:ahLst/>
            <a:cxnLst/>
            <a:rect l="l" t="t" r="r" b="b"/>
            <a:pathLst>
              <a:path w="3046044" h="4332294">
                <a:moveTo>
                  <a:pt x="0" y="0"/>
                </a:moveTo>
                <a:lnTo>
                  <a:pt x="3046045" y="0"/>
                </a:lnTo>
                <a:lnTo>
                  <a:pt x="3046045" y="4332294"/>
                </a:lnTo>
                <a:lnTo>
                  <a:pt x="0" y="4332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655402" y="7070072"/>
            <a:ext cx="1763480" cy="1763480"/>
          </a:xfrm>
          <a:custGeom>
            <a:avLst/>
            <a:gdLst/>
            <a:ahLst/>
            <a:cxnLst/>
            <a:rect l="l" t="t" r="r" b="b"/>
            <a:pathLst>
              <a:path w="1763480" h="1763480">
                <a:moveTo>
                  <a:pt x="0" y="0"/>
                </a:moveTo>
                <a:lnTo>
                  <a:pt x="1763480" y="0"/>
                </a:lnTo>
                <a:lnTo>
                  <a:pt x="1763480" y="1763480"/>
                </a:lnTo>
                <a:lnTo>
                  <a:pt x="0" y="17634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92181" y="3059583"/>
            <a:ext cx="2526701" cy="1910818"/>
          </a:xfrm>
          <a:custGeom>
            <a:avLst/>
            <a:gdLst/>
            <a:ahLst/>
            <a:cxnLst/>
            <a:rect l="l" t="t" r="r" b="b"/>
            <a:pathLst>
              <a:path w="2526701" h="1910818">
                <a:moveTo>
                  <a:pt x="0" y="0"/>
                </a:moveTo>
                <a:lnTo>
                  <a:pt x="2526701" y="0"/>
                </a:lnTo>
                <a:lnTo>
                  <a:pt x="2526701" y="1910817"/>
                </a:lnTo>
                <a:lnTo>
                  <a:pt x="0" y="19108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9451502" y="1764385"/>
            <a:ext cx="7807798" cy="645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This form can be printed and written on.</a:t>
            </a: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You can also save this form and fill it out on your computer.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58165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175327" y="1477126"/>
            <a:ext cx="3174950" cy="113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Arial Bold"/>
              </a:rPr>
              <a:t>Top Tips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60884" y="4287518"/>
            <a:ext cx="7450634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6. Make your response count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5465" y="1687831"/>
            <a:ext cx="4552371" cy="6392028"/>
          </a:xfrm>
          <a:custGeom>
            <a:avLst/>
            <a:gdLst/>
            <a:ahLst/>
            <a:cxnLst/>
            <a:rect l="l" t="t" r="r" b="b"/>
            <a:pathLst>
              <a:path w="4552371" h="6392028">
                <a:moveTo>
                  <a:pt x="0" y="0"/>
                </a:moveTo>
                <a:lnTo>
                  <a:pt x="4552371" y="0"/>
                </a:lnTo>
                <a:lnTo>
                  <a:pt x="4552371" y="6392027"/>
                </a:lnTo>
                <a:lnTo>
                  <a:pt x="0" y="63920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453000" y="1687831"/>
            <a:ext cx="1454205" cy="2053648"/>
          </a:xfrm>
          <a:custGeom>
            <a:avLst/>
            <a:gdLst/>
            <a:ahLst/>
            <a:cxnLst/>
            <a:rect l="l" t="t" r="r" b="b"/>
            <a:pathLst>
              <a:path w="1454205" h="2053648">
                <a:moveTo>
                  <a:pt x="0" y="0"/>
                </a:moveTo>
                <a:lnTo>
                  <a:pt x="1454205" y="0"/>
                </a:lnTo>
                <a:lnTo>
                  <a:pt x="1454205" y="2053647"/>
                </a:lnTo>
                <a:lnTo>
                  <a:pt x="0" y="2053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322717" y="5623711"/>
            <a:ext cx="2867868" cy="3125561"/>
          </a:xfrm>
          <a:custGeom>
            <a:avLst/>
            <a:gdLst/>
            <a:ahLst/>
            <a:cxnLst/>
            <a:rect l="l" t="t" r="r" b="b"/>
            <a:pathLst>
              <a:path w="2867868" h="3125561">
                <a:moveTo>
                  <a:pt x="0" y="0"/>
                </a:moveTo>
                <a:lnTo>
                  <a:pt x="2867868" y="0"/>
                </a:lnTo>
                <a:lnTo>
                  <a:pt x="2867868" y="3125561"/>
                </a:lnTo>
                <a:lnTo>
                  <a:pt x="0" y="31255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7326305" y="2346063"/>
            <a:ext cx="1483733" cy="1395415"/>
          </a:xfrm>
          <a:custGeom>
            <a:avLst/>
            <a:gdLst/>
            <a:ahLst/>
            <a:cxnLst/>
            <a:rect l="l" t="t" r="r" b="b"/>
            <a:pathLst>
              <a:path w="1483733" h="1395415">
                <a:moveTo>
                  <a:pt x="0" y="0"/>
                </a:moveTo>
                <a:lnTo>
                  <a:pt x="1483733" y="0"/>
                </a:lnTo>
                <a:lnTo>
                  <a:pt x="1483733" y="1395415"/>
                </a:lnTo>
                <a:lnTo>
                  <a:pt x="0" y="1395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5275613" y="4110070"/>
            <a:ext cx="1808979" cy="1808979"/>
          </a:xfrm>
          <a:custGeom>
            <a:avLst/>
            <a:gdLst/>
            <a:ahLst/>
            <a:cxnLst/>
            <a:rect l="l" t="t" r="r" b="b"/>
            <a:pathLst>
              <a:path w="1808979" h="1808979">
                <a:moveTo>
                  <a:pt x="0" y="0"/>
                </a:moveTo>
                <a:lnTo>
                  <a:pt x="1808979" y="0"/>
                </a:lnTo>
                <a:lnTo>
                  <a:pt x="1808979" y="1808979"/>
                </a:lnTo>
                <a:lnTo>
                  <a:pt x="0" y="1808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7360866" y="4110070"/>
            <a:ext cx="1923805" cy="1916141"/>
          </a:xfrm>
          <a:custGeom>
            <a:avLst/>
            <a:gdLst/>
            <a:ahLst/>
            <a:cxnLst/>
            <a:rect l="l" t="t" r="r" b="b"/>
            <a:pathLst>
              <a:path w="1923805" h="1916141">
                <a:moveTo>
                  <a:pt x="0" y="0"/>
                </a:moveTo>
                <a:lnTo>
                  <a:pt x="1923805" y="0"/>
                </a:lnTo>
                <a:lnTo>
                  <a:pt x="1923805" y="1916141"/>
                </a:lnTo>
                <a:lnTo>
                  <a:pt x="0" y="19161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5438236" y="6454387"/>
            <a:ext cx="1483733" cy="1464210"/>
          </a:xfrm>
          <a:custGeom>
            <a:avLst/>
            <a:gdLst/>
            <a:ahLst/>
            <a:cxnLst/>
            <a:rect l="l" t="t" r="r" b="b"/>
            <a:pathLst>
              <a:path w="1483733" h="1464210">
                <a:moveTo>
                  <a:pt x="0" y="0"/>
                </a:moveTo>
                <a:lnTo>
                  <a:pt x="1483733" y="0"/>
                </a:lnTo>
                <a:lnTo>
                  <a:pt x="1483733" y="1464209"/>
                </a:lnTo>
                <a:lnTo>
                  <a:pt x="0" y="146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997034" y="3570028"/>
            <a:ext cx="6410469" cy="24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Remember to send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both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the About Me form and your response together.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673972"/>
            <a:ext cx="4665156" cy="6405886"/>
          </a:xfrm>
          <a:custGeom>
            <a:avLst/>
            <a:gdLst/>
            <a:ahLst/>
            <a:cxnLst/>
            <a:rect l="l" t="t" r="r" b="b"/>
            <a:pathLst>
              <a:path w="4665156" h="6405886">
                <a:moveTo>
                  <a:pt x="0" y="0"/>
                </a:moveTo>
                <a:lnTo>
                  <a:pt x="4665156" y="0"/>
                </a:lnTo>
                <a:lnTo>
                  <a:pt x="4665156" y="6405886"/>
                </a:lnTo>
                <a:lnTo>
                  <a:pt x="0" y="640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972850" y="3829684"/>
            <a:ext cx="8997908" cy="24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If you do not send your completed About Me form your response will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not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be looked at.</a:t>
            </a:r>
          </a:p>
        </p:txBody>
      </p:sp>
      <p:sp>
        <p:nvSpPr>
          <p:cNvPr id="4" name="Freeform 4"/>
          <p:cNvSpPr/>
          <p:nvPr/>
        </p:nvSpPr>
        <p:spPr>
          <a:xfrm>
            <a:off x="4884847" y="6285866"/>
            <a:ext cx="2867868" cy="3125561"/>
          </a:xfrm>
          <a:custGeom>
            <a:avLst/>
            <a:gdLst/>
            <a:ahLst/>
            <a:cxnLst/>
            <a:rect l="l" t="t" r="r" b="b"/>
            <a:pathLst>
              <a:path w="2867868" h="3125561">
                <a:moveTo>
                  <a:pt x="0" y="0"/>
                </a:moveTo>
                <a:lnTo>
                  <a:pt x="2867868" y="0"/>
                </a:lnTo>
                <a:lnTo>
                  <a:pt x="2867868" y="3125561"/>
                </a:lnTo>
                <a:lnTo>
                  <a:pt x="0" y="31255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484" y="769754"/>
            <a:ext cx="2725467" cy="2601206"/>
          </a:xfrm>
          <a:custGeom>
            <a:avLst/>
            <a:gdLst/>
            <a:ahLst/>
            <a:cxnLst/>
            <a:rect l="l" t="t" r="r" b="b"/>
            <a:pathLst>
              <a:path w="2725467" h="2601206">
                <a:moveTo>
                  <a:pt x="0" y="0"/>
                </a:moveTo>
                <a:lnTo>
                  <a:pt x="2725467" y="0"/>
                </a:lnTo>
                <a:lnTo>
                  <a:pt x="2725467" y="2601205"/>
                </a:lnTo>
                <a:lnTo>
                  <a:pt x="0" y="2601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80484" y="3548578"/>
            <a:ext cx="2338245" cy="2338245"/>
          </a:xfrm>
          <a:custGeom>
            <a:avLst/>
            <a:gdLst/>
            <a:ahLst/>
            <a:cxnLst/>
            <a:rect l="l" t="t" r="r" b="b"/>
            <a:pathLst>
              <a:path w="2338245" h="2338245">
                <a:moveTo>
                  <a:pt x="0" y="0"/>
                </a:moveTo>
                <a:lnTo>
                  <a:pt x="2338245" y="0"/>
                </a:lnTo>
                <a:lnTo>
                  <a:pt x="2338245" y="2338245"/>
                </a:lnTo>
                <a:lnTo>
                  <a:pt x="0" y="2338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3905951" y="3601736"/>
            <a:ext cx="2285087" cy="2285087"/>
          </a:xfrm>
          <a:custGeom>
            <a:avLst/>
            <a:gdLst/>
            <a:ahLst/>
            <a:cxnLst/>
            <a:rect l="l" t="t" r="r" b="b"/>
            <a:pathLst>
              <a:path w="2285087" h="2285087">
                <a:moveTo>
                  <a:pt x="0" y="0"/>
                </a:moveTo>
                <a:lnTo>
                  <a:pt x="2285087" y="0"/>
                </a:lnTo>
                <a:lnTo>
                  <a:pt x="2285087" y="2285087"/>
                </a:lnTo>
                <a:lnTo>
                  <a:pt x="0" y="22850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439573" y="6350996"/>
            <a:ext cx="1820067" cy="2060958"/>
          </a:xfrm>
          <a:custGeom>
            <a:avLst/>
            <a:gdLst/>
            <a:ahLst/>
            <a:cxnLst/>
            <a:rect l="l" t="t" r="r" b="b"/>
            <a:pathLst>
              <a:path w="1820067" h="2060958">
                <a:moveTo>
                  <a:pt x="0" y="0"/>
                </a:moveTo>
                <a:lnTo>
                  <a:pt x="1820067" y="0"/>
                </a:lnTo>
                <a:lnTo>
                  <a:pt x="1820067" y="2060958"/>
                </a:lnTo>
                <a:lnTo>
                  <a:pt x="0" y="2060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186165" y="6350996"/>
            <a:ext cx="1793301" cy="2060958"/>
          </a:xfrm>
          <a:custGeom>
            <a:avLst/>
            <a:gdLst/>
            <a:ahLst/>
            <a:cxnLst/>
            <a:rect l="l" t="t" r="r" b="b"/>
            <a:pathLst>
              <a:path w="1793301" h="2060958">
                <a:moveTo>
                  <a:pt x="0" y="0"/>
                </a:moveTo>
                <a:lnTo>
                  <a:pt x="1793301" y="0"/>
                </a:lnTo>
                <a:lnTo>
                  <a:pt x="1793301" y="2060958"/>
                </a:lnTo>
                <a:lnTo>
                  <a:pt x="0" y="20609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8034236" y="1311570"/>
            <a:ext cx="8140145" cy="6456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Make sure you send your response to the Scottish Government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before​</a:t>
            </a: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10pm </a:t>
            </a: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on Sunday 21st April 2024.​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7805" y="1028700"/>
            <a:ext cx="12375338" cy="8229600"/>
          </a:xfrm>
          <a:custGeom>
            <a:avLst/>
            <a:gdLst/>
            <a:ahLst/>
            <a:cxnLst/>
            <a:rect l="l" t="t" r="r" b="b"/>
            <a:pathLst>
              <a:path w="12375338" h="8229600">
                <a:moveTo>
                  <a:pt x="0" y="0"/>
                </a:moveTo>
                <a:lnTo>
                  <a:pt x="12375339" y="0"/>
                </a:lnTo>
                <a:lnTo>
                  <a:pt x="123753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900291" y="4629784"/>
            <a:ext cx="7074169" cy="855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Make your voice heard.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673972"/>
            <a:ext cx="4665156" cy="6405886"/>
          </a:xfrm>
          <a:custGeom>
            <a:avLst/>
            <a:gdLst/>
            <a:ahLst/>
            <a:cxnLst/>
            <a:rect l="l" t="t" r="r" b="b"/>
            <a:pathLst>
              <a:path w="4665156" h="6405886">
                <a:moveTo>
                  <a:pt x="0" y="0"/>
                </a:moveTo>
                <a:lnTo>
                  <a:pt x="4665156" y="0"/>
                </a:lnTo>
                <a:lnTo>
                  <a:pt x="4665156" y="6405886"/>
                </a:lnTo>
                <a:lnTo>
                  <a:pt x="0" y="640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972850" y="3829684"/>
            <a:ext cx="8997908" cy="24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If you do not send your completed About Me form your response will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not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be looked at.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4544" y="5038925"/>
            <a:ext cx="3005019" cy="4219375"/>
          </a:xfrm>
          <a:custGeom>
            <a:avLst/>
            <a:gdLst/>
            <a:ahLst/>
            <a:cxnLst/>
            <a:rect l="l" t="t" r="r" b="b"/>
            <a:pathLst>
              <a:path w="3005019" h="4219375">
                <a:moveTo>
                  <a:pt x="0" y="0"/>
                </a:moveTo>
                <a:lnTo>
                  <a:pt x="3005018" y="0"/>
                </a:lnTo>
                <a:lnTo>
                  <a:pt x="3005018" y="4219375"/>
                </a:lnTo>
                <a:lnTo>
                  <a:pt x="0" y="4219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824544" y="1028700"/>
            <a:ext cx="3005019" cy="3005019"/>
          </a:xfrm>
          <a:custGeom>
            <a:avLst/>
            <a:gdLst/>
            <a:ahLst/>
            <a:cxnLst/>
            <a:rect l="l" t="t" r="r" b="b"/>
            <a:pathLst>
              <a:path w="3005019" h="3005019">
                <a:moveTo>
                  <a:pt x="0" y="0"/>
                </a:moveTo>
                <a:lnTo>
                  <a:pt x="3005018" y="0"/>
                </a:lnTo>
                <a:lnTo>
                  <a:pt x="3005018" y="3005019"/>
                </a:lnTo>
                <a:lnTo>
                  <a:pt x="0" y="300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254345" y="3933824"/>
            <a:ext cx="10707008" cy="2190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Arial Bold"/>
              </a:rPr>
              <a:t>Why do I have to complete the About Me form?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26010" y="2858134"/>
            <a:ext cx="10996126" cy="4399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</a:pPr>
            <a:r>
              <a:rPr lang="en-US" sz="4549">
                <a:solidFill>
                  <a:srgbClr val="000000"/>
                </a:solidFill>
                <a:latin typeface="Arial"/>
              </a:rPr>
              <a:t>The Scottish Government needs to make sure that it is a ‘human’ who is responding.</a:t>
            </a:r>
          </a:p>
          <a:p>
            <a:pPr>
              <a:lnSpc>
                <a:spcPts val="272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The questions on the About Me form helps them to check this. </a:t>
            </a:r>
          </a:p>
        </p:txBody>
      </p:sp>
      <p:sp>
        <p:nvSpPr>
          <p:cNvPr id="3" name="Freeform 3"/>
          <p:cNvSpPr/>
          <p:nvPr/>
        </p:nvSpPr>
        <p:spPr>
          <a:xfrm>
            <a:off x="821255" y="2151789"/>
            <a:ext cx="4261364" cy="5983421"/>
          </a:xfrm>
          <a:custGeom>
            <a:avLst/>
            <a:gdLst/>
            <a:ahLst/>
            <a:cxnLst/>
            <a:rect l="l" t="t" r="r" b="b"/>
            <a:pathLst>
              <a:path w="4261364" h="5983421">
                <a:moveTo>
                  <a:pt x="0" y="0"/>
                </a:moveTo>
                <a:lnTo>
                  <a:pt x="4261364" y="0"/>
                </a:lnTo>
                <a:lnTo>
                  <a:pt x="4261364" y="5983422"/>
                </a:lnTo>
                <a:lnTo>
                  <a:pt x="0" y="5983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037201" y="2593974"/>
            <a:ext cx="10996126" cy="5022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9"/>
              </a:lnSpc>
            </a:pPr>
            <a:endParaRPr/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The form asks questions about you and where you come from. </a:t>
            </a:r>
          </a:p>
          <a:p>
            <a:pPr>
              <a:lnSpc>
                <a:spcPts val="272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2729"/>
              </a:lnSpc>
              <a:spcBef>
                <a:spcPct val="0"/>
              </a:spcBef>
            </a:pPr>
            <a:endParaRPr lang="en-US" sz="454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This will give the Scottish Government important information about who has responded. </a:t>
            </a:r>
          </a:p>
        </p:txBody>
      </p:sp>
      <p:sp>
        <p:nvSpPr>
          <p:cNvPr id="3" name="Freeform 3"/>
          <p:cNvSpPr/>
          <p:nvPr/>
        </p:nvSpPr>
        <p:spPr>
          <a:xfrm>
            <a:off x="821255" y="2151789"/>
            <a:ext cx="4261364" cy="5983421"/>
          </a:xfrm>
          <a:custGeom>
            <a:avLst/>
            <a:gdLst/>
            <a:ahLst/>
            <a:cxnLst/>
            <a:rect l="l" t="t" r="r" b="b"/>
            <a:pathLst>
              <a:path w="4261364" h="5983421">
                <a:moveTo>
                  <a:pt x="0" y="0"/>
                </a:moveTo>
                <a:lnTo>
                  <a:pt x="4261364" y="0"/>
                </a:lnTo>
                <a:lnTo>
                  <a:pt x="4261364" y="5983422"/>
                </a:lnTo>
                <a:lnTo>
                  <a:pt x="0" y="5983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50986" y="5038925"/>
            <a:ext cx="3005019" cy="4219375"/>
          </a:xfrm>
          <a:custGeom>
            <a:avLst/>
            <a:gdLst/>
            <a:ahLst/>
            <a:cxnLst/>
            <a:rect l="l" t="t" r="r" b="b"/>
            <a:pathLst>
              <a:path w="3005019" h="4219375">
                <a:moveTo>
                  <a:pt x="0" y="0"/>
                </a:moveTo>
                <a:lnTo>
                  <a:pt x="3005019" y="0"/>
                </a:lnTo>
                <a:lnTo>
                  <a:pt x="3005019" y="4219375"/>
                </a:lnTo>
                <a:lnTo>
                  <a:pt x="0" y="4219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750986" y="1028700"/>
            <a:ext cx="3005019" cy="3005019"/>
          </a:xfrm>
          <a:custGeom>
            <a:avLst/>
            <a:gdLst/>
            <a:ahLst/>
            <a:cxnLst/>
            <a:rect l="l" t="t" r="r" b="b"/>
            <a:pathLst>
              <a:path w="3005019" h="3005019">
                <a:moveTo>
                  <a:pt x="0" y="0"/>
                </a:moveTo>
                <a:lnTo>
                  <a:pt x="3005019" y="0"/>
                </a:lnTo>
                <a:lnTo>
                  <a:pt x="3005019" y="3005019"/>
                </a:lnTo>
                <a:lnTo>
                  <a:pt x="0" y="3005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678220" y="4462461"/>
            <a:ext cx="10707008" cy="113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Arial Bold"/>
              </a:rPr>
              <a:t>Why is it so important?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673972"/>
            <a:ext cx="4665156" cy="6405886"/>
          </a:xfrm>
          <a:custGeom>
            <a:avLst/>
            <a:gdLst/>
            <a:ahLst/>
            <a:cxnLst/>
            <a:rect l="l" t="t" r="r" b="b"/>
            <a:pathLst>
              <a:path w="4665156" h="6405886">
                <a:moveTo>
                  <a:pt x="0" y="0"/>
                </a:moveTo>
                <a:lnTo>
                  <a:pt x="4665156" y="0"/>
                </a:lnTo>
                <a:lnTo>
                  <a:pt x="4665156" y="6405886"/>
                </a:lnTo>
                <a:lnTo>
                  <a:pt x="0" y="64058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7972850" y="3829684"/>
            <a:ext cx="8997908" cy="2456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9"/>
              </a:lnSpc>
              <a:spcBef>
                <a:spcPct val="0"/>
              </a:spcBef>
            </a:pPr>
            <a:r>
              <a:rPr lang="en-US" sz="4549">
                <a:solidFill>
                  <a:srgbClr val="000000"/>
                </a:solidFill>
                <a:latin typeface="Arial"/>
              </a:rPr>
              <a:t>If you do not send your completed About Me form your response will </a:t>
            </a:r>
            <a:r>
              <a:rPr lang="en-US" sz="4549">
                <a:solidFill>
                  <a:srgbClr val="000000"/>
                </a:solidFill>
                <a:latin typeface="Arial Bold"/>
              </a:rPr>
              <a:t>not</a:t>
            </a:r>
            <a:r>
              <a:rPr lang="en-US" sz="4549">
                <a:solidFill>
                  <a:srgbClr val="000000"/>
                </a:solidFill>
                <a:latin typeface="Arial"/>
              </a:rPr>
              <a:t> be looked at.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D5250CCBDDB44DA5535370857121D1" ma:contentTypeVersion="17" ma:contentTypeDescription="Create a new document." ma:contentTypeScope="" ma:versionID="b40fd37011e295972b25a0f734694913">
  <xsd:schema xmlns:xsd="http://www.w3.org/2001/XMLSchema" xmlns:xs="http://www.w3.org/2001/XMLSchema" xmlns:p="http://schemas.microsoft.com/office/2006/metadata/properties" xmlns:ns2="ac8dd4fc-7419-43a0-a71b-43417967ad5f" xmlns:ns3="ad034978-1eca-4cc4-bd0b-98974abacb12" targetNamespace="http://schemas.microsoft.com/office/2006/metadata/properties" ma:root="true" ma:fieldsID="4dd94c3d124f6e4fc0a6db8c7448bb53" ns2:_="" ns3:_="">
    <xsd:import namespace="ac8dd4fc-7419-43a0-a71b-43417967ad5f"/>
    <xsd:import namespace="ad034978-1eca-4cc4-bd0b-98974abacb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8dd4fc-7419-43a0-a71b-43417967ad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558cb21-fecc-42dc-be52-5ef2fa2c30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034978-1eca-4cc4-bd0b-98974abacb12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43139df-b38a-4ac3-baaf-52d76515ab6a}" ma:internalName="TaxCatchAll" ma:showField="CatchAllData" ma:web="ad034978-1eca-4cc4-bd0b-98974abacb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1CFDB1-596F-4B03-8946-D16BAB609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8dd4fc-7419-43a0-a71b-43417967ad5f"/>
    <ds:schemaRef ds:uri="ad034978-1eca-4cc4-bd0b-98974abacb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0F2DA3-5D9A-4758-9386-41813A3293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635</Words>
  <Application>Microsoft Office PowerPoint</Application>
  <PresentationFormat>Custom</PresentationFormat>
  <Paragraphs>93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LDAN Bill Consultation Top Tips</dc:title>
  <dc:creator>Linda Mitchell</dc:creator>
  <cp:lastModifiedBy>Linda Mitchell</cp:lastModifiedBy>
  <cp:revision>2</cp:revision>
  <cp:lastPrinted>2024-02-26T15:37:56Z</cp:lastPrinted>
  <dcterms:created xsi:type="dcterms:W3CDTF">2006-08-16T00:00:00Z</dcterms:created>
  <dcterms:modified xsi:type="dcterms:W3CDTF">2024-02-26T15:50:10Z</dcterms:modified>
  <dc:identifier>DAF8HjrJkNM</dc:identifier>
</cp:coreProperties>
</file>