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3" r:id="rId8"/>
    <p:sldId id="264" r:id="rId9"/>
    <p:sldId id="262" r:id="rId10"/>
    <p:sldId id="265" r:id="rId11"/>
    <p:sldId id="268" r:id="rId12"/>
    <p:sldId id="266"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A22F"/>
    <a:srgbClr val="324D1F"/>
    <a:srgbClr val="A90081"/>
    <a:srgbClr val="B1008A"/>
    <a:srgbClr val="AD20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8" autoAdjust="0"/>
    <p:restoredTop sz="94660"/>
  </p:normalViewPr>
  <p:slideViewPr>
    <p:cSldViewPr snapToGrid="0">
      <p:cViewPr varScale="1">
        <p:scale>
          <a:sx n="101" d="100"/>
          <a:sy n="101" d="100"/>
        </p:scale>
        <p:origin x="9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0029C1-0358-428E-95E0-AD1C73E9E1D3}" type="datetimeFigureOut">
              <a:rPr lang="en-GB" smtClean="0"/>
              <a:t>16/08/2023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151E0-2A5C-4FCF-8561-5626905E48CD}" type="slidenum">
              <a:rPr lang="en-GB" smtClean="0"/>
              <a:t>‹#›</a:t>
            </a:fld>
            <a:endParaRPr lang="en-GB"/>
          </a:p>
        </p:txBody>
      </p:sp>
    </p:spTree>
    <p:extLst>
      <p:ext uri="{BB962C8B-B14F-4D97-AF65-F5344CB8AC3E}">
        <p14:creationId xmlns:p14="http://schemas.microsoft.com/office/powerpoint/2010/main" val="2912454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2</a:t>
            </a:fld>
            <a:endParaRPr lang="en-GB"/>
          </a:p>
        </p:txBody>
      </p:sp>
    </p:spTree>
    <p:extLst>
      <p:ext uri="{BB962C8B-B14F-4D97-AF65-F5344CB8AC3E}">
        <p14:creationId xmlns:p14="http://schemas.microsoft.com/office/powerpoint/2010/main" val="4092847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3</a:t>
            </a:fld>
            <a:endParaRPr lang="en-GB"/>
          </a:p>
        </p:txBody>
      </p:sp>
    </p:spTree>
    <p:extLst>
      <p:ext uri="{BB962C8B-B14F-4D97-AF65-F5344CB8AC3E}">
        <p14:creationId xmlns:p14="http://schemas.microsoft.com/office/powerpoint/2010/main" val="2735896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4</a:t>
            </a:fld>
            <a:endParaRPr lang="en-GB"/>
          </a:p>
        </p:txBody>
      </p:sp>
    </p:spTree>
    <p:extLst>
      <p:ext uri="{BB962C8B-B14F-4D97-AF65-F5344CB8AC3E}">
        <p14:creationId xmlns:p14="http://schemas.microsoft.com/office/powerpoint/2010/main" val="342934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5</a:t>
            </a:fld>
            <a:endParaRPr lang="en-GB"/>
          </a:p>
        </p:txBody>
      </p:sp>
    </p:spTree>
    <p:extLst>
      <p:ext uri="{BB962C8B-B14F-4D97-AF65-F5344CB8AC3E}">
        <p14:creationId xmlns:p14="http://schemas.microsoft.com/office/powerpoint/2010/main" val="1752246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6</a:t>
            </a:fld>
            <a:endParaRPr lang="en-GB"/>
          </a:p>
        </p:txBody>
      </p:sp>
    </p:spTree>
    <p:extLst>
      <p:ext uri="{BB962C8B-B14F-4D97-AF65-F5344CB8AC3E}">
        <p14:creationId xmlns:p14="http://schemas.microsoft.com/office/powerpoint/2010/main" val="2207009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7</a:t>
            </a:fld>
            <a:endParaRPr lang="en-GB"/>
          </a:p>
        </p:txBody>
      </p:sp>
    </p:spTree>
    <p:extLst>
      <p:ext uri="{BB962C8B-B14F-4D97-AF65-F5344CB8AC3E}">
        <p14:creationId xmlns:p14="http://schemas.microsoft.com/office/powerpoint/2010/main" val="1023827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41151E0-2A5C-4FCF-8561-5626905E48CD}" type="slidenum">
              <a:rPr lang="en-GB" smtClean="0"/>
              <a:t>8</a:t>
            </a:fld>
            <a:endParaRPr lang="en-GB"/>
          </a:p>
        </p:txBody>
      </p:sp>
    </p:spTree>
    <p:extLst>
      <p:ext uri="{BB962C8B-B14F-4D97-AF65-F5344CB8AC3E}">
        <p14:creationId xmlns:p14="http://schemas.microsoft.com/office/powerpoint/2010/main" val="1148777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C82B9-5A31-A41D-CDEA-448D24BDA5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7D1C991-4C23-9742-BE59-2CD81031E9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A61A87-1987-1390-9B41-F724B0C32732}"/>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5" name="Footer Placeholder 4">
            <a:extLst>
              <a:ext uri="{FF2B5EF4-FFF2-40B4-BE49-F238E27FC236}">
                <a16:creationId xmlns:a16="http://schemas.microsoft.com/office/drawing/2014/main" id="{56F2E438-94B8-6FEF-F97F-BEB78CF269F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6CE1656-7B8B-39DE-0F93-FDB19D393AA0}"/>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371840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E757F-881B-4411-0D1F-7BDFE8A3F67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F8BEC3-09C3-9875-B6E4-1F896CE862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F777B8-8694-0D9C-220E-ABB2A42019A1}"/>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5" name="Footer Placeholder 4">
            <a:extLst>
              <a:ext uri="{FF2B5EF4-FFF2-40B4-BE49-F238E27FC236}">
                <a16:creationId xmlns:a16="http://schemas.microsoft.com/office/drawing/2014/main" id="{0468DBFB-932D-F0BA-EC35-17C39F4B47C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A87FBA-04CD-656E-1399-014709B69292}"/>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221244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5B8082-2D5F-397A-2CB1-CFB01CA57B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B3D6A6-C5F6-2B14-B1EE-BDCE7F47FD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8F8BAD-AACC-DA4B-A994-87E3F58009AA}"/>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5" name="Footer Placeholder 4">
            <a:extLst>
              <a:ext uri="{FF2B5EF4-FFF2-40B4-BE49-F238E27FC236}">
                <a16:creationId xmlns:a16="http://schemas.microsoft.com/office/drawing/2014/main" id="{45735006-036E-0E39-2677-6C187BF9766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25755AA-D17D-2304-E978-F94088866679}"/>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1656019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48574-0BCB-A8E2-5085-980A0C36C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0170CC9-EEF4-AB13-C368-D85923B4B6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AF0DD1-E63C-C861-4899-3354B25BD307}"/>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5" name="Footer Placeholder 4">
            <a:extLst>
              <a:ext uri="{FF2B5EF4-FFF2-40B4-BE49-F238E27FC236}">
                <a16:creationId xmlns:a16="http://schemas.microsoft.com/office/drawing/2014/main" id="{844B971C-F7CD-C47B-46C3-8ADA7FCD0B5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0D9A8EA-4B99-205D-9EAC-33F42F6356EA}"/>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3469629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456A7-F342-9434-D1A9-61A5FA6EEA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157943F-88EA-C9BE-9A68-4A7DA83AC2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5D1808-F872-1156-3803-F3AA637F2C65}"/>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5" name="Footer Placeholder 4">
            <a:extLst>
              <a:ext uri="{FF2B5EF4-FFF2-40B4-BE49-F238E27FC236}">
                <a16:creationId xmlns:a16="http://schemas.microsoft.com/office/drawing/2014/main" id="{C5A6F24F-19A9-40EA-3D80-5B5805975E0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E0A5428-35D9-C4CA-4EBA-074FD48E940F}"/>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370978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779AA-828D-59C3-7E7A-D975BAC9B4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8836C2-B394-07C8-257A-74D1299072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925D009-6768-8044-411F-947FD7815A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84EC2C4-DCE9-0FE6-FAF2-BAFB8955522E}"/>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6" name="Footer Placeholder 5">
            <a:extLst>
              <a:ext uri="{FF2B5EF4-FFF2-40B4-BE49-F238E27FC236}">
                <a16:creationId xmlns:a16="http://schemas.microsoft.com/office/drawing/2014/main" id="{0C51F7E7-BC28-C3FB-E4E3-94916C67B35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E53F9FD-CFEF-8C75-AC89-7E222F9113D8}"/>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333852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347B1-263D-4738-B1BF-3701C03C8D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30CC8B-DED4-76BF-B8DC-50B4E868B7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FFAF9C-664B-8D9F-E222-EECE246861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2AAED5-3342-E581-3968-796C3BA489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C76F9F-DD08-AAAB-63CA-236DA379F2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14D13D0-A8E7-2F58-454D-798599FDF717}"/>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8" name="Footer Placeholder 7">
            <a:extLst>
              <a:ext uri="{FF2B5EF4-FFF2-40B4-BE49-F238E27FC236}">
                <a16:creationId xmlns:a16="http://schemas.microsoft.com/office/drawing/2014/main" id="{11A55D5E-0081-D9C2-B332-6057BCE116E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D9F52C93-C93C-3412-2218-C55BCCF25D6B}"/>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230021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FBF6F-2A5C-C0A6-4479-E5AAA0F1CEA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0D19F3C-11BB-A94E-805E-9EE26754EE53}"/>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4" name="Footer Placeholder 3">
            <a:extLst>
              <a:ext uri="{FF2B5EF4-FFF2-40B4-BE49-F238E27FC236}">
                <a16:creationId xmlns:a16="http://schemas.microsoft.com/office/drawing/2014/main" id="{2D788C41-0EA7-F294-D85C-D8488ECF32E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851E67-58C8-782E-F074-2899037DFEFD}"/>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276127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5838C2-0133-74FF-0D7E-5CEFEE37623D}"/>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3" name="Footer Placeholder 2">
            <a:extLst>
              <a:ext uri="{FF2B5EF4-FFF2-40B4-BE49-F238E27FC236}">
                <a16:creationId xmlns:a16="http://schemas.microsoft.com/office/drawing/2014/main" id="{E0CE50A2-9D9A-5661-046E-6F9B664C11E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46C9519E-A277-0730-993D-F8F76BCFB092}"/>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144276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2C928-0590-3BDD-9AA5-85CF50A96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5CB42F8-4FCC-131B-1B2C-59015FEDA6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703BC9-A1B1-E627-DF0B-1CD65F926D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66568-E84D-F687-B5C8-671DCD5372C9}"/>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6" name="Footer Placeholder 5">
            <a:extLst>
              <a:ext uri="{FF2B5EF4-FFF2-40B4-BE49-F238E27FC236}">
                <a16:creationId xmlns:a16="http://schemas.microsoft.com/office/drawing/2014/main" id="{7844D599-65DF-4DDA-B272-A4BA9C872D0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26CC745-1D2D-7AB5-3B6C-367548E50CD5}"/>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76941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CD080-88D5-1533-731E-039A0A06FA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0A3CB5A-AB13-186A-0BB4-3886B2F82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089E05E4-5392-448E-CD31-8D33B6C5EB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AF38D1-25BF-343C-2309-9C09E4052DAC}"/>
              </a:ext>
            </a:extLst>
          </p:cNvPr>
          <p:cNvSpPr>
            <a:spLocks noGrp="1"/>
          </p:cNvSpPr>
          <p:nvPr>
            <p:ph type="dt" sz="half" idx="10"/>
          </p:nvPr>
        </p:nvSpPr>
        <p:spPr/>
        <p:txBody>
          <a:bodyPr/>
          <a:lstStyle/>
          <a:p>
            <a:fld id="{96E962E1-AD1C-48B8-B120-1095E5D45982}" type="datetimeFigureOut">
              <a:rPr lang="en-GB" smtClean="0"/>
              <a:t>16/08/2023</a:t>
            </a:fld>
            <a:endParaRPr lang="en-GB" dirty="0"/>
          </a:p>
        </p:txBody>
      </p:sp>
      <p:sp>
        <p:nvSpPr>
          <p:cNvPr id="6" name="Footer Placeholder 5">
            <a:extLst>
              <a:ext uri="{FF2B5EF4-FFF2-40B4-BE49-F238E27FC236}">
                <a16:creationId xmlns:a16="http://schemas.microsoft.com/office/drawing/2014/main" id="{C2EC30B9-68EF-6798-DF4C-76D40CCC4E8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D768057-A4CE-16BF-DF9A-FFBD38F3C012}"/>
              </a:ext>
            </a:extLst>
          </p:cNvPr>
          <p:cNvSpPr>
            <a:spLocks noGrp="1"/>
          </p:cNvSpPr>
          <p:nvPr>
            <p:ph type="sldNum" sz="quarter" idx="12"/>
          </p:nvPr>
        </p:nvSpPr>
        <p:spPr/>
        <p:txBody>
          <a:bodyPr/>
          <a:lstStyle/>
          <a:p>
            <a:fld id="{2CFC3675-8D8A-432F-8E6B-8DC8818EA5B9}" type="slidenum">
              <a:rPr lang="en-GB" smtClean="0"/>
              <a:t>‹#›</a:t>
            </a:fld>
            <a:endParaRPr lang="en-GB" dirty="0"/>
          </a:p>
        </p:txBody>
      </p:sp>
    </p:spTree>
    <p:extLst>
      <p:ext uri="{BB962C8B-B14F-4D97-AF65-F5344CB8AC3E}">
        <p14:creationId xmlns:p14="http://schemas.microsoft.com/office/powerpoint/2010/main" val="2814522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552E8D-506E-12C3-73F9-01B59449BC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D426CF-AAD3-3FAE-C10B-D4BC6942AC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F80A5B-5E8A-B99B-E0BD-0D663714D8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962E1-AD1C-48B8-B120-1095E5D45982}" type="datetimeFigureOut">
              <a:rPr lang="en-GB" smtClean="0"/>
              <a:t>16/08/2023</a:t>
            </a:fld>
            <a:endParaRPr lang="en-GB" dirty="0"/>
          </a:p>
        </p:txBody>
      </p:sp>
      <p:sp>
        <p:nvSpPr>
          <p:cNvPr id="5" name="Footer Placeholder 4">
            <a:extLst>
              <a:ext uri="{FF2B5EF4-FFF2-40B4-BE49-F238E27FC236}">
                <a16:creationId xmlns:a16="http://schemas.microsoft.com/office/drawing/2014/main" id="{B5DE7BA9-69AC-AE86-9963-E7F8269993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65BECF5-7FCD-7DE8-2FBB-CF65F2705A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FC3675-8D8A-432F-8E6B-8DC8818EA5B9}" type="slidenum">
              <a:rPr lang="en-GB" smtClean="0"/>
              <a:t>‹#›</a:t>
            </a:fld>
            <a:endParaRPr lang="en-GB" dirty="0"/>
          </a:p>
        </p:txBody>
      </p:sp>
    </p:spTree>
    <p:extLst>
      <p:ext uri="{BB962C8B-B14F-4D97-AF65-F5344CB8AC3E}">
        <p14:creationId xmlns:p14="http://schemas.microsoft.com/office/powerpoint/2010/main" val="3471131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0726-D97E-5DAA-951D-4D7C2FCDA039}"/>
              </a:ext>
            </a:extLst>
          </p:cNvPr>
          <p:cNvSpPr>
            <a:spLocks noGrp="1"/>
          </p:cNvSpPr>
          <p:nvPr>
            <p:ph type="ctrTitle"/>
          </p:nvPr>
        </p:nvSpPr>
        <p:spPr>
          <a:xfrm>
            <a:off x="193040" y="1117600"/>
            <a:ext cx="11805920" cy="2387600"/>
          </a:xfrm>
        </p:spPr>
        <p:txBody>
          <a:bodyPr>
            <a:normAutofit fontScale="90000"/>
          </a:bodyPr>
          <a:lstStyle/>
          <a:p>
            <a:pPr>
              <a:lnSpc>
                <a:spcPct val="107000"/>
              </a:lnSpc>
              <a:spcAft>
                <a:spcPts val="800"/>
              </a:spcAft>
            </a:pPr>
            <a:r>
              <a:rPr lang="en-GB" sz="6700" b="1" dirty="0">
                <a:solidFill>
                  <a:srgbClr val="AD208E"/>
                </a:solidFill>
                <a:effectLst/>
                <a:latin typeface="Arial" panose="020B0604020202020204" pitchFamily="34" charset="0"/>
                <a:ea typeface="Microsoft Yi Baiti" panose="03000500000000000000" pitchFamily="66" charset="0"/>
                <a:cs typeface="Times New Roman" panose="02020603050405020304" pitchFamily="18" charset="0"/>
              </a:rPr>
              <a:t>Rights Here, Rights Now! </a:t>
            </a:r>
            <a:br>
              <a:rPr lang="en-GB" sz="3200" dirty="0">
                <a:effectLst/>
                <a:latin typeface="Calibri" panose="020F0502020204030204" pitchFamily="34" charset="0"/>
                <a:ea typeface="Microsoft Yi Baiti" panose="03000500000000000000" pitchFamily="66" charset="0"/>
                <a:cs typeface="Times New Roman" panose="02020603050405020304" pitchFamily="18" charset="0"/>
              </a:rPr>
            </a:br>
            <a:r>
              <a:rPr lang="en-GB" sz="5400" dirty="0">
                <a:solidFill>
                  <a:srgbClr val="AD208E"/>
                </a:solidFill>
                <a:latin typeface="Arial" panose="020B0604020202020204" pitchFamily="34" charset="0"/>
                <a:ea typeface="Microsoft Yi Baiti" panose="03000500000000000000" pitchFamily="66" charset="0"/>
                <a:cs typeface="Arial" panose="020B0604020202020204" pitchFamily="34" charset="0"/>
              </a:rPr>
              <a:t>SCLD Human Rights Bill Briefing Summary</a:t>
            </a:r>
            <a:endParaRPr lang="en-GB" dirty="0">
              <a:solidFill>
                <a:srgbClr val="AD208E"/>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5C65F58B-01B8-0266-0E9C-46DF9B32ED06}"/>
              </a:ext>
            </a:extLst>
          </p:cNvPr>
          <p:cNvPicPr>
            <a:picLocks noChangeAspect="1"/>
          </p:cNvPicPr>
          <p:nvPr/>
        </p:nvPicPr>
        <p:blipFill>
          <a:blip r:embed="rId2"/>
          <a:stretch>
            <a:fillRect/>
          </a:stretch>
        </p:blipFill>
        <p:spPr>
          <a:xfrm>
            <a:off x="5184775" y="3888740"/>
            <a:ext cx="1822450" cy="2420214"/>
          </a:xfrm>
          <a:prstGeom prst="rect">
            <a:avLst/>
          </a:prstGeom>
        </p:spPr>
      </p:pic>
    </p:spTree>
    <p:extLst>
      <p:ext uri="{BB962C8B-B14F-4D97-AF65-F5344CB8AC3E}">
        <p14:creationId xmlns:p14="http://schemas.microsoft.com/office/powerpoint/2010/main" val="2935294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310-953F-10EC-6A0F-4E525829947E}"/>
              </a:ext>
            </a:extLst>
          </p:cNvPr>
          <p:cNvSpPr>
            <a:spLocks noGrp="1"/>
          </p:cNvSpPr>
          <p:nvPr>
            <p:ph type="title"/>
          </p:nvPr>
        </p:nvSpPr>
        <p:spPr>
          <a:xfrm>
            <a:off x="838200" y="0"/>
            <a:ext cx="10515600" cy="1325563"/>
          </a:xfrm>
        </p:spPr>
        <p:txBody>
          <a:bodyPr/>
          <a:lstStyle/>
          <a:p>
            <a:r>
              <a:rPr lang="en-US" b="1" dirty="0">
                <a:solidFill>
                  <a:schemeClr val="accent6">
                    <a:lumMod val="75000"/>
                  </a:schemeClr>
                </a:solidFill>
                <a:latin typeface="Arial" panose="020B0604020202020204" pitchFamily="34" charset="0"/>
                <a:cs typeface="Arial" panose="020B0604020202020204" pitchFamily="34" charset="0"/>
              </a:rPr>
              <a:t>Question Responses</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C7997529-84D7-5CFF-CB30-57B4CDF481D6}"/>
              </a:ext>
            </a:extLst>
          </p:cNvPr>
          <p:cNvSpPr>
            <a:spLocks noGrp="1"/>
          </p:cNvSpPr>
          <p:nvPr>
            <p:ph idx="1"/>
          </p:nvPr>
        </p:nvSpPr>
        <p:spPr>
          <a:xfrm>
            <a:off x="716280" y="1205864"/>
            <a:ext cx="8326120" cy="5052695"/>
          </a:xfrm>
        </p:spPr>
        <p:txBody>
          <a:bodyPr>
            <a:normAutofit fontScale="85000" lnSpcReduction="20000"/>
          </a:bodyPr>
          <a:lstStyle/>
          <a:p>
            <a:r>
              <a:rPr lang="en-US" sz="3300" dirty="0">
                <a:solidFill>
                  <a:schemeClr val="accent6">
                    <a:lumMod val="75000"/>
                  </a:schemeClr>
                </a:solidFill>
                <a:latin typeface="Arial" panose="020B0604020202020204" pitchFamily="34" charset="0"/>
                <a:cs typeface="Arial" panose="020B0604020202020204" pitchFamily="34" charset="0"/>
              </a:rPr>
              <a:t>The Questions are:</a:t>
            </a:r>
          </a:p>
          <a:p>
            <a:endParaRPr lang="en-US" sz="3300" dirty="0">
              <a:solidFill>
                <a:schemeClr val="accent6">
                  <a:lumMod val="75000"/>
                </a:schemeClr>
              </a:solidFill>
              <a:latin typeface="Arial" panose="020B0604020202020204" pitchFamily="34" charset="0"/>
              <a:cs typeface="Arial" panose="020B0604020202020204" pitchFamily="34" charset="0"/>
            </a:endParaRPr>
          </a:p>
          <a:p>
            <a:pPr lvl="1"/>
            <a:r>
              <a:rPr lang="en-US" sz="2900" dirty="0">
                <a:solidFill>
                  <a:schemeClr val="accent6">
                    <a:lumMod val="75000"/>
                  </a:schemeClr>
                </a:solidFill>
                <a:latin typeface="Arial" panose="020B0604020202020204" pitchFamily="34" charset="0"/>
                <a:cs typeface="Arial" panose="020B0604020202020204" pitchFamily="34" charset="0"/>
              </a:rPr>
              <a:t>Question 4: What are your views of the proposed model of incorporation?</a:t>
            </a:r>
          </a:p>
          <a:p>
            <a:pPr lvl="1"/>
            <a:endParaRPr lang="en-US" sz="2900" dirty="0">
              <a:solidFill>
                <a:schemeClr val="accent6">
                  <a:lumMod val="75000"/>
                </a:schemeClr>
              </a:solidFill>
              <a:latin typeface="Arial" panose="020B0604020202020204" pitchFamily="34" charset="0"/>
              <a:cs typeface="Arial" panose="020B0604020202020204" pitchFamily="34" charset="0"/>
            </a:endParaRPr>
          </a:p>
          <a:p>
            <a:pPr lvl="1"/>
            <a:r>
              <a:rPr lang="en-US" sz="2900" dirty="0">
                <a:solidFill>
                  <a:schemeClr val="accent6">
                    <a:lumMod val="75000"/>
                  </a:schemeClr>
                </a:solidFill>
                <a:latin typeface="Arial" panose="020B0604020202020204" pitchFamily="34" charset="0"/>
                <a:cs typeface="Arial" panose="020B0604020202020204" pitchFamily="34" charset="0"/>
              </a:rPr>
              <a:t>Question 5: Are there any rights in the equality treaties which you think should be treated differently? </a:t>
            </a:r>
          </a:p>
          <a:p>
            <a:pPr lvl="1"/>
            <a:endParaRPr lang="en-US" sz="2900" dirty="0">
              <a:solidFill>
                <a:schemeClr val="accent6">
                  <a:lumMod val="75000"/>
                </a:schemeClr>
              </a:solidFill>
              <a:latin typeface="Arial" panose="020B0604020202020204" pitchFamily="34" charset="0"/>
              <a:cs typeface="Arial" panose="020B0604020202020204" pitchFamily="34" charset="0"/>
            </a:endParaRPr>
          </a:p>
          <a:p>
            <a:pPr lvl="1"/>
            <a:r>
              <a:rPr lang="en-US" sz="2900" dirty="0">
                <a:solidFill>
                  <a:schemeClr val="accent6">
                    <a:lumMod val="75000"/>
                  </a:schemeClr>
                </a:solidFill>
                <a:latin typeface="Arial" panose="020B0604020202020204" pitchFamily="34" charset="0"/>
                <a:cs typeface="Arial" panose="020B0604020202020204" pitchFamily="34" charset="0"/>
              </a:rPr>
              <a:t>Question 13: How can we best embed participation in the framework for the Bill?</a:t>
            </a:r>
          </a:p>
          <a:p>
            <a:pPr lvl="1"/>
            <a:endParaRPr lang="en-US" sz="2900" dirty="0">
              <a:solidFill>
                <a:schemeClr val="accent6">
                  <a:lumMod val="75000"/>
                </a:schemeClr>
              </a:solidFill>
              <a:latin typeface="Arial" panose="020B0604020202020204" pitchFamily="34" charset="0"/>
              <a:cs typeface="Arial" panose="020B0604020202020204" pitchFamily="34" charset="0"/>
            </a:endParaRPr>
          </a:p>
          <a:p>
            <a:pPr lvl="1"/>
            <a:r>
              <a:rPr lang="en-US" sz="2900" dirty="0">
                <a:solidFill>
                  <a:schemeClr val="accent6">
                    <a:lumMod val="75000"/>
                  </a:schemeClr>
                </a:solidFill>
                <a:latin typeface="Arial" panose="020B0604020202020204" pitchFamily="34" charset="0"/>
                <a:cs typeface="Arial" panose="020B0604020202020204" pitchFamily="34" charset="0"/>
              </a:rPr>
              <a:t>Question 14: What are your views on the proposed approach to including an equality provision to ensure everyone is able to access rights in the Bill?</a:t>
            </a:r>
          </a:p>
          <a:p>
            <a:endParaRPr lang="en-GB" dirty="0">
              <a:solidFill>
                <a:srgbClr val="78A22F"/>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35462FA2-4909-85A3-E48F-C196048B3E7A}"/>
              </a:ext>
            </a:extLst>
          </p:cNvPr>
          <p:cNvPicPr>
            <a:picLocks noChangeAspect="1"/>
          </p:cNvPicPr>
          <p:nvPr/>
        </p:nvPicPr>
        <p:blipFill>
          <a:blip r:embed="rId2"/>
          <a:stretch>
            <a:fillRect/>
          </a:stretch>
        </p:blipFill>
        <p:spPr>
          <a:xfrm>
            <a:off x="9367520" y="2057400"/>
            <a:ext cx="2743200" cy="2743200"/>
          </a:xfrm>
          <a:prstGeom prst="rect">
            <a:avLst/>
          </a:prstGeom>
        </p:spPr>
      </p:pic>
    </p:spTree>
    <p:extLst>
      <p:ext uri="{BB962C8B-B14F-4D97-AF65-F5344CB8AC3E}">
        <p14:creationId xmlns:p14="http://schemas.microsoft.com/office/powerpoint/2010/main" val="2792030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310-953F-10EC-6A0F-4E525829947E}"/>
              </a:ext>
            </a:extLst>
          </p:cNvPr>
          <p:cNvSpPr>
            <a:spLocks noGrp="1"/>
          </p:cNvSpPr>
          <p:nvPr>
            <p:ph type="title"/>
          </p:nvPr>
        </p:nvSpPr>
        <p:spPr>
          <a:xfrm>
            <a:off x="563880" y="142240"/>
            <a:ext cx="10515600" cy="1325563"/>
          </a:xfrm>
        </p:spPr>
        <p:txBody>
          <a:bodyPr/>
          <a:lstStyle/>
          <a:p>
            <a:r>
              <a:rPr lang="en-US" b="1" dirty="0">
                <a:solidFill>
                  <a:srgbClr val="A90081"/>
                </a:solidFill>
                <a:latin typeface="Arial" panose="020B0604020202020204" pitchFamily="34" charset="0"/>
                <a:cs typeface="Arial" panose="020B0604020202020204" pitchFamily="34" charset="0"/>
              </a:rPr>
              <a:t>Question 4: What are your views of the proposed model of incorporation?</a:t>
            </a:r>
            <a:endParaRPr lang="en-GB" b="1" dirty="0">
              <a:solidFill>
                <a:srgbClr val="A90081"/>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C7997529-84D7-5CFF-CB30-57B4CDF481D6}"/>
              </a:ext>
            </a:extLst>
          </p:cNvPr>
          <p:cNvSpPr>
            <a:spLocks noGrp="1"/>
          </p:cNvSpPr>
          <p:nvPr>
            <p:ph idx="1"/>
          </p:nvPr>
        </p:nvSpPr>
        <p:spPr>
          <a:xfrm>
            <a:off x="716280" y="1676400"/>
            <a:ext cx="8326120" cy="4582159"/>
          </a:xfrm>
        </p:spPr>
        <p:txBody>
          <a:bodyPr>
            <a:normAutofit lnSpcReduction="10000"/>
          </a:bodyPr>
          <a:lstStyle/>
          <a:p>
            <a:r>
              <a:rPr lang="en-US" dirty="0">
                <a:solidFill>
                  <a:srgbClr val="B1008A"/>
                </a:solidFill>
                <a:latin typeface="Arial" panose="020B0604020202020204" pitchFamily="34" charset="0"/>
                <a:cs typeface="Arial" panose="020B0604020202020204" pitchFamily="34" charset="0"/>
              </a:rPr>
              <a:t>The current proposed model of incorporation does not put enough duty on the public bodies and private companies to comply with the CRPD.</a:t>
            </a:r>
          </a:p>
          <a:p>
            <a:r>
              <a:rPr lang="en-US" dirty="0">
                <a:solidFill>
                  <a:srgbClr val="B1008A"/>
                </a:solidFill>
                <a:latin typeface="Arial" panose="020B0604020202020204" pitchFamily="34" charset="0"/>
                <a:cs typeface="Arial" panose="020B0604020202020204" pitchFamily="34" charset="0"/>
              </a:rPr>
              <a:t>Under this model, there is a risk that legislation which is not compliant with the CRPD will remain unchallenged.</a:t>
            </a:r>
          </a:p>
          <a:p>
            <a:r>
              <a:rPr lang="en-GB" dirty="0">
                <a:solidFill>
                  <a:srgbClr val="B1008A"/>
                </a:solidFill>
                <a:latin typeface="Arial" panose="020B0604020202020204" pitchFamily="34" charset="0"/>
                <a:cs typeface="Arial" panose="020B0604020202020204" pitchFamily="34" charset="0"/>
              </a:rPr>
              <a:t>An example of this legislation: The </a:t>
            </a:r>
            <a:r>
              <a:rPr lang="en-US" dirty="0">
                <a:solidFill>
                  <a:srgbClr val="B1008A"/>
                </a:solidFill>
                <a:latin typeface="Arial" panose="020B0604020202020204" pitchFamily="34" charset="0"/>
                <a:cs typeface="Arial" panose="020B0604020202020204" pitchFamily="34" charset="0"/>
              </a:rPr>
              <a:t>Mental Health (Care and Treatment) Scotland Act 2003.</a:t>
            </a:r>
          </a:p>
          <a:p>
            <a:r>
              <a:rPr lang="en-US" dirty="0">
                <a:solidFill>
                  <a:srgbClr val="B1008A"/>
                </a:solidFill>
                <a:latin typeface="Arial" panose="020B0604020202020204" pitchFamily="34" charset="0"/>
                <a:cs typeface="Arial" panose="020B0604020202020204" pitchFamily="34" charset="0"/>
              </a:rPr>
              <a:t>SCLD believes that there must be a legal duty for all rights-bearers to comply with the </a:t>
            </a:r>
            <a:r>
              <a:rPr lang="en-GB" dirty="0">
                <a:solidFill>
                  <a:srgbClr val="B1008A"/>
                </a:solidFill>
                <a:latin typeface="Arial" panose="020B0604020202020204" pitchFamily="34" charset="0"/>
                <a:cs typeface="Arial" panose="020B0604020202020204" pitchFamily="34" charset="0"/>
              </a:rPr>
              <a:t>CRPD at all times.</a:t>
            </a:r>
          </a:p>
        </p:txBody>
      </p:sp>
      <p:pic>
        <p:nvPicPr>
          <p:cNvPr id="7" name="Picture 6">
            <a:extLst>
              <a:ext uri="{FF2B5EF4-FFF2-40B4-BE49-F238E27FC236}">
                <a16:creationId xmlns:a16="http://schemas.microsoft.com/office/drawing/2014/main" id="{35462FA2-4909-85A3-E48F-C196048B3E7A}"/>
              </a:ext>
            </a:extLst>
          </p:cNvPr>
          <p:cNvPicPr>
            <a:picLocks noChangeAspect="1"/>
          </p:cNvPicPr>
          <p:nvPr/>
        </p:nvPicPr>
        <p:blipFill>
          <a:blip r:embed="rId2"/>
          <a:stretch>
            <a:fillRect/>
          </a:stretch>
        </p:blipFill>
        <p:spPr>
          <a:xfrm>
            <a:off x="9367520" y="2057400"/>
            <a:ext cx="2743200" cy="2743200"/>
          </a:xfrm>
          <a:prstGeom prst="rect">
            <a:avLst/>
          </a:prstGeom>
        </p:spPr>
      </p:pic>
      <p:pic>
        <p:nvPicPr>
          <p:cNvPr id="3" name="Picture 2">
            <a:extLst>
              <a:ext uri="{FF2B5EF4-FFF2-40B4-BE49-F238E27FC236}">
                <a16:creationId xmlns:a16="http://schemas.microsoft.com/office/drawing/2014/main" id="{34C157FB-A728-A0B6-3ADD-270129E58E96}"/>
              </a:ext>
            </a:extLst>
          </p:cNvPr>
          <p:cNvPicPr>
            <a:picLocks noChangeAspect="1"/>
          </p:cNvPicPr>
          <p:nvPr/>
        </p:nvPicPr>
        <p:blipFill>
          <a:blip r:embed="rId3"/>
          <a:stretch>
            <a:fillRect/>
          </a:stretch>
        </p:blipFill>
        <p:spPr>
          <a:xfrm>
            <a:off x="9357360" y="2047240"/>
            <a:ext cx="2753360" cy="2753360"/>
          </a:xfrm>
          <a:prstGeom prst="rect">
            <a:avLst/>
          </a:prstGeom>
        </p:spPr>
      </p:pic>
    </p:spTree>
    <p:extLst>
      <p:ext uri="{BB962C8B-B14F-4D97-AF65-F5344CB8AC3E}">
        <p14:creationId xmlns:p14="http://schemas.microsoft.com/office/powerpoint/2010/main" val="2057559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310-953F-10EC-6A0F-4E525829947E}"/>
              </a:ext>
            </a:extLst>
          </p:cNvPr>
          <p:cNvSpPr>
            <a:spLocks noGrp="1"/>
          </p:cNvSpPr>
          <p:nvPr>
            <p:ph type="title"/>
          </p:nvPr>
        </p:nvSpPr>
        <p:spPr>
          <a:xfrm>
            <a:off x="716280" y="599441"/>
            <a:ext cx="11049000" cy="726122"/>
          </a:xfrm>
        </p:spPr>
        <p:txBody>
          <a:bodyPr>
            <a:normAutofit fontScale="90000"/>
          </a:bodyPr>
          <a:lstStyle/>
          <a:p>
            <a:r>
              <a:rPr lang="en-US" b="1" dirty="0">
                <a:solidFill>
                  <a:schemeClr val="accent6">
                    <a:lumMod val="75000"/>
                  </a:schemeClr>
                </a:solidFill>
                <a:latin typeface="Arial" panose="020B0604020202020204" pitchFamily="34" charset="0"/>
                <a:cs typeface="Arial" panose="020B0604020202020204" pitchFamily="34" charset="0"/>
              </a:rPr>
              <a:t>Question 5: Are there any rights in the equality treaties which you think should be treated differently? </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C7997529-84D7-5CFF-CB30-57B4CDF481D6}"/>
              </a:ext>
            </a:extLst>
          </p:cNvPr>
          <p:cNvSpPr>
            <a:spLocks noGrp="1"/>
          </p:cNvSpPr>
          <p:nvPr>
            <p:ph idx="1"/>
          </p:nvPr>
        </p:nvSpPr>
        <p:spPr>
          <a:xfrm>
            <a:off x="716280" y="2057400"/>
            <a:ext cx="8326120" cy="4627880"/>
          </a:xfrm>
        </p:spPr>
        <p:txBody>
          <a:bodyPr>
            <a:normAutofit/>
          </a:bodyPr>
          <a:lstStyle/>
          <a:p>
            <a:r>
              <a:rPr lang="en-US" dirty="0">
                <a:solidFill>
                  <a:schemeClr val="accent6">
                    <a:lumMod val="75000"/>
                  </a:schemeClr>
                </a:solidFill>
                <a:latin typeface="Arial" panose="020B0604020202020204" pitchFamily="34" charset="0"/>
                <a:cs typeface="Arial" panose="020B0604020202020204" pitchFamily="34" charset="0"/>
              </a:rPr>
              <a:t>The CRPD is much more the just an “equalities treaty”, it contains </a:t>
            </a:r>
            <a:r>
              <a:rPr lang="en-US" b="1" dirty="0">
                <a:solidFill>
                  <a:schemeClr val="accent6">
                    <a:lumMod val="75000"/>
                  </a:schemeClr>
                </a:solidFill>
                <a:latin typeface="Arial" panose="020B0604020202020204" pitchFamily="34" charset="0"/>
                <a:cs typeface="Arial" panose="020B0604020202020204" pitchFamily="34" charset="0"/>
              </a:rPr>
              <a:t>substantive rights.</a:t>
            </a:r>
          </a:p>
          <a:p>
            <a:r>
              <a:rPr lang="en-US" dirty="0">
                <a:solidFill>
                  <a:schemeClr val="accent6">
                    <a:lumMod val="75000"/>
                  </a:schemeClr>
                </a:solidFill>
                <a:latin typeface="Arial" panose="020B0604020202020204" pitchFamily="34" charset="0"/>
                <a:cs typeface="Arial" panose="020B0604020202020204" pitchFamily="34" charset="0"/>
              </a:rPr>
              <a:t>All articles in the CRPD should be given the same weight as those in ICESCR.</a:t>
            </a:r>
          </a:p>
          <a:p>
            <a:r>
              <a:rPr lang="en-US" dirty="0">
                <a:solidFill>
                  <a:schemeClr val="accent6">
                    <a:lumMod val="75000"/>
                  </a:schemeClr>
                </a:solidFill>
                <a:latin typeface="Arial" panose="020B0604020202020204" pitchFamily="34" charset="0"/>
                <a:cs typeface="Arial" panose="020B0604020202020204" pitchFamily="34" charset="0"/>
              </a:rPr>
              <a:t>The following CRPD articles should be treated with particular importance:</a:t>
            </a:r>
          </a:p>
          <a:p>
            <a:pPr lvl="1"/>
            <a:r>
              <a:rPr lang="en-US" dirty="0">
                <a:solidFill>
                  <a:schemeClr val="accent6">
                    <a:lumMod val="75000"/>
                  </a:schemeClr>
                </a:solidFill>
                <a:latin typeface="Arial" panose="020B0604020202020204" pitchFamily="34" charset="0"/>
                <a:cs typeface="Arial" panose="020B0604020202020204" pitchFamily="34" charset="0"/>
              </a:rPr>
              <a:t>Article 12 - Equal recognition before the law.</a:t>
            </a:r>
          </a:p>
          <a:p>
            <a:pPr lvl="1"/>
            <a:r>
              <a:rPr lang="en-US" dirty="0">
                <a:solidFill>
                  <a:schemeClr val="accent6">
                    <a:lumMod val="75000"/>
                  </a:schemeClr>
                </a:solidFill>
                <a:latin typeface="Arial" panose="020B0604020202020204" pitchFamily="34" charset="0"/>
                <a:cs typeface="Arial" panose="020B0604020202020204" pitchFamily="34" charset="0"/>
              </a:rPr>
              <a:t>Article 13 - Access to justice.</a:t>
            </a:r>
          </a:p>
          <a:p>
            <a:pPr lvl="1"/>
            <a:r>
              <a:rPr lang="en-US" dirty="0">
                <a:solidFill>
                  <a:schemeClr val="accent6">
                    <a:lumMod val="75000"/>
                  </a:schemeClr>
                </a:solidFill>
                <a:latin typeface="Arial" panose="020B0604020202020204" pitchFamily="34" charset="0"/>
                <a:cs typeface="Arial" panose="020B0604020202020204" pitchFamily="34" charset="0"/>
              </a:rPr>
              <a:t>Article 19 - Living independently and being included in the community.</a:t>
            </a:r>
          </a:p>
          <a:p>
            <a:endParaRPr lang="en-US" dirty="0">
              <a:solidFill>
                <a:srgbClr val="78A22F"/>
              </a:solidFill>
              <a:latin typeface="Arial" panose="020B0604020202020204" pitchFamily="34" charset="0"/>
              <a:cs typeface="Arial" panose="020B0604020202020204" pitchFamily="34" charset="0"/>
            </a:endParaRPr>
          </a:p>
          <a:p>
            <a:endParaRPr lang="en-GB" b="1" dirty="0">
              <a:solidFill>
                <a:srgbClr val="78A22F"/>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35462FA2-4909-85A3-E48F-C196048B3E7A}"/>
              </a:ext>
            </a:extLst>
          </p:cNvPr>
          <p:cNvPicPr>
            <a:picLocks noChangeAspect="1"/>
          </p:cNvPicPr>
          <p:nvPr/>
        </p:nvPicPr>
        <p:blipFill>
          <a:blip r:embed="rId2"/>
          <a:stretch>
            <a:fillRect/>
          </a:stretch>
        </p:blipFill>
        <p:spPr>
          <a:xfrm>
            <a:off x="9367520" y="2057400"/>
            <a:ext cx="2743200" cy="2743200"/>
          </a:xfrm>
          <a:prstGeom prst="rect">
            <a:avLst/>
          </a:prstGeom>
        </p:spPr>
      </p:pic>
    </p:spTree>
    <p:extLst>
      <p:ext uri="{BB962C8B-B14F-4D97-AF65-F5344CB8AC3E}">
        <p14:creationId xmlns:p14="http://schemas.microsoft.com/office/powerpoint/2010/main" val="123390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310-953F-10EC-6A0F-4E525829947E}"/>
              </a:ext>
            </a:extLst>
          </p:cNvPr>
          <p:cNvSpPr>
            <a:spLocks noGrp="1"/>
          </p:cNvSpPr>
          <p:nvPr>
            <p:ph type="title"/>
          </p:nvPr>
        </p:nvSpPr>
        <p:spPr>
          <a:xfrm>
            <a:off x="563880" y="142240"/>
            <a:ext cx="10515600" cy="1325563"/>
          </a:xfrm>
        </p:spPr>
        <p:txBody>
          <a:bodyPr>
            <a:normAutofit fontScale="90000"/>
          </a:bodyPr>
          <a:lstStyle/>
          <a:p>
            <a:r>
              <a:rPr lang="en-US" b="1" dirty="0">
                <a:solidFill>
                  <a:srgbClr val="A90081"/>
                </a:solidFill>
                <a:latin typeface="Arial" panose="020B0604020202020204" pitchFamily="34" charset="0"/>
                <a:cs typeface="Arial" panose="020B0604020202020204" pitchFamily="34" charset="0"/>
              </a:rPr>
              <a:t>Question 13: How can we best embed participation in the framework for the Bill?</a:t>
            </a:r>
            <a:endParaRPr lang="en-GB" b="1" dirty="0">
              <a:solidFill>
                <a:srgbClr val="A90081"/>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C7997529-84D7-5CFF-CB30-57B4CDF481D6}"/>
              </a:ext>
            </a:extLst>
          </p:cNvPr>
          <p:cNvSpPr>
            <a:spLocks noGrp="1"/>
          </p:cNvSpPr>
          <p:nvPr>
            <p:ph idx="1"/>
          </p:nvPr>
        </p:nvSpPr>
        <p:spPr>
          <a:xfrm>
            <a:off x="716280" y="1676400"/>
            <a:ext cx="8326120" cy="4582159"/>
          </a:xfrm>
        </p:spPr>
        <p:txBody>
          <a:bodyPr>
            <a:normAutofit lnSpcReduction="10000"/>
          </a:bodyPr>
          <a:lstStyle/>
          <a:p>
            <a:r>
              <a:rPr lang="en-US" dirty="0">
                <a:solidFill>
                  <a:srgbClr val="B1008A"/>
                </a:solidFill>
                <a:latin typeface="Arial" panose="020B0604020202020204" pitchFamily="34" charset="0"/>
                <a:cs typeface="Arial" panose="020B0604020202020204" pitchFamily="34" charset="0"/>
              </a:rPr>
              <a:t>Participation from people with lived experience is crucial.</a:t>
            </a:r>
          </a:p>
          <a:p>
            <a:r>
              <a:rPr lang="en-US" dirty="0">
                <a:solidFill>
                  <a:srgbClr val="B1008A"/>
                </a:solidFill>
                <a:latin typeface="Arial" panose="020B0604020202020204" pitchFamily="34" charset="0"/>
                <a:cs typeface="Arial" panose="020B0604020202020204" pitchFamily="34" charset="0"/>
              </a:rPr>
              <a:t>The recommendations from the Lived Experience Boards should be taken into account in the creation and implementation of the Bill.</a:t>
            </a:r>
          </a:p>
          <a:p>
            <a:r>
              <a:rPr lang="en-US" dirty="0">
                <a:solidFill>
                  <a:srgbClr val="B1008A"/>
                </a:solidFill>
                <a:latin typeface="Arial" panose="020B0604020202020204" pitchFamily="34" charset="0"/>
                <a:cs typeface="Arial" panose="020B0604020202020204" pitchFamily="34" charset="0"/>
              </a:rPr>
              <a:t>An example of this is the Human Rights and Learning Disability Lived Experience Board, facilitated by SCLD.</a:t>
            </a:r>
          </a:p>
          <a:p>
            <a:r>
              <a:rPr lang="en-US" dirty="0">
                <a:solidFill>
                  <a:srgbClr val="B1008A"/>
                </a:solidFill>
                <a:latin typeface="Arial" panose="020B0604020202020204" pitchFamily="34" charset="0"/>
                <a:cs typeface="Arial" panose="020B0604020202020204" pitchFamily="34" charset="0"/>
              </a:rPr>
              <a:t>One of the main recommendations from the Lived Experience Board is a duty to comply with the CPRD, which has not been included in current proposals.</a:t>
            </a:r>
            <a:endParaRPr lang="en-GB" dirty="0">
              <a:solidFill>
                <a:srgbClr val="B1008A"/>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35462FA2-4909-85A3-E48F-C196048B3E7A}"/>
              </a:ext>
            </a:extLst>
          </p:cNvPr>
          <p:cNvPicPr>
            <a:picLocks noChangeAspect="1"/>
          </p:cNvPicPr>
          <p:nvPr/>
        </p:nvPicPr>
        <p:blipFill>
          <a:blip r:embed="rId2"/>
          <a:stretch>
            <a:fillRect/>
          </a:stretch>
        </p:blipFill>
        <p:spPr>
          <a:xfrm>
            <a:off x="9367520" y="2057400"/>
            <a:ext cx="2743200" cy="2743200"/>
          </a:xfrm>
          <a:prstGeom prst="rect">
            <a:avLst/>
          </a:prstGeom>
        </p:spPr>
      </p:pic>
      <p:pic>
        <p:nvPicPr>
          <p:cNvPr id="3" name="Picture 2">
            <a:extLst>
              <a:ext uri="{FF2B5EF4-FFF2-40B4-BE49-F238E27FC236}">
                <a16:creationId xmlns:a16="http://schemas.microsoft.com/office/drawing/2014/main" id="{34C157FB-A728-A0B6-3ADD-270129E58E96}"/>
              </a:ext>
            </a:extLst>
          </p:cNvPr>
          <p:cNvPicPr>
            <a:picLocks noChangeAspect="1"/>
          </p:cNvPicPr>
          <p:nvPr/>
        </p:nvPicPr>
        <p:blipFill>
          <a:blip r:embed="rId3"/>
          <a:stretch>
            <a:fillRect/>
          </a:stretch>
        </p:blipFill>
        <p:spPr>
          <a:xfrm>
            <a:off x="9357360" y="2047240"/>
            <a:ext cx="2753360" cy="2753360"/>
          </a:xfrm>
          <a:prstGeom prst="rect">
            <a:avLst/>
          </a:prstGeom>
        </p:spPr>
      </p:pic>
    </p:spTree>
    <p:extLst>
      <p:ext uri="{BB962C8B-B14F-4D97-AF65-F5344CB8AC3E}">
        <p14:creationId xmlns:p14="http://schemas.microsoft.com/office/powerpoint/2010/main" val="1710326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310-953F-10EC-6A0F-4E525829947E}"/>
              </a:ext>
            </a:extLst>
          </p:cNvPr>
          <p:cNvSpPr>
            <a:spLocks noGrp="1"/>
          </p:cNvSpPr>
          <p:nvPr>
            <p:ph type="title"/>
          </p:nvPr>
        </p:nvSpPr>
        <p:spPr>
          <a:xfrm>
            <a:off x="716280" y="1239519"/>
            <a:ext cx="11049000" cy="86043"/>
          </a:xfrm>
        </p:spPr>
        <p:txBody>
          <a:bodyPr>
            <a:normAutofit fontScale="90000"/>
          </a:bodyPr>
          <a:lstStyle/>
          <a:p>
            <a:r>
              <a:rPr lang="en-US" b="1" dirty="0">
                <a:solidFill>
                  <a:schemeClr val="accent6">
                    <a:lumMod val="75000"/>
                  </a:schemeClr>
                </a:solidFill>
                <a:latin typeface="Arial" panose="020B0604020202020204" pitchFamily="34" charset="0"/>
                <a:cs typeface="Arial" panose="020B0604020202020204" pitchFamily="34" charset="0"/>
              </a:rPr>
              <a:t>Question 14: What are your views on the proposed approach to including an equality provision to ensure everyone is able to access rights in the Bill?</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C7997529-84D7-5CFF-CB30-57B4CDF481D6}"/>
              </a:ext>
            </a:extLst>
          </p:cNvPr>
          <p:cNvSpPr>
            <a:spLocks noGrp="1"/>
          </p:cNvSpPr>
          <p:nvPr>
            <p:ph idx="1"/>
          </p:nvPr>
        </p:nvSpPr>
        <p:spPr>
          <a:xfrm>
            <a:off x="716280" y="2672080"/>
            <a:ext cx="8651240" cy="4013200"/>
          </a:xfrm>
        </p:spPr>
        <p:txBody>
          <a:bodyPr>
            <a:normAutofit/>
          </a:bodyPr>
          <a:lstStyle/>
          <a:p>
            <a:r>
              <a:rPr lang="en-US" dirty="0">
                <a:solidFill>
                  <a:schemeClr val="accent6">
                    <a:lumMod val="75000"/>
                  </a:schemeClr>
                </a:solidFill>
                <a:latin typeface="Arial" panose="020B0604020202020204" pitchFamily="34" charset="0"/>
                <a:cs typeface="Arial" panose="020B0604020202020204" pitchFamily="34" charset="0"/>
              </a:rPr>
              <a:t>SCLD is fully supportive of a general equalities clause in the bill.</a:t>
            </a:r>
          </a:p>
          <a:p>
            <a:r>
              <a:rPr lang="en-US" dirty="0">
                <a:solidFill>
                  <a:schemeClr val="accent6">
                    <a:lumMod val="75000"/>
                  </a:schemeClr>
                </a:solidFill>
                <a:latin typeface="Arial" panose="020B0604020202020204" pitchFamily="34" charset="0"/>
                <a:cs typeface="Arial" panose="020B0604020202020204" pitchFamily="34" charset="0"/>
              </a:rPr>
              <a:t>However, this clause should incorporate the CRPD substantive rights as well as the ICESCR substantive rights. </a:t>
            </a:r>
          </a:p>
          <a:p>
            <a:r>
              <a:rPr lang="en-GB" dirty="0">
                <a:solidFill>
                  <a:schemeClr val="accent6">
                    <a:lumMod val="75000"/>
                  </a:schemeClr>
                </a:solidFill>
                <a:latin typeface="Arial" panose="020B0604020202020204" pitchFamily="34" charset="0"/>
                <a:cs typeface="Arial" panose="020B0604020202020204" pitchFamily="34" charset="0"/>
              </a:rPr>
              <a:t>SCLD believes the Equalities Act 2010 is not an ideal basis for the clause because it has not served people with learning disabilities in Scotland well. </a:t>
            </a:r>
          </a:p>
        </p:txBody>
      </p:sp>
      <p:pic>
        <p:nvPicPr>
          <p:cNvPr id="7" name="Picture 6">
            <a:extLst>
              <a:ext uri="{FF2B5EF4-FFF2-40B4-BE49-F238E27FC236}">
                <a16:creationId xmlns:a16="http://schemas.microsoft.com/office/drawing/2014/main" id="{35462FA2-4909-85A3-E48F-C196048B3E7A}"/>
              </a:ext>
            </a:extLst>
          </p:cNvPr>
          <p:cNvPicPr>
            <a:picLocks noChangeAspect="1"/>
          </p:cNvPicPr>
          <p:nvPr/>
        </p:nvPicPr>
        <p:blipFill>
          <a:blip r:embed="rId2"/>
          <a:stretch>
            <a:fillRect/>
          </a:stretch>
        </p:blipFill>
        <p:spPr>
          <a:xfrm>
            <a:off x="9367520" y="2057400"/>
            <a:ext cx="2743200" cy="2743200"/>
          </a:xfrm>
          <a:prstGeom prst="rect">
            <a:avLst/>
          </a:prstGeom>
        </p:spPr>
      </p:pic>
    </p:spTree>
    <p:extLst>
      <p:ext uri="{BB962C8B-B14F-4D97-AF65-F5344CB8AC3E}">
        <p14:creationId xmlns:p14="http://schemas.microsoft.com/office/powerpoint/2010/main" val="380835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7F2D4-5E65-4D55-5FF1-068C703C0C30}"/>
              </a:ext>
            </a:extLst>
          </p:cNvPr>
          <p:cNvSpPr>
            <a:spLocks noGrp="1"/>
          </p:cNvSpPr>
          <p:nvPr>
            <p:ph type="title"/>
          </p:nvPr>
        </p:nvSpPr>
        <p:spPr/>
        <p:txBody>
          <a:bodyPr/>
          <a:lstStyle/>
          <a:p>
            <a:r>
              <a:rPr lang="en-US" b="1" dirty="0">
                <a:solidFill>
                  <a:srgbClr val="A90081"/>
                </a:solidFill>
                <a:latin typeface="Arial" panose="020B0604020202020204" pitchFamily="34" charset="0"/>
                <a:cs typeface="Arial" panose="020B0604020202020204" pitchFamily="34" charset="0"/>
              </a:rPr>
              <a:t>Conclusion</a:t>
            </a:r>
            <a:endParaRPr lang="en-GB" b="1" dirty="0">
              <a:solidFill>
                <a:srgbClr val="A9008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204A337-63C4-E6C0-61D8-EFEC9505373A}"/>
              </a:ext>
            </a:extLst>
          </p:cNvPr>
          <p:cNvSpPr>
            <a:spLocks noGrp="1"/>
          </p:cNvSpPr>
          <p:nvPr>
            <p:ph idx="1"/>
          </p:nvPr>
        </p:nvSpPr>
        <p:spPr>
          <a:xfrm>
            <a:off x="838200" y="1825625"/>
            <a:ext cx="7625080" cy="4270852"/>
          </a:xfrm>
        </p:spPr>
        <p:txBody>
          <a:bodyPr>
            <a:normAutofit/>
          </a:bodyPr>
          <a:lstStyle/>
          <a:p>
            <a:r>
              <a:rPr lang="en-US" dirty="0">
                <a:solidFill>
                  <a:srgbClr val="A90081"/>
                </a:solidFill>
                <a:latin typeface="Arial" panose="020B0604020202020204" pitchFamily="34" charset="0"/>
                <a:cs typeface="Arial" panose="020B0604020202020204" pitchFamily="34" charset="0"/>
              </a:rPr>
              <a:t>The consultation is open for both organizations and individuals to respond to until </a:t>
            </a:r>
            <a:r>
              <a:rPr lang="en-US" b="1" dirty="0">
                <a:solidFill>
                  <a:srgbClr val="A90081"/>
                </a:solidFill>
                <a:latin typeface="Arial" panose="020B0604020202020204" pitchFamily="34" charset="0"/>
                <a:cs typeface="Arial" panose="020B0604020202020204" pitchFamily="34" charset="0"/>
              </a:rPr>
              <a:t>5</a:t>
            </a:r>
            <a:r>
              <a:rPr lang="en-US" b="1" baseline="30000" dirty="0">
                <a:solidFill>
                  <a:srgbClr val="A90081"/>
                </a:solidFill>
                <a:latin typeface="Arial" panose="020B0604020202020204" pitchFamily="34" charset="0"/>
                <a:cs typeface="Arial" panose="020B0604020202020204" pitchFamily="34" charset="0"/>
              </a:rPr>
              <a:t>th</a:t>
            </a:r>
            <a:r>
              <a:rPr lang="en-US" b="1" dirty="0">
                <a:solidFill>
                  <a:srgbClr val="A90081"/>
                </a:solidFill>
                <a:latin typeface="Arial" panose="020B0604020202020204" pitchFamily="34" charset="0"/>
                <a:cs typeface="Arial" panose="020B0604020202020204" pitchFamily="34" charset="0"/>
              </a:rPr>
              <a:t> October 2023.</a:t>
            </a:r>
          </a:p>
          <a:p>
            <a:pPr marL="0" indent="0">
              <a:buNone/>
            </a:pPr>
            <a:endParaRPr lang="en-US" b="1" dirty="0">
              <a:solidFill>
                <a:srgbClr val="A90081"/>
              </a:solidFill>
              <a:latin typeface="Arial" panose="020B0604020202020204" pitchFamily="34" charset="0"/>
              <a:cs typeface="Arial" panose="020B0604020202020204" pitchFamily="34" charset="0"/>
            </a:endParaRPr>
          </a:p>
          <a:p>
            <a:r>
              <a:rPr lang="en-US" dirty="0">
                <a:solidFill>
                  <a:srgbClr val="A90081"/>
                </a:solidFill>
                <a:latin typeface="Arial" panose="020B0604020202020204" pitchFamily="34" charset="0"/>
                <a:cs typeface="Arial" panose="020B0604020202020204" pitchFamily="34" charset="0"/>
              </a:rPr>
              <a:t>Both SCLD’s full briefing and an Easy read version of the briefing can be found on our website.</a:t>
            </a:r>
          </a:p>
          <a:p>
            <a:endParaRPr lang="en-US" dirty="0">
              <a:solidFill>
                <a:srgbClr val="A90081"/>
              </a:solidFill>
              <a:latin typeface="Arial" panose="020B0604020202020204" pitchFamily="34" charset="0"/>
              <a:cs typeface="Arial" panose="020B0604020202020204" pitchFamily="34" charset="0"/>
            </a:endParaRPr>
          </a:p>
          <a:p>
            <a:r>
              <a:rPr lang="en-US" dirty="0">
                <a:solidFill>
                  <a:srgbClr val="A90081"/>
                </a:solidFill>
                <a:latin typeface="Arial" panose="020B0604020202020204" pitchFamily="34" charset="0"/>
                <a:cs typeface="Arial" panose="020B0604020202020204" pitchFamily="34" charset="0"/>
              </a:rPr>
              <a:t>Questions or comments?</a:t>
            </a:r>
          </a:p>
          <a:p>
            <a:endParaRPr lang="en-US" dirty="0">
              <a:solidFill>
                <a:srgbClr val="A9008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1E1F7493-2008-DCDF-E5AA-8050658833AE}"/>
              </a:ext>
            </a:extLst>
          </p:cNvPr>
          <p:cNvPicPr>
            <a:picLocks noChangeAspect="1"/>
          </p:cNvPicPr>
          <p:nvPr/>
        </p:nvPicPr>
        <p:blipFill>
          <a:blip r:embed="rId2"/>
          <a:stretch>
            <a:fillRect/>
          </a:stretch>
        </p:blipFill>
        <p:spPr>
          <a:xfrm>
            <a:off x="8463280" y="1690688"/>
            <a:ext cx="3080225" cy="3080225"/>
          </a:xfrm>
          <a:prstGeom prst="rect">
            <a:avLst/>
          </a:prstGeom>
        </p:spPr>
      </p:pic>
    </p:spTree>
    <p:extLst>
      <p:ext uri="{BB962C8B-B14F-4D97-AF65-F5344CB8AC3E}">
        <p14:creationId xmlns:p14="http://schemas.microsoft.com/office/powerpoint/2010/main" val="88885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838200" y="314961"/>
            <a:ext cx="11099800" cy="1691640"/>
          </a:xfrm>
        </p:spPr>
        <p:txBody>
          <a:bodyPr>
            <a:normAutofit fontScale="90000"/>
          </a:bodyPr>
          <a:lstStyle/>
          <a:p>
            <a:pPr>
              <a:lnSpc>
                <a:spcPct val="107000"/>
              </a:lnSpc>
              <a:spcAft>
                <a:spcPts val="800"/>
              </a:spcAft>
            </a:pPr>
            <a:r>
              <a:rPr lang="en-GB" sz="4400" b="1" dirty="0">
                <a:solidFill>
                  <a:schemeClr val="accent6">
                    <a:lumMod val="75000"/>
                  </a:schemeClr>
                </a:solidFill>
                <a:effectLst/>
                <a:latin typeface="Arial" panose="020B0604020202020204" pitchFamily="34" charset="0"/>
                <a:ea typeface="Microsoft Yi Baiti" panose="03000500000000000000" pitchFamily="66" charset="0"/>
                <a:cs typeface="Times New Roman" panose="02020603050405020304" pitchFamily="18" charset="0"/>
              </a:rPr>
              <a:t>What is going to be in the new Human Rights Bill for Scotland? </a:t>
            </a: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838200" y="2265679"/>
            <a:ext cx="7736840" cy="3911283"/>
          </a:xfrm>
        </p:spPr>
        <p:txBody>
          <a:bodyPr>
            <a:normAutofit/>
          </a:bodyPr>
          <a:lstStyle/>
          <a:p>
            <a:r>
              <a:rPr lang="en-US" dirty="0">
                <a:solidFill>
                  <a:schemeClr val="accent6">
                    <a:lumMod val="75000"/>
                  </a:schemeClr>
                </a:solidFill>
                <a:latin typeface="Arial" panose="020B0604020202020204" pitchFamily="34" charset="0"/>
                <a:cs typeface="Arial" panose="020B0604020202020204" pitchFamily="34" charset="0"/>
              </a:rPr>
              <a:t>The Scottish Government want to make sure everybody has access to their human rights.</a:t>
            </a:r>
          </a:p>
          <a:p>
            <a:endParaRPr lang="en-US" dirty="0">
              <a:solidFill>
                <a:schemeClr val="accent6">
                  <a:lumMod val="75000"/>
                </a:schemeClr>
              </a:solidFill>
              <a:latin typeface="Arial" panose="020B0604020202020204" pitchFamily="34" charset="0"/>
              <a:cs typeface="Arial" panose="020B0604020202020204" pitchFamily="34" charset="0"/>
            </a:endParaRPr>
          </a:p>
          <a:p>
            <a:r>
              <a:rPr lang="en-US" dirty="0">
                <a:solidFill>
                  <a:schemeClr val="accent6">
                    <a:lumMod val="75000"/>
                  </a:schemeClr>
                </a:solidFill>
                <a:latin typeface="Arial" panose="020B0604020202020204" pitchFamily="34" charset="0"/>
                <a:cs typeface="Arial" panose="020B0604020202020204" pitchFamily="34" charset="0"/>
              </a:rPr>
              <a:t>In June 2023 they put out a Consultation to </a:t>
            </a:r>
            <a:r>
              <a:rPr lang="en-GB" dirty="0">
                <a:solidFill>
                  <a:schemeClr val="accent6">
                    <a:lumMod val="75000"/>
                  </a:schemeClr>
                </a:solidFill>
                <a:latin typeface="Arial" panose="020B0604020202020204" pitchFamily="34" charset="0"/>
                <a:cs typeface="Arial" panose="020B0604020202020204" pitchFamily="34" charset="0"/>
              </a:rPr>
              <a:t>find</a:t>
            </a:r>
            <a:r>
              <a:rPr lang="en-US" dirty="0">
                <a:solidFill>
                  <a:schemeClr val="accent6">
                    <a:lumMod val="75000"/>
                  </a:schemeClr>
                </a:solidFill>
                <a:latin typeface="Arial" panose="020B0604020202020204" pitchFamily="34" charset="0"/>
                <a:cs typeface="Arial" panose="020B0604020202020204" pitchFamily="34" charset="0"/>
              </a:rPr>
              <a:t> out what stakeholders and rights-bearers think of their plans.</a:t>
            </a:r>
          </a:p>
        </p:txBody>
      </p:sp>
      <p:pic>
        <p:nvPicPr>
          <p:cNvPr id="4" name="Picture 3" descr="A green line drawing of a document&#10;&#10;Description automatically generated">
            <a:extLst>
              <a:ext uri="{FF2B5EF4-FFF2-40B4-BE49-F238E27FC236}">
                <a16:creationId xmlns:a16="http://schemas.microsoft.com/office/drawing/2014/main" id="{6CEE6221-D3BC-63D4-38CF-EFE41CE73CD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5040" y="2006601"/>
            <a:ext cx="3088640" cy="3088640"/>
          </a:xfrm>
          <a:prstGeom prst="rect">
            <a:avLst/>
          </a:prstGeom>
          <a:noFill/>
          <a:ln>
            <a:noFill/>
          </a:ln>
        </p:spPr>
      </p:pic>
    </p:spTree>
    <p:extLst>
      <p:ext uri="{BB962C8B-B14F-4D97-AF65-F5344CB8AC3E}">
        <p14:creationId xmlns:p14="http://schemas.microsoft.com/office/powerpoint/2010/main" val="303837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838200" y="314961"/>
            <a:ext cx="11099800" cy="1691640"/>
          </a:xfrm>
        </p:spPr>
        <p:txBody>
          <a:bodyPr>
            <a:normAutofit fontScale="90000"/>
          </a:bodyPr>
          <a:lstStyle/>
          <a:p>
            <a:pPr>
              <a:lnSpc>
                <a:spcPct val="107000"/>
              </a:lnSpc>
              <a:spcAft>
                <a:spcPts val="800"/>
              </a:spcAft>
            </a:pPr>
            <a:r>
              <a:rPr lang="en-GB" sz="4400" b="1" dirty="0">
                <a:solidFill>
                  <a:schemeClr val="accent6">
                    <a:lumMod val="75000"/>
                  </a:schemeClr>
                </a:solidFill>
                <a:effectLst/>
                <a:latin typeface="Arial" panose="020B0604020202020204" pitchFamily="34" charset="0"/>
                <a:ea typeface="Microsoft Yi Baiti" panose="03000500000000000000" pitchFamily="66" charset="0"/>
                <a:cs typeface="Times New Roman" panose="02020603050405020304" pitchFamily="18" charset="0"/>
              </a:rPr>
              <a:t>What is going to be in the new Human Rights Bill for Scotland? </a:t>
            </a: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767080" y="1930397"/>
            <a:ext cx="7736840" cy="4612642"/>
          </a:xfrm>
        </p:spPr>
        <p:txBody>
          <a:bodyPr>
            <a:normAutofit fontScale="92500" lnSpcReduction="20000"/>
          </a:bodyPr>
          <a:lstStyle/>
          <a:p>
            <a:r>
              <a:rPr lang="en-US" dirty="0">
                <a:solidFill>
                  <a:schemeClr val="accent6">
                    <a:lumMod val="75000"/>
                  </a:schemeClr>
                </a:solidFill>
                <a:latin typeface="Arial" panose="020B0604020202020204" pitchFamily="34" charset="0"/>
                <a:cs typeface="Arial" panose="020B0604020202020204" pitchFamily="34" charset="0"/>
              </a:rPr>
              <a:t>The Human Rights Bill will bring four international treaties into law:</a:t>
            </a:r>
          </a:p>
          <a:p>
            <a:endParaRPr lang="en-US" dirty="0">
              <a:solidFill>
                <a:schemeClr val="accent6">
                  <a:lumMod val="75000"/>
                </a:schemeClr>
              </a:solidFill>
              <a:latin typeface="Arial" panose="020B0604020202020204" pitchFamily="34" charset="0"/>
              <a:cs typeface="Arial" panose="020B0604020202020204" pitchFamily="34" charset="0"/>
            </a:endParaRPr>
          </a:p>
          <a:p>
            <a:pPr lvl="1">
              <a:lnSpc>
                <a:spcPct val="100000"/>
              </a:lnSpc>
            </a:pPr>
            <a:r>
              <a:rPr lang="en-US" dirty="0">
                <a:solidFill>
                  <a:schemeClr val="accent6">
                    <a:lumMod val="75000"/>
                  </a:schemeClr>
                </a:solidFill>
                <a:latin typeface="Arial" panose="020B0604020202020204" pitchFamily="34" charset="0"/>
                <a:cs typeface="Arial" panose="020B0604020202020204" pitchFamily="34" charset="0"/>
              </a:rPr>
              <a:t>The Bill is focused on The International Covenant on Economic, Social and Cultural Rights </a:t>
            </a:r>
            <a:r>
              <a:rPr lang="en-US" b="1" dirty="0">
                <a:solidFill>
                  <a:schemeClr val="accent6">
                    <a:lumMod val="75000"/>
                  </a:schemeClr>
                </a:solidFill>
                <a:latin typeface="Arial" panose="020B0604020202020204" pitchFamily="34" charset="0"/>
                <a:cs typeface="Arial" panose="020B0604020202020204" pitchFamily="34" charset="0"/>
              </a:rPr>
              <a:t>(ICESCR).</a:t>
            </a:r>
          </a:p>
          <a:p>
            <a:pPr lvl="1">
              <a:lnSpc>
                <a:spcPct val="100000"/>
              </a:lnSpc>
            </a:pPr>
            <a:endParaRPr lang="en-US" b="1" dirty="0">
              <a:solidFill>
                <a:schemeClr val="accent6">
                  <a:lumMod val="75000"/>
                </a:schemeClr>
              </a:solidFill>
              <a:latin typeface="Arial" panose="020B0604020202020204" pitchFamily="34" charset="0"/>
              <a:cs typeface="Arial" panose="020B0604020202020204" pitchFamily="34" charset="0"/>
            </a:endParaRPr>
          </a:p>
          <a:p>
            <a:pPr lvl="1">
              <a:lnSpc>
                <a:spcPct val="100000"/>
              </a:lnSpc>
            </a:pPr>
            <a:r>
              <a:rPr lang="en-US" dirty="0">
                <a:solidFill>
                  <a:schemeClr val="accent6">
                    <a:lumMod val="75000"/>
                  </a:schemeClr>
                </a:solidFill>
                <a:latin typeface="Arial" panose="020B0604020202020204" pitchFamily="34" charset="0"/>
                <a:cs typeface="Arial" panose="020B0604020202020204" pitchFamily="34" charset="0"/>
              </a:rPr>
              <a:t>Convention on the Elimination of all forms of Discrimination Against Women </a:t>
            </a:r>
            <a:r>
              <a:rPr lang="en-US" b="1" dirty="0">
                <a:solidFill>
                  <a:schemeClr val="accent6">
                    <a:lumMod val="75000"/>
                  </a:schemeClr>
                </a:solidFill>
                <a:latin typeface="Arial" panose="020B0604020202020204" pitchFamily="34" charset="0"/>
                <a:cs typeface="Arial" panose="020B0604020202020204" pitchFamily="34" charset="0"/>
              </a:rPr>
              <a:t>(CEDAW) </a:t>
            </a:r>
          </a:p>
          <a:p>
            <a:pPr lvl="1">
              <a:lnSpc>
                <a:spcPct val="100000"/>
              </a:lnSpc>
            </a:pPr>
            <a:endParaRPr lang="en-US" b="1" dirty="0">
              <a:solidFill>
                <a:schemeClr val="accent6">
                  <a:lumMod val="75000"/>
                </a:schemeClr>
              </a:solidFill>
              <a:latin typeface="Arial" panose="020B0604020202020204" pitchFamily="34" charset="0"/>
              <a:cs typeface="Arial" panose="020B0604020202020204" pitchFamily="34" charset="0"/>
            </a:endParaRPr>
          </a:p>
          <a:p>
            <a:pPr lvl="1">
              <a:lnSpc>
                <a:spcPct val="100000"/>
              </a:lnSpc>
            </a:pPr>
            <a:r>
              <a:rPr lang="en-US" dirty="0">
                <a:solidFill>
                  <a:schemeClr val="accent6">
                    <a:lumMod val="75000"/>
                  </a:schemeClr>
                </a:solidFill>
                <a:latin typeface="Arial" panose="020B0604020202020204" pitchFamily="34" charset="0"/>
                <a:cs typeface="Arial" panose="020B0604020202020204" pitchFamily="34" charset="0"/>
              </a:rPr>
              <a:t>Convention on the Elimination of all forms of Racial Discrimination </a:t>
            </a:r>
            <a:r>
              <a:rPr lang="en-US" b="1" dirty="0">
                <a:solidFill>
                  <a:schemeClr val="accent6">
                    <a:lumMod val="75000"/>
                  </a:schemeClr>
                </a:solidFill>
                <a:latin typeface="Arial" panose="020B0604020202020204" pitchFamily="34" charset="0"/>
                <a:cs typeface="Arial" panose="020B0604020202020204" pitchFamily="34" charset="0"/>
              </a:rPr>
              <a:t>(CERD)</a:t>
            </a:r>
          </a:p>
          <a:p>
            <a:pPr lvl="1">
              <a:lnSpc>
                <a:spcPct val="100000"/>
              </a:lnSpc>
            </a:pPr>
            <a:endParaRPr lang="en-US" b="1" dirty="0">
              <a:solidFill>
                <a:schemeClr val="accent6">
                  <a:lumMod val="75000"/>
                </a:schemeClr>
              </a:solidFill>
              <a:latin typeface="Arial" panose="020B0604020202020204" pitchFamily="34" charset="0"/>
              <a:cs typeface="Arial" panose="020B0604020202020204" pitchFamily="34" charset="0"/>
            </a:endParaRPr>
          </a:p>
          <a:p>
            <a:pPr lvl="1">
              <a:lnSpc>
                <a:spcPct val="100000"/>
              </a:lnSpc>
            </a:pPr>
            <a:r>
              <a:rPr lang="en-US" dirty="0">
                <a:solidFill>
                  <a:schemeClr val="accent6">
                    <a:lumMod val="75000"/>
                  </a:schemeClr>
                </a:solidFill>
                <a:latin typeface="Arial" panose="020B0604020202020204" pitchFamily="34" charset="0"/>
                <a:cs typeface="Arial" panose="020B0604020202020204" pitchFamily="34" charset="0"/>
              </a:rPr>
              <a:t>Convention on the Rights of Persons with Disabilities </a:t>
            </a:r>
            <a:r>
              <a:rPr lang="en-US" b="1" dirty="0">
                <a:solidFill>
                  <a:schemeClr val="accent6">
                    <a:lumMod val="75000"/>
                  </a:schemeClr>
                </a:solidFill>
                <a:latin typeface="Arial" panose="020B0604020202020204" pitchFamily="34" charset="0"/>
                <a:cs typeface="Arial" panose="020B0604020202020204" pitchFamily="34" charset="0"/>
              </a:rPr>
              <a:t>(CRPD)</a:t>
            </a:r>
          </a:p>
        </p:txBody>
      </p:sp>
      <p:pic>
        <p:nvPicPr>
          <p:cNvPr id="4" name="Picture 3" descr="A green line drawing of a document&#10;&#10;Description automatically generated">
            <a:extLst>
              <a:ext uri="{FF2B5EF4-FFF2-40B4-BE49-F238E27FC236}">
                <a16:creationId xmlns:a16="http://schemas.microsoft.com/office/drawing/2014/main" id="{6CEE6221-D3BC-63D4-38CF-EFE41CE73CD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5040" y="2006601"/>
            <a:ext cx="3088640" cy="3088640"/>
          </a:xfrm>
          <a:prstGeom prst="rect">
            <a:avLst/>
          </a:prstGeom>
          <a:noFill/>
          <a:ln>
            <a:noFill/>
          </a:ln>
        </p:spPr>
      </p:pic>
    </p:spTree>
    <p:extLst>
      <p:ext uri="{BB962C8B-B14F-4D97-AF65-F5344CB8AC3E}">
        <p14:creationId xmlns:p14="http://schemas.microsoft.com/office/powerpoint/2010/main" val="178450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838200" y="314961"/>
            <a:ext cx="11099800" cy="1691640"/>
          </a:xfrm>
        </p:spPr>
        <p:txBody>
          <a:bodyPr>
            <a:normAutofit fontScale="90000"/>
          </a:bodyPr>
          <a:lstStyle/>
          <a:p>
            <a:pPr>
              <a:lnSpc>
                <a:spcPct val="107000"/>
              </a:lnSpc>
              <a:spcAft>
                <a:spcPts val="800"/>
              </a:spcAft>
            </a:pPr>
            <a:r>
              <a:rPr lang="en-GB" sz="4400" b="1" dirty="0">
                <a:solidFill>
                  <a:schemeClr val="accent6">
                    <a:lumMod val="75000"/>
                  </a:schemeClr>
                </a:solidFill>
                <a:effectLst/>
                <a:latin typeface="Arial" panose="020B0604020202020204" pitchFamily="34" charset="0"/>
                <a:ea typeface="Microsoft Yi Baiti" panose="03000500000000000000" pitchFamily="66" charset="0"/>
                <a:cs typeface="Times New Roman" panose="02020603050405020304" pitchFamily="18" charset="0"/>
              </a:rPr>
              <a:t>What is going to be in the new Human Rights Bill for Scotland? </a:t>
            </a: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767080" y="1930397"/>
            <a:ext cx="7736840" cy="4612642"/>
          </a:xfrm>
        </p:spPr>
        <p:txBody>
          <a:bodyPr>
            <a:normAutofit fontScale="92500"/>
          </a:bodyPr>
          <a:lstStyle/>
          <a:p>
            <a:r>
              <a:rPr lang="en-US" dirty="0">
                <a:solidFill>
                  <a:schemeClr val="accent6">
                    <a:lumMod val="75000"/>
                  </a:schemeClr>
                </a:solidFill>
                <a:latin typeface="Arial" panose="020B0604020202020204" pitchFamily="34" charset="0"/>
                <a:cs typeface="Arial" panose="020B0604020202020204" pitchFamily="34" charset="0"/>
              </a:rPr>
              <a:t>The Scottish government want the bill to apply to all people without discrimination.</a:t>
            </a:r>
          </a:p>
          <a:p>
            <a:endParaRPr lang="en-US" dirty="0">
              <a:solidFill>
                <a:schemeClr val="accent6">
                  <a:lumMod val="75000"/>
                </a:schemeClr>
              </a:solidFill>
              <a:latin typeface="Arial" panose="020B0604020202020204" pitchFamily="34" charset="0"/>
              <a:cs typeface="Arial" panose="020B0604020202020204" pitchFamily="34" charset="0"/>
            </a:endParaRPr>
          </a:p>
          <a:p>
            <a:r>
              <a:rPr lang="en-US" dirty="0">
                <a:solidFill>
                  <a:schemeClr val="accent6">
                    <a:lumMod val="75000"/>
                  </a:schemeClr>
                </a:solidFill>
                <a:latin typeface="Arial" panose="020B0604020202020204" pitchFamily="34" charset="0"/>
                <a:cs typeface="Arial" panose="020B0604020202020204" pitchFamily="34" charset="0"/>
              </a:rPr>
              <a:t>There will also a new </a:t>
            </a:r>
            <a:r>
              <a:rPr lang="en-US" b="1" dirty="0">
                <a:solidFill>
                  <a:schemeClr val="accent6">
                    <a:lumMod val="75000"/>
                  </a:schemeClr>
                </a:solidFill>
                <a:latin typeface="Arial" panose="020B0604020202020204" pitchFamily="34" charset="0"/>
                <a:cs typeface="Arial" panose="020B0604020202020204" pitchFamily="34" charset="0"/>
              </a:rPr>
              <a:t>Right to a Healthy Environment </a:t>
            </a:r>
            <a:r>
              <a:rPr lang="en-US" dirty="0">
                <a:solidFill>
                  <a:schemeClr val="accent6">
                    <a:lumMod val="75000"/>
                  </a:schemeClr>
                </a:solidFill>
                <a:latin typeface="Arial" panose="020B0604020202020204" pitchFamily="34" charset="0"/>
                <a:cs typeface="Arial" panose="020B0604020202020204" pitchFamily="34" charset="0"/>
              </a:rPr>
              <a:t>included in the Bill. </a:t>
            </a:r>
          </a:p>
          <a:p>
            <a:endParaRPr lang="en-US" dirty="0">
              <a:solidFill>
                <a:schemeClr val="accent6">
                  <a:lumMod val="75000"/>
                </a:schemeClr>
              </a:solidFill>
              <a:latin typeface="Arial" panose="020B0604020202020204" pitchFamily="34" charset="0"/>
              <a:cs typeface="Arial" panose="020B0604020202020204" pitchFamily="34" charset="0"/>
            </a:endParaRPr>
          </a:p>
          <a:p>
            <a:r>
              <a:rPr lang="en-US" dirty="0">
                <a:solidFill>
                  <a:schemeClr val="accent6">
                    <a:lumMod val="75000"/>
                  </a:schemeClr>
                </a:solidFill>
                <a:latin typeface="Arial" panose="020B0604020202020204" pitchFamily="34" charset="0"/>
                <a:cs typeface="Arial" panose="020B0604020202020204" pitchFamily="34" charset="0"/>
              </a:rPr>
              <a:t>The Bill will only apply to laws which are controlled by the Scottish Government. Parts of the treaties which deal with reserved matters will be left out of the Bill. For example: some aspects of employment law are reserved.</a:t>
            </a:r>
          </a:p>
          <a:p>
            <a:endParaRPr lang="en-US" dirty="0">
              <a:solidFill>
                <a:srgbClr val="78A22F"/>
              </a:solidFill>
              <a:latin typeface="Arial" panose="020B0604020202020204" pitchFamily="34" charset="0"/>
              <a:cs typeface="Arial" panose="020B0604020202020204" pitchFamily="34" charset="0"/>
            </a:endParaRPr>
          </a:p>
        </p:txBody>
      </p:sp>
      <p:pic>
        <p:nvPicPr>
          <p:cNvPr id="4" name="Picture 3" descr="A green line drawing of a document&#10;&#10;Description automatically generated">
            <a:extLst>
              <a:ext uri="{FF2B5EF4-FFF2-40B4-BE49-F238E27FC236}">
                <a16:creationId xmlns:a16="http://schemas.microsoft.com/office/drawing/2014/main" id="{6CEE6221-D3BC-63D4-38CF-EFE41CE73CD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75040" y="2006601"/>
            <a:ext cx="3088640" cy="3088640"/>
          </a:xfrm>
          <a:prstGeom prst="rect">
            <a:avLst/>
          </a:prstGeom>
          <a:noFill/>
          <a:ln>
            <a:noFill/>
          </a:ln>
        </p:spPr>
      </p:pic>
    </p:spTree>
    <p:extLst>
      <p:ext uri="{BB962C8B-B14F-4D97-AF65-F5344CB8AC3E}">
        <p14:creationId xmlns:p14="http://schemas.microsoft.com/office/powerpoint/2010/main" val="1281439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767080" y="487681"/>
            <a:ext cx="11099800" cy="1691640"/>
          </a:xfrm>
        </p:spPr>
        <p:txBody>
          <a:bodyPr>
            <a:normAutofit fontScale="90000"/>
          </a:bodyPr>
          <a:lstStyle/>
          <a:p>
            <a:pPr>
              <a:lnSpc>
                <a:spcPct val="107000"/>
              </a:lnSpc>
              <a:spcAft>
                <a:spcPts val="800"/>
              </a:spcAft>
            </a:pPr>
            <a:r>
              <a:rPr lang="en-GB" sz="4000" b="1" dirty="0">
                <a:solidFill>
                  <a:srgbClr val="B1008A"/>
                </a:solidFill>
                <a:effectLst/>
                <a:latin typeface="Arial" panose="020B0604020202020204" pitchFamily="34" charset="0"/>
                <a:ea typeface="Microsoft Yi Baiti" panose="03000500000000000000" pitchFamily="66" charset="0"/>
                <a:cs typeface="Times New Roman" panose="02020603050405020304" pitchFamily="18" charset="0"/>
              </a:rPr>
              <a:t>Issues to consider In responding to the consultation</a:t>
            </a:r>
            <a:br>
              <a:rPr lang="en-GB" sz="1600" dirty="0">
                <a:effectLst/>
                <a:latin typeface="Calibri" panose="020F0502020204030204" pitchFamily="34" charset="0"/>
                <a:ea typeface="Microsoft Yi Baiti" panose="03000500000000000000" pitchFamily="66" charset="0"/>
                <a:cs typeface="Times New Roman" panose="02020603050405020304" pitchFamily="18" charset="0"/>
              </a:rPr>
            </a:b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767080" y="1620517"/>
            <a:ext cx="7736840" cy="4612642"/>
          </a:xfrm>
        </p:spPr>
        <p:txBody>
          <a:bodyPr>
            <a:normAutofit fontScale="92500"/>
          </a:bodyPr>
          <a:lstStyle/>
          <a:p>
            <a:r>
              <a:rPr lang="en-US" dirty="0">
                <a:solidFill>
                  <a:srgbClr val="B1008A"/>
                </a:solidFill>
                <a:latin typeface="Arial" panose="020B0604020202020204" pitchFamily="34" charset="0"/>
                <a:cs typeface="Arial" panose="020B0604020202020204" pitchFamily="34" charset="0"/>
              </a:rPr>
              <a:t>More importance is given to ICESCR than the other treaties.</a:t>
            </a:r>
          </a:p>
          <a:p>
            <a:r>
              <a:rPr lang="en-US" dirty="0">
                <a:solidFill>
                  <a:srgbClr val="B1008A"/>
                </a:solidFill>
                <a:latin typeface="Arial" panose="020B0604020202020204" pitchFamily="34" charset="0"/>
                <a:cs typeface="Arial" panose="020B0604020202020204" pitchFamily="34" charset="0"/>
              </a:rPr>
              <a:t>There is a </a:t>
            </a:r>
            <a:r>
              <a:rPr lang="en-US" b="1" dirty="0">
                <a:solidFill>
                  <a:srgbClr val="B1008A"/>
                </a:solidFill>
                <a:latin typeface="Arial" panose="020B0604020202020204" pitchFamily="34" charset="0"/>
                <a:cs typeface="Arial" panose="020B0604020202020204" pitchFamily="34" charset="0"/>
              </a:rPr>
              <a:t>duty to comply </a:t>
            </a:r>
            <a:r>
              <a:rPr lang="en-US" dirty="0">
                <a:solidFill>
                  <a:srgbClr val="B1008A"/>
                </a:solidFill>
                <a:latin typeface="Arial" panose="020B0604020202020204" pitchFamily="34" charset="0"/>
                <a:cs typeface="Arial" panose="020B0604020202020204" pitchFamily="34" charset="0"/>
              </a:rPr>
              <a:t>with ICESCR.</a:t>
            </a:r>
          </a:p>
          <a:p>
            <a:r>
              <a:rPr lang="en-US" dirty="0">
                <a:solidFill>
                  <a:srgbClr val="B1008A"/>
                </a:solidFill>
                <a:latin typeface="Arial" panose="020B0604020202020204" pitchFamily="34" charset="0"/>
                <a:cs typeface="Arial" panose="020B0604020202020204" pitchFamily="34" charset="0"/>
              </a:rPr>
              <a:t>This means it will be against the law to for rights-bearers to not follow the ICESCR rights when making decisions.</a:t>
            </a:r>
          </a:p>
          <a:p>
            <a:r>
              <a:rPr lang="en-US" dirty="0">
                <a:solidFill>
                  <a:srgbClr val="B1008A"/>
                </a:solidFill>
                <a:latin typeface="Arial" panose="020B0604020202020204" pitchFamily="34" charset="0"/>
                <a:cs typeface="Arial" panose="020B0604020202020204" pitchFamily="34" charset="0"/>
              </a:rPr>
              <a:t>There will be a </a:t>
            </a:r>
            <a:r>
              <a:rPr lang="en-US" b="1" dirty="0">
                <a:solidFill>
                  <a:srgbClr val="B1008A"/>
                </a:solidFill>
                <a:latin typeface="Arial" panose="020B0604020202020204" pitchFamily="34" charset="0"/>
                <a:cs typeface="Arial" panose="020B0604020202020204" pitchFamily="34" charset="0"/>
              </a:rPr>
              <a:t>procedural duty </a:t>
            </a:r>
            <a:r>
              <a:rPr lang="en-US" dirty="0">
                <a:solidFill>
                  <a:srgbClr val="B1008A"/>
                </a:solidFill>
                <a:latin typeface="Arial" panose="020B0604020202020204" pitchFamily="34" charset="0"/>
                <a:cs typeface="Arial" panose="020B0604020202020204" pitchFamily="34" charset="0"/>
              </a:rPr>
              <a:t>to think about the other three treaties when making decisions.</a:t>
            </a:r>
          </a:p>
          <a:p>
            <a:r>
              <a:rPr lang="en-US" dirty="0">
                <a:solidFill>
                  <a:srgbClr val="B1008A"/>
                </a:solidFill>
                <a:latin typeface="Arial" panose="020B0604020202020204" pitchFamily="34" charset="0"/>
                <a:cs typeface="Arial" panose="020B0604020202020204" pitchFamily="34" charset="0"/>
              </a:rPr>
              <a:t>However, rights bearers do not legally have to follow the core rights in CEDAW, CERD or the CRPD when making decisions. </a:t>
            </a:r>
          </a:p>
          <a:p>
            <a:endParaRPr lang="en-US" dirty="0">
              <a:solidFill>
                <a:srgbClr val="78A22F"/>
              </a:solidFill>
              <a:latin typeface="Arial" panose="020B0604020202020204" pitchFamily="34" charset="0"/>
              <a:cs typeface="Arial" panose="020B0604020202020204" pitchFamily="34" charset="0"/>
            </a:endParaRPr>
          </a:p>
          <a:p>
            <a:endParaRPr lang="en-US" dirty="0">
              <a:solidFill>
                <a:srgbClr val="78A22F"/>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02D5E9-5429-D804-8615-502CC6FDF294}"/>
              </a:ext>
            </a:extLst>
          </p:cNvPr>
          <p:cNvPicPr>
            <a:picLocks noChangeAspect="1"/>
          </p:cNvPicPr>
          <p:nvPr/>
        </p:nvPicPr>
        <p:blipFill>
          <a:blip r:embed="rId3"/>
          <a:stretch>
            <a:fillRect/>
          </a:stretch>
        </p:blipFill>
        <p:spPr>
          <a:xfrm>
            <a:off x="8648749" y="1620517"/>
            <a:ext cx="3073302" cy="3058163"/>
          </a:xfrm>
          <a:prstGeom prst="rect">
            <a:avLst/>
          </a:prstGeom>
        </p:spPr>
      </p:pic>
    </p:spTree>
    <p:extLst>
      <p:ext uri="{BB962C8B-B14F-4D97-AF65-F5344CB8AC3E}">
        <p14:creationId xmlns:p14="http://schemas.microsoft.com/office/powerpoint/2010/main" val="42454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767080" y="487681"/>
            <a:ext cx="11099800" cy="1691640"/>
          </a:xfrm>
        </p:spPr>
        <p:txBody>
          <a:bodyPr>
            <a:normAutofit fontScale="90000"/>
          </a:bodyPr>
          <a:lstStyle/>
          <a:p>
            <a:pPr>
              <a:lnSpc>
                <a:spcPct val="107000"/>
              </a:lnSpc>
              <a:spcAft>
                <a:spcPts val="800"/>
              </a:spcAft>
            </a:pPr>
            <a:r>
              <a:rPr lang="en-GB" sz="4000" b="1" dirty="0">
                <a:solidFill>
                  <a:srgbClr val="B1008A"/>
                </a:solidFill>
                <a:effectLst/>
                <a:latin typeface="Arial" panose="020B0604020202020204" pitchFamily="34" charset="0"/>
                <a:ea typeface="Microsoft Yi Baiti" panose="03000500000000000000" pitchFamily="66" charset="0"/>
                <a:cs typeface="Times New Roman" panose="02020603050405020304" pitchFamily="18" charset="0"/>
              </a:rPr>
              <a:t>Issues to consider In responding to the consultation</a:t>
            </a:r>
            <a:br>
              <a:rPr lang="en-GB" sz="1600" dirty="0">
                <a:effectLst/>
                <a:latin typeface="Calibri" panose="020F0502020204030204" pitchFamily="34" charset="0"/>
                <a:ea typeface="Microsoft Yi Baiti" panose="03000500000000000000" pitchFamily="66" charset="0"/>
                <a:cs typeface="Times New Roman" panose="02020603050405020304" pitchFamily="18" charset="0"/>
              </a:rPr>
            </a:b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790775" y="2165324"/>
            <a:ext cx="7736840" cy="3835403"/>
          </a:xfrm>
        </p:spPr>
        <p:txBody>
          <a:bodyPr>
            <a:normAutofit/>
          </a:bodyPr>
          <a:lstStyle/>
          <a:p>
            <a:r>
              <a:rPr lang="en-US" dirty="0">
                <a:solidFill>
                  <a:srgbClr val="B1008A"/>
                </a:solidFill>
                <a:latin typeface="Arial" panose="020B0604020202020204" pitchFamily="34" charset="0"/>
                <a:cs typeface="Arial" panose="020B0604020202020204" pitchFamily="34" charset="0"/>
              </a:rPr>
              <a:t>To explain the problem with this, it might be easier to view each treaty as being like a car.</a:t>
            </a:r>
          </a:p>
          <a:p>
            <a:r>
              <a:rPr lang="en-US" dirty="0">
                <a:solidFill>
                  <a:srgbClr val="B1008A"/>
                </a:solidFill>
                <a:latin typeface="Arial" panose="020B0604020202020204" pitchFamily="34" charset="0"/>
                <a:cs typeface="Arial" panose="020B0604020202020204" pitchFamily="34" charset="0"/>
              </a:rPr>
              <a:t>Putting the treaties into law is like putting fuel into a car.</a:t>
            </a:r>
          </a:p>
          <a:p>
            <a:r>
              <a:rPr lang="en-US" dirty="0">
                <a:solidFill>
                  <a:srgbClr val="B1008A"/>
                </a:solidFill>
                <a:latin typeface="Arial" panose="020B0604020202020204" pitchFamily="34" charset="0"/>
                <a:cs typeface="Arial" panose="020B0604020202020204" pitchFamily="34" charset="0"/>
              </a:rPr>
              <a:t>Putting a treaty into law would give it the ability to get going like a car with fuel in it.</a:t>
            </a:r>
          </a:p>
          <a:p>
            <a:r>
              <a:rPr lang="en-US" dirty="0">
                <a:solidFill>
                  <a:srgbClr val="B1008A"/>
                </a:solidFill>
                <a:latin typeface="Arial" panose="020B0604020202020204" pitchFamily="34" charset="0"/>
                <a:cs typeface="Arial" panose="020B0604020202020204" pitchFamily="34" charset="0"/>
              </a:rPr>
              <a:t>All of the treaties will all get enough fuel from the Bill so they will have some effect in law.</a:t>
            </a:r>
          </a:p>
          <a:p>
            <a:endParaRPr lang="en-US" dirty="0">
              <a:solidFill>
                <a:srgbClr val="78A22F"/>
              </a:solidFill>
              <a:latin typeface="Arial" panose="020B0604020202020204" pitchFamily="34" charset="0"/>
              <a:cs typeface="Arial" panose="020B0604020202020204" pitchFamily="34" charset="0"/>
            </a:endParaRPr>
          </a:p>
          <a:p>
            <a:endParaRPr lang="en-US" dirty="0">
              <a:solidFill>
                <a:srgbClr val="78A22F"/>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43D2F49-7AD6-E42C-BCAC-DFC39043C16B}"/>
              </a:ext>
            </a:extLst>
          </p:cNvPr>
          <p:cNvPicPr>
            <a:picLocks noChangeAspect="1"/>
          </p:cNvPicPr>
          <p:nvPr/>
        </p:nvPicPr>
        <p:blipFill>
          <a:blip r:embed="rId3"/>
          <a:stretch>
            <a:fillRect/>
          </a:stretch>
        </p:blipFill>
        <p:spPr>
          <a:xfrm>
            <a:off x="8766859" y="5274333"/>
            <a:ext cx="2413340" cy="886862"/>
          </a:xfrm>
          <a:prstGeom prst="rect">
            <a:avLst/>
          </a:prstGeom>
        </p:spPr>
      </p:pic>
      <p:pic>
        <p:nvPicPr>
          <p:cNvPr id="1038" name="Picture 14">
            <a:extLst>
              <a:ext uri="{FF2B5EF4-FFF2-40B4-BE49-F238E27FC236}">
                <a16:creationId xmlns:a16="http://schemas.microsoft.com/office/drawing/2014/main" id="{2588AAD8-8194-CEB6-C1F9-12B17325A7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6859" y="4242422"/>
            <a:ext cx="2413340" cy="8725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37A683D0-FBB5-A309-968D-16A6A5C3C8B4}"/>
              </a:ext>
            </a:extLst>
          </p:cNvPr>
          <p:cNvPicPr>
            <a:picLocks noChangeAspect="1"/>
          </p:cNvPicPr>
          <p:nvPr/>
        </p:nvPicPr>
        <p:blipFill>
          <a:blip r:embed="rId5"/>
          <a:stretch>
            <a:fillRect/>
          </a:stretch>
        </p:blipFill>
        <p:spPr>
          <a:xfrm>
            <a:off x="8827904" y="3293387"/>
            <a:ext cx="2291249" cy="789639"/>
          </a:xfrm>
          <a:prstGeom prst="rect">
            <a:avLst/>
          </a:prstGeom>
        </p:spPr>
      </p:pic>
      <p:pic>
        <p:nvPicPr>
          <p:cNvPr id="6" name="Picture 5">
            <a:extLst>
              <a:ext uri="{FF2B5EF4-FFF2-40B4-BE49-F238E27FC236}">
                <a16:creationId xmlns:a16="http://schemas.microsoft.com/office/drawing/2014/main" id="{39412C1D-F7A9-439B-003A-22DD46384B8F}"/>
              </a:ext>
            </a:extLst>
          </p:cNvPr>
          <p:cNvPicPr>
            <a:picLocks noChangeAspect="1"/>
          </p:cNvPicPr>
          <p:nvPr/>
        </p:nvPicPr>
        <p:blipFill>
          <a:blip r:embed="rId6"/>
          <a:stretch>
            <a:fillRect/>
          </a:stretch>
        </p:blipFill>
        <p:spPr>
          <a:xfrm>
            <a:off x="8827903" y="2312981"/>
            <a:ext cx="2291249" cy="832017"/>
          </a:xfrm>
          <a:prstGeom prst="rect">
            <a:avLst/>
          </a:prstGeom>
        </p:spPr>
      </p:pic>
      <p:pic>
        <p:nvPicPr>
          <p:cNvPr id="7" name="Picture 6">
            <a:extLst>
              <a:ext uri="{FF2B5EF4-FFF2-40B4-BE49-F238E27FC236}">
                <a16:creationId xmlns:a16="http://schemas.microsoft.com/office/drawing/2014/main" id="{E79D20D1-4EF4-FB2C-5A98-D0512BE43ECF}"/>
              </a:ext>
            </a:extLst>
          </p:cNvPr>
          <p:cNvPicPr>
            <a:picLocks noChangeAspect="1"/>
          </p:cNvPicPr>
          <p:nvPr/>
        </p:nvPicPr>
        <p:blipFill>
          <a:blip r:embed="rId7"/>
          <a:stretch>
            <a:fillRect/>
          </a:stretch>
        </p:blipFill>
        <p:spPr>
          <a:xfrm>
            <a:off x="9428480" y="107896"/>
            <a:ext cx="2762383" cy="2762383"/>
          </a:xfrm>
          <a:prstGeom prst="rect">
            <a:avLst/>
          </a:prstGeom>
        </p:spPr>
      </p:pic>
    </p:spTree>
    <p:extLst>
      <p:ext uri="{BB962C8B-B14F-4D97-AF65-F5344CB8AC3E}">
        <p14:creationId xmlns:p14="http://schemas.microsoft.com/office/powerpoint/2010/main" val="2746434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767080" y="487681"/>
            <a:ext cx="11099800" cy="1691640"/>
          </a:xfrm>
        </p:spPr>
        <p:txBody>
          <a:bodyPr>
            <a:normAutofit fontScale="90000"/>
          </a:bodyPr>
          <a:lstStyle/>
          <a:p>
            <a:pPr>
              <a:lnSpc>
                <a:spcPct val="107000"/>
              </a:lnSpc>
              <a:spcAft>
                <a:spcPts val="800"/>
              </a:spcAft>
            </a:pPr>
            <a:r>
              <a:rPr lang="en-GB" sz="4000" b="1" dirty="0">
                <a:solidFill>
                  <a:srgbClr val="B1008A"/>
                </a:solidFill>
                <a:effectLst/>
                <a:latin typeface="Arial" panose="020B0604020202020204" pitchFamily="34" charset="0"/>
                <a:ea typeface="Microsoft Yi Baiti" panose="03000500000000000000" pitchFamily="66" charset="0"/>
                <a:cs typeface="Times New Roman" panose="02020603050405020304" pitchFamily="18" charset="0"/>
              </a:rPr>
              <a:t>Issues to consider In responding to the consultation</a:t>
            </a:r>
            <a:br>
              <a:rPr lang="en-GB" sz="1600" dirty="0">
                <a:effectLst/>
                <a:latin typeface="Calibri" panose="020F0502020204030204" pitchFamily="34" charset="0"/>
                <a:ea typeface="Microsoft Yi Baiti" panose="03000500000000000000" pitchFamily="66" charset="0"/>
                <a:cs typeface="Times New Roman" panose="02020603050405020304" pitchFamily="18" charset="0"/>
              </a:rPr>
            </a:b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790774" y="1584960"/>
            <a:ext cx="10903385" cy="4958080"/>
          </a:xfrm>
        </p:spPr>
        <p:txBody>
          <a:bodyPr>
            <a:normAutofit/>
          </a:bodyPr>
          <a:lstStyle/>
          <a:p>
            <a:r>
              <a:rPr lang="en-US" dirty="0">
                <a:solidFill>
                  <a:srgbClr val="B1008A"/>
                </a:solidFill>
                <a:latin typeface="Arial" panose="020B0604020202020204" pitchFamily="34" charset="0"/>
                <a:cs typeface="Arial" panose="020B0604020202020204" pitchFamily="34" charset="0"/>
              </a:rPr>
              <a:t>However, if the ICESCR was a car, it would be receiving much more fuel that the others.</a:t>
            </a:r>
          </a:p>
          <a:p>
            <a:r>
              <a:rPr lang="en-US" dirty="0">
                <a:solidFill>
                  <a:srgbClr val="B1008A"/>
                </a:solidFill>
                <a:latin typeface="Arial" panose="020B0604020202020204" pitchFamily="34" charset="0"/>
                <a:cs typeface="Arial" panose="020B0604020202020204" pitchFamily="34" charset="0"/>
              </a:rPr>
              <a:t>If it was a car, ICESCR would race ahead, leaving the three others far behind. </a:t>
            </a:r>
            <a:endParaRPr lang="en-US" dirty="0">
              <a:solidFill>
                <a:srgbClr val="A90081"/>
              </a:solidFill>
              <a:latin typeface="Arial" panose="020B0604020202020204" pitchFamily="34" charset="0"/>
              <a:cs typeface="Arial" panose="020B0604020202020204" pitchFamily="34" charset="0"/>
            </a:endParaRPr>
          </a:p>
          <a:p>
            <a:endParaRPr lang="en-US" dirty="0">
              <a:solidFill>
                <a:srgbClr val="78A22F"/>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12E4359D-672A-B06B-DDE2-6FB010DFDBDD}"/>
              </a:ext>
            </a:extLst>
          </p:cNvPr>
          <p:cNvPicPr>
            <a:picLocks noChangeAspect="1"/>
          </p:cNvPicPr>
          <p:nvPr/>
        </p:nvPicPr>
        <p:blipFill>
          <a:blip r:embed="rId3"/>
          <a:stretch>
            <a:fillRect/>
          </a:stretch>
        </p:blipFill>
        <p:spPr>
          <a:xfrm>
            <a:off x="2799111" y="3200400"/>
            <a:ext cx="6458295" cy="3632353"/>
          </a:xfrm>
          <a:prstGeom prst="rect">
            <a:avLst/>
          </a:prstGeom>
        </p:spPr>
      </p:pic>
    </p:spTree>
    <p:extLst>
      <p:ext uri="{BB962C8B-B14F-4D97-AF65-F5344CB8AC3E}">
        <p14:creationId xmlns:p14="http://schemas.microsoft.com/office/powerpoint/2010/main" val="330276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F22F-8A4A-D9A4-5B87-061144A34D91}"/>
              </a:ext>
            </a:extLst>
          </p:cNvPr>
          <p:cNvSpPr>
            <a:spLocks noGrp="1"/>
          </p:cNvSpPr>
          <p:nvPr>
            <p:ph type="title"/>
          </p:nvPr>
        </p:nvSpPr>
        <p:spPr>
          <a:xfrm>
            <a:off x="767080" y="487681"/>
            <a:ext cx="11099800" cy="1691640"/>
          </a:xfrm>
        </p:spPr>
        <p:txBody>
          <a:bodyPr>
            <a:normAutofit fontScale="90000"/>
          </a:bodyPr>
          <a:lstStyle/>
          <a:p>
            <a:pPr>
              <a:lnSpc>
                <a:spcPct val="107000"/>
              </a:lnSpc>
              <a:spcAft>
                <a:spcPts val="800"/>
              </a:spcAft>
            </a:pPr>
            <a:r>
              <a:rPr lang="en-GB" sz="4000" b="1" dirty="0">
                <a:solidFill>
                  <a:srgbClr val="B1008A"/>
                </a:solidFill>
                <a:effectLst/>
                <a:latin typeface="Arial" panose="020B0604020202020204" pitchFamily="34" charset="0"/>
                <a:ea typeface="Microsoft Yi Baiti" panose="03000500000000000000" pitchFamily="66" charset="0"/>
                <a:cs typeface="Times New Roman" panose="02020603050405020304" pitchFamily="18" charset="0"/>
              </a:rPr>
              <a:t>Issues to consider In responding to the consultation</a:t>
            </a:r>
            <a:br>
              <a:rPr lang="en-GB" sz="1600" dirty="0">
                <a:effectLst/>
                <a:latin typeface="Calibri" panose="020F0502020204030204" pitchFamily="34" charset="0"/>
                <a:ea typeface="Microsoft Yi Baiti" panose="03000500000000000000" pitchFamily="66" charset="0"/>
                <a:cs typeface="Times New Roman" panose="02020603050405020304" pitchFamily="18" charset="0"/>
              </a:rPr>
            </a:br>
            <a:br>
              <a:rPr lang="en-GB" sz="2800" dirty="0">
                <a:effectLst/>
                <a:latin typeface="Calibri" panose="020F0502020204030204" pitchFamily="34" charset="0"/>
                <a:ea typeface="Microsoft Yi Baiti" panose="03000500000000000000" pitchFamily="66"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69E4C280-EFB8-B8D1-A00D-91858F4AA3C6}"/>
              </a:ext>
            </a:extLst>
          </p:cNvPr>
          <p:cNvSpPr>
            <a:spLocks noGrp="1"/>
          </p:cNvSpPr>
          <p:nvPr>
            <p:ph idx="1"/>
          </p:nvPr>
        </p:nvSpPr>
        <p:spPr>
          <a:xfrm>
            <a:off x="790775" y="2165324"/>
            <a:ext cx="7736840" cy="4204995"/>
          </a:xfrm>
        </p:spPr>
        <p:txBody>
          <a:bodyPr>
            <a:normAutofit/>
          </a:bodyPr>
          <a:lstStyle/>
          <a:p>
            <a:r>
              <a:rPr lang="en-US" dirty="0">
                <a:solidFill>
                  <a:srgbClr val="A90081"/>
                </a:solidFill>
                <a:latin typeface="Arial" panose="020B0604020202020204" pitchFamily="34" charset="0"/>
                <a:cs typeface="Arial" panose="020B0604020202020204" pitchFamily="34" charset="0"/>
              </a:rPr>
              <a:t>SCLD believe that all treaties should be given the same amount of power.</a:t>
            </a:r>
          </a:p>
          <a:p>
            <a:r>
              <a:rPr lang="en-US" dirty="0">
                <a:solidFill>
                  <a:srgbClr val="A90081"/>
                </a:solidFill>
                <a:latin typeface="Arial" panose="020B0604020202020204" pitchFamily="34" charset="0"/>
                <a:cs typeface="Arial" panose="020B0604020202020204" pitchFamily="34" charset="0"/>
              </a:rPr>
              <a:t>It is particularly important that the CRPD is given as much power as possible because this makes sure that the rights of disabled people are always protected.</a:t>
            </a:r>
          </a:p>
          <a:p>
            <a:r>
              <a:rPr lang="en-US" dirty="0">
                <a:solidFill>
                  <a:srgbClr val="A90081"/>
                </a:solidFill>
                <a:latin typeface="Arial" panose="020B0604020202020204" pitchFamily="34" charset="0"/>
                <a:cs typeface="Arial" panose="020B0604020202020204" pitchFamily="34" charset="0"/>
              </a:rPr>
              <a:t>The Bill has to make sure that people with Learning disabilities are not left behind.</a:t>
            </a:r>
          </a:p>
          <a:p>
            <a:endParaRPr lang="en-US" dirty="0">
              <a:solidFill>
                <a:srgbClr val="78A22F"/>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43D2F49-7AD6-E42C-BCAC-DFC39043C16B}"/>
              </a:ext>
            </a:extLst>
          </p:cNvPr>
          <p:cNvPicPr>
            <a:picLocks noChangeAspect="1"/>
          </p:cNvPicPr>
          <p:nvPr/>
        </p:nvPicPr>
        <p:blipFill>
          <a:blip r:embed="rId3"/>
          <a:stretch>
            <a:fillRect/>
          </a:stretch>
        </p:blipFill>
        <p:spPr>
          <a:xfrm>
            <a:off x="8766859" y="5274333"/>
            <a:ext cx="2413340" cy="886862"/>
          </a:xfrm>
          <a:prstGeom prst="rect">
            <a:avLst/>
          </a:prstGeom>
        </p:spPr>
      </p:pic>
      <p:pic>
        <p:nvPicPr>
          <p:cNvPr id="1038" name="Picture 14">
            <a:extLst>
              <a:ext uri="{FF2B5EF4-FFF2-40B4-BE49-F238E27FC236}">
                <a16:creationId xmlns:a16="http://schemas.microsoft.com/office/drawing/2014/main" id="{2588AAD8-8194-CEB6-C1F9-12B17325A7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6859" y="4242422"/>
            <a:ext cx="2413340" cy="8725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37A683D0-FBB5-A309-968D-16A6A5C3C8B4}"/>
              </a:ext>
            </a:extLst>
          </p:cNvPr>
          <p:cNvPicPr>
            <a:picLocks noChangeAspect="1"/>
          </p:cNvPicPr>
          <p:nvPr/>
        </p:nvPicPr>
        <p:blipFill>
          <a:blip r:embed="rId5"/>
          <a:stretch>
            <a:fillRect/>
          </a:stretch>
        </p:blipFill>
        <p:spPr>
          <a:xfrm>
            <a:off x="8827904" y="3293387"/>
            <a:ext cx="2291249" cy="789639"/>
          </a:xfrm>
          <a:prstGeom prst="rect">
            <a:avLst/>
          </a:prstGeom>
        </p:spPr>
      </p:pic>
      <p:pic>
        <p:nvPicPr>
          <p:cNvPr id="6" name="Picture 5">
            <a:extLst>
              <a:ext uri="{FF2B5EF4-FFF2-40B4-BE49-F238E27FC236}">
                <a16:creationId xmlns:a16="http://schemas.microsoft.com/office/drawing/2014/main" id="{39412C1D-F7A9-439B-003A-22DD46384B8F}"/>
              </a:ext>
            </a:extLst>
          </p:cNvPr>
          <p:cNvPicPr>
            <a:picLocks noChangeAspect="1"/>
          </p:cNvPicPr>
          <p:nvPr/>
        </p:nvPicPr>
        <p:blipFill>
          <a:blip r:embed="rId6"/>
          <a:stretch>
            <a:fillRect/>
          </a:stretch>
        </p:blipFill>
        <p:spPr>
          <a:xfrm>
            <a:off x="8827903" y="2312981"/>
            <a:ext cx="2291249" cy="832017"/>
          </a:xfrm>
          <a:prstGeom prst="rect">
            <a:avLst/>
          </a:prstGeom>
        </p:spPr>
      </p:pic>
      <p:pic>
        <p:nvPicPr>
          <p:cNvPr id="7" name="Picture 6">
            <a:extLst>
              <a:ext uri="{FF2B5EF4-FFF2-40B4-BE49-F238E27FC236}">
                <a16:creationId xmlns:a16="http://schemas.microsoft.com/office/drawing/2014/main" id="{E79D20D1-4EF4-FB2C-5A98-D0512BE43ECF}"/>
              </a:ext>
            </a:extLst>
          </p:cNvPr>
          <p:cNvPicPr>
            <a:picLocks noChangeAspect="1"/>
          </p:cNvPicPr>
          <p:nvPr/>
        </p:nvPicPr>
        <p:blipFill>
          <a:blip r:embed="rId7"/>
          <a:stretch>
            <a:fillRect/>
          </a:stretch>
        </p:blipFill>
        <p:spPr>
          <a:xfrm>
            <a:off x="9428480" y="107896"/>
            <a:ext cx="2762383" cy="2762383"/>
          </a:xfrm>
          <a:prstGeom prst="rect">
            <a:avLst/>
          </a:prstGeom>
        </p:spPr>
      </p:pic>
    </p:spTree>
    <p:extLst>
      <p:ext uri="{BB962C8B-B14F-4D97-AF65-F5344CB8AC3E}">
        <p14:creationId xmlns:p14="http://schemas.microsoft.com/office/powerpoint/2010/main" val="764751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ED310-953F-10EC-6A0F-4E525829947E}"/>
              </a:ext>
            </a:extLst>
          </p:cNvPr>
          <p:cNvSpPr>
            <a:spLocks noGrp="1"/>
          </p:cNvSpPr>
          <p:nvPr>
            <p:ph type="title"/>
          </p:nvPr>
        </p:nvSpPr>
        <p:spPr>
          <a:xfrm>
            <a:off x="838200" y="0"/>
            <a:ext cx="10515600" cy="1325563"/>
          </a:xfrm>
        </p:spPr>
        <p:txBody>
          <a:bodyPr/>
          <a:lstStyle/>
          <a:p>
            <a:r>
              <a:rPr lang="en-US" b="1" dirty="0">
                <a:solidFill>
                  <a:schemeClr val="accent6">
                    <a:lumMod val="75000"/>
                  </a:schemeClr>
                </a:solidFill>
                <a:latin typeface="Arial" panose="020B0604020202020204" pitchFamily="34" charset="0"/>
                <a:cs typeface="Arial" panose="020B0604020202020204" pitchFamily="34" charset="0"/>
              </a:rPr>
              <a:t>Question Responses</a:t>
            </a:r>
            <a:endParaRPr lang="en-GB" b="1" dirty="0">
              <a:solidFill>
                <a:schemeClr val="accent6">
                  <a:lumMod val="75000"/>
                </a:schemeClr>
              </a:solidFill>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C7997529-84D7-5CFF-CB30-57B4CDF481D6}"/>
              </a:ext>
            </a:extLst>
          </p:cNvPr>
          <p:cNvSpPr>
            <a:spLocks noGrp="1"/>
          </p:cNvSpPr>
          <p:nvPr>
            <p:ph idx="1"/>
          </p:nvPr>
        </p:nvSpPr>
        <p:spPr>
          <a:xfrm>
            <a:off x="706120" y="2364105"/>
            <a:ext cx="8326120" cy="2533016"/>
          </a:xfrm>
        </p:spPr>
        <p:txBody>
          <a:bodyPr>
            <a:normAutofit/>
          </a:bodyPr>
          <a:lstStyle/>
          <a:p>
            <a:r>
              <a:rPr lang="en-US" dirty="0">
                <a:solidFill>
                  <a:schemeClr val="accent6">
                    <a:lumMod val="75000"/>
                  </a:schemeClr>
                </a:solidFill>
                <a:latin typeface="Arial" panose="020B0604020202020204" pitchFamily="34" charset="0"/>
                <a:cs typeface="Arial" panose="020B0604020202020204" pitchFamily="34" charset="0"/>
              </a:rPr>
              <a:t>In the Briefing we gave examples of what the answers to four of the consultation questions should look like.</a:t>
            </a:r>
          </a:p>
          <a:p>
            <a:r>
              <a:rPr lang="en-US" dirty="0">
                <a:solidFill>
                  <a:schemeClr val="accent6">
                    <a:lumMod val="75000"/>
                  </a:schemeClr>
                </a:solidFill>
                <a:latin typeface="Arial" panose="020B0604020202020204" pitchFamily="34" charset="0"/>
                <a:cs typeface="Arial" panose="020B0604020202020204" pitchFamily="34" charset="0"/>
              </a:rPr>
              <a:t>We have chosen these questions because they allow us to highlight the main issues with the proposals.</a:t>
            </a:r>
          </a:p>
          <a:p>
            <a:pPr lvl="1"/>
            <a:endParaRPr lang="en-GB" dirty="0">
              <a:solidFill>
                <a:srgbClr val="78A22F"/>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35462FA2-4909-85A3-E48F-C196048B3E7A}"/>
              </a:ext>
            </a:extLst>
          </p:cNvPr>
          <p:cNvPicPr>
            <a:picLocks noChangeAspect="1"/>
          </p:cNvPicPr>
          <p:nvPr/>
        </p:nvPicPr>
        <p:blipFill>
          <a:blip r:embed="rId2"/>
          <a:stretch>
            <a:fillRect/>
          </a:stretch>
        </p:blipFill>
        <p:spPr>
          <a:xfrm>
            <a:off x="9367520" y="2057400"/>
            <a:ext cx="2743200" cy="2743200"/>
          </a:xfrm>
          <a:prstGeom prst="rect">
            <a:avLst/>
          </a:prstGeom>
        </p:spPr>
      </p:pic>
    </p:spTree>
    <p:extLst>
      <p:ext uri="{BB962C8B-B14F-4D97-AF65-F5344CB8AC3E}">
        <p14:creationId xmlns:p14="http://schemas.microsoft.com/office/powerpoint/2010/main" val="1010757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1066</Words>
  <Application>Microsoft Office PowerPoint</Application>
  <PresentationFormat>Widescreen</PresentationFormat>
  <Paragraphs>86</Paragraphs>
  <Slides>15</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Rights Here, Rights Now!  SCLD Human Rights Bill Briefing Summary</vt:lpstr>
      <vt:lpstr>What is going to be in the new Human Rights Bill for Scotland?  </vt:lpstr>
      <vt:lpstr>What is going to be in the new Human Rights Bill for Scotland?  </vt:lpstr>
      <vt:lpstr>What is going to be in the new Human Rights Bill for Scotland?  </vt:lpstr>
      <vt:lpstr>Issues to consider In responding to the consultation  </vt:lpstr>
      <vt:lpstr>Issues to consider In responding to the consultation  </vt:lpstr>
      <vt:lpstr>Issues to consider In responding to the consultation  </vt:lpstr>
      <vt:lpstr>Issues to consider In responding to the consultation  </vt:lpstr>
      <vt:lpstr>Question Responses</vt:lpstr>
      <vt:lpstr>Question Responses</vt:lpstr>
      <vt:lpstr>Question 4: What are your views of the proposed model of incorporation?</vt:lpstr>
      <vt:lpstr>Question 5: Are there any rights in the equality treaties which you think should be treated differently? </vt:lpstr>
      <vt:lpstr>Question 13: How can we best embed participation in the framework for the Bill?</vt:lpstr>
      <vt:lpstr>Question 14: What are your views on the proposed approach to including an equality provision to ensure everyone is able to access rights in the Bill?</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Here, Rights Now!  SCLD Human Rights Bill Briefing Summary</dc:title>
  <dc:creator>Matthew Muirhead</dc:creator>
  <cp:lastModifiedBy>Matthew Muirhead</cp:lastModifiedBy>
  <cp:revision>3</cp:revision>
  <dcterms:created xsi:type="dcterms:W3CDTF">2023-08-16T07:55:58Z</dcterms:created>
  <dcterms:modified xsi:type="dcterms:W3CDTF">2023-08-16T15:56:44Z</dcterms:modified>
</cp:coreProperties>
</file>