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22" r:id="rId1"/>
  </p:sldMasterIdLst>
  <p:notesMasterIdLst>
    <p:notesMasterId r:id="rId31"/>
  </p:notesMasterIdLst>
  <p:handoutMasterIdLst>
    <p:handoutMasterId r:id="rId32"/>
  </p:handoutMasterIdLst>
  <p:sldIdLst>
    <p:sldId id="256" r:id="rId2"/>
    <p:sldId id="284" r:id="rId3"/>
    <p:sldId id="292" r:id="rId4"/>
    <p:sldId id="301" r:id="rId5"/>
    <p:sldId id="295" r:id="rId6"/>
    <p:sldId id="263" r:id="rId7"/>
    <p:sldId id="262" r:id="rId8"/>
    <p:sldId id="289" r:id="rId9"/>
    <p:sldId id="323" r:id="rId10"/>
    <p:sldId id="324" r:id="rId11"/>
    <p:sldId id="329" r:id="rId12"/>
    <p:sldId id="290" r:id="rId13"/>
    <p:sldId id="327" r:id="rId14"/>
    <p:sldId id="297" r:id="rId15"/>
    <p:sldId id="303" r:id="rId16"/>
    <p:sldId id="257" r:id="rId17"/>
    <p:sldId id="325" r:id="rId18"/>
    <p:sldId id="298" r:id="rId19"/>
    <p:sldId id="299" r:id="rId20"/>
    <p:sldId id="300" r:id="rId21"/>
    <p:sldId id="265" r:id="rId22"/>
    <p:sldId id="266" r:id="rId23"/>
    <p:sldId id="296" r:id="rId24"/>
    <p:sldId id="328" r:id="rId25"/>
    <p:sldId id="261" r:id="rId26"/>
    <p:sldId id="294" r:id="rId27"/>
    <p:sldId id="309" r:id="rId28"/>
    <p:sldId id="310" r:id="rId29"/>
    <p:sldId id="291" r:id="rId3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34580" autoAdjust="0"/>
    <p:restoredTop sz="86410"/>
  </p:normalViewPr>
  <p:slideViewPr>
    <p:cSldViewPr snapToGrid="0">
      <p:cViewPr varScale="1">
        <p:scale>
          <a:sx n="66" d="100"/>
          <a:sy n="66" d="100"/>
        </p:scale>
        <p:origin x="102" y="252"/>
      </p:cViewPr>
      <p:guideLst/>
    </p:cSldViewPr>
  </p:slideViewPr>
  <p:outlineViewPr>
    <p:cViewPr>
      <p:scale>
        <a:sx n="33" d="100"/>
        <a:sy n="33" d="100"/>
      </p:scale>
      <p:origin x="0" y="-18"/>
    </p:cViewPr>
  </p:outlineViewPr>
  <p:notesTextViewPr>
    <p:cViewPr>
      <p:scale>
        <a:sx n="1" d="1"/>
        <a:sy n="1" d="1"/>
      </p:scale>
      <p:origin x="0" y="0"/>
    </p:cViewPr>
  </p:notesTextViewPr>
  <p:sorterViewPr>
    <p:cViewPr>
      <p:scale>
        <a:sx n="100" d="100"/>
        <a:sy n="100" d="100"/>
      </p:scale>
      <p:origin x="0" y="-7056"/>
    </p:cViewPr>
  </p:sorterViewPr>
  <p:notesViewPr>
    <p:cSldViewPr snapToGrid="0">
      <p:cViewPr varScale="1">
        <p:scale>
          <a:sx n="60" d="100"/>
          <a:sy n="60" d="100"/>
        </p:scale>
        <p:origin x="27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5389EF-083B-4F54-8A22-E9A9E8E585A3}" type="doc">
      <dgm:prSet loTypeId="urn:microsoft.com/office/officeart/2005/8/layout/chevron1" loCatId="process" qsTypeId="urn:microsoft.com/office/officeart/2005/8/quickstyle/simple3" qsCatId="simple" csTypeId="urn:microsoft.com/office/officeart/2005/8/colors/accent2_4" csCatId="accent2" phldr="1"/>
      <dgm:spPr/>
      <dgm:t>
        <a:bodyPr/>
        <a:lstStyle/>
        <a:p>
          <a:endParaRPr lang="en-GB"/>
        </a:p>
      </dgm:t>
    </dgm:pt>
    <dgm:pt modelId="{474C4C12-DD2F-4E4B-B86B-165CAD0356E3}">
      <dgm:prSet phldrT="[Text]"/>
      <dgm:spPr/>
      <dgm:t>
        <a:bodyPr/>
        <a:lstStyle/>
        <a:p>
          <a:r>
            <a:rPr lang="en-GB" dirty="0"/>
            <a:t>Attachment</a:t>
          </a:r>
        </a:p>
      </dgm:t>
    </dgm:pt>
    <dgm:pt modelId="{3D8E9C37-1314-4B8F-B3CA-D74B3AA39500}" type="parTrans" cxnId="{BD0DC479-2F16-4CC9-9A90-05DF95C08A1D}">
      <dgm:prSet/>
      <dgm:spPr/>
      <dgm:t>
        <a:bodyPr/>
        <a:lstStyle/>
        <a:p>
          <a:endParaRPr lang="en-GB"/>
        </a:p>
      </dgm:t>
    </dgm:pt>
    <dgm:pt modelId="{6B1D848F-E1F1-4D66-B43A-F22ADBD3CD0D}" type="sibTrans" cxnId="{BD0DC479-2F16-4CC9-9A90-05DF95C08A1D}">
      <dgm:prSet/>
      <dgm:spPr/>
      <dgm:t>
        <a:bodyPr/>
        <a:lstStyle/>
        <a:p>
          <a:endParaRPr lang="en-GB"/>
        </a:p>
      </dgm:t>
    </dgm:pt>
    <dgm:pt modelId="{A74CBC33-9375-42DC-A08A-D5A3AFCEF166}">
      <dgm:prSet phldrT="[Text]"/>
      <dgm:spPr/>
      <dgm:t>
        <a:bodyPr/>
        <a:lstStyle/>
        <a:p>
          <a:r>
            <a:rPr lang="en-GB" dirty="0"/>
            <a:t>Consistent, sensitive approach</a:t>
          </a:r>
        </a:p>
      </dgm:t>
    </dgm:pt>
    <dgm:pt modelId="{96869E24-445F-41B2-81EC-6715FF8A8184}" type="parTrans" cxnId="{69903E1F-2E3E-4875-AAE1-A7E11F332FB3}">
      <dgm:prSet/>
      <dgm:spPr/>
      <dgm:t>
        <a:bodyPr/>
        <a:lstStyle/>
        <a:p>
          <a:endParaRPr lang="en-GB"/>
        </a:p>
      </dgm:t>
    </dgm:pt>
    <dgm:pt modelId="{BD60D417-752B-4441-8EE6-ED763355E759}" type="sibTrans" cxnId="{69903E1F-2E3E-4875-AAE1-A7E11F332FB3}">
      <dgm:prSet/>
      <dgm:spPr/>
      <dgm:t>
        <a:bodyPr/>
        <a:lstStyle/>
        <a:p>
          <a:endParaRPr lang="en-GB"/>
        </a:p>
      </dgm:t>
    </dgm:pt>
    <dgm:pt modelId="{D245BD21-DD23-4886-856B-26F1CE8314B4}">
      <dgm:prSet phldrT="[Text]"/>
      <dgm:spPr/>
      <dgm:t>
        <a:bodyPr/>
        <a:lstStyle/>
        <a:p>
          <a:r>
            <a:rPr lang="en-GB" dirty="0"/>
            <a:t>Emotional regulation </a:t>
          </a:r>
        </a:p>
      </dgm:t>
    </dgm:pt>
    <dgm:pt modelId="{A32133F1-FB5D-467E-BB14-9D02ED1F74AF}" type="parTrans" cxnId="{1571E445-C891-48F9-86CD-716716A1671B}">
      <dgm:prSet/>
      <dgm:spPr/>
      <dgm:t>
        <a:bodyPr/>
        <a:lstStyle/>
        <a:p>
          <a:endParaRPr lang="en-GB"/>
        </a:p>
      </dgm:t>
    </dgm:pt>
    <dgm:pt modelId="{CD23F6AF-57D7-40FB-9D89-4CD5401D021D}" type="sibTrans" cxnId="{1571E445-C891-48F9-86CD-716716A1671B}">
      <dgm:prSet/>
      <dgm:spPr/>
      <dgm:t>
        <a:bodyPr/>
        <a:lstStyle/>
        <a:p>
          <a:endParaRPr lang="en-GB"/>
        </a:p>
      </dgm:t>
    </dgm:pt>
    <dgm:pt modelId="{8F283547-99CA-454D-BE67-6A10FBB41B47}">
      <dgm:prSet phldrT="[Text]"/>
      <dgm:spPr/>
      <dgm:t>
        <a:bodyPr/>
        <a:lstStyle/>
        <a:p>
          <a:r>
            <a:rPr lang="en-GB" dirty="0"/>
            <a:t>Ability to monitor and adjust the duration and intensity of emotional reaction. </a:t>
          </a:r>
        </a:p>
        <a:p>
          <a:r>
            <a:rPr lang="en-GB" dirty="0"/>
            <a:t>Over arousal and  overwhelming and so the focus is on reducing on distress</a:t>
          </a:r>
        </a:p>
      </dgm:t>
    </dgm:pt>
    <dgm:pt modelId="{B9886B7F-EBE1-4879-8F21-3C1C51DDF16D}" type="parTrans" cxnId="{C522006A-9B3F-42DE-83D7-A458B9059DCE}">
      <dgm:prSet/>
      <dgm:spPr/>
      <dgm:t>
        <a:bodyPr/>
        <a:lstStyle/>
        <a:p>
          <a:endParaRPr lang="en-GB"/>
        </a:p>
      </dgm:t>
    </dgm:pt>
    <dgm:pt modelId="{10BFDC43-5183-41A5-B7F0-466B7109FCF7}" type="sibTrans" cxnId="{C522006A-9B3F-42DE-83D7-A458B9059DCE}">
      <dgm:prSet/>
      <dgm:spPr/>
      <dgm:t>
        <a:bodyPr/>
        <a:lstStyle/>
        <a:p>
          <a:endParaRPr lang="en-GB"/>
        </a:p>
      </dgm:t>
    </dgm:pt>
    <dgm:pt modelId="{F0FF9222-8EDE-4F52-BF6B-43953DB34756}">
      <dgm:prSet phldrT="[Text]"/>
      <dgm:spPr/>
      <dgm:t>
        <a:bodyPr/>
        <a:lstStyle/>
        <a:p>
          <a:r>
            <a:rPr lang="en-GB" dirty="0"/>
            <a:t>Empathy </a:t>
          </a:r>
        </a:p>
      </dgm:t>
    </dgm:pt>
    <dgm:pt modelId="{05D67D62-D0A2-41E5-9383-764A023A1FA0}" type="parTrans" cxnId="{92D2AFC0-00F1-40AA-AC7C-D571A15E813A}">
      <dgm:prSet/>
      <dgm:spPr/>
      <dgm:t>
        <a:bodyPr/>
        <a:lstStyle/>
        <a:p>
          <a:endParaRPr lang="en-GB"/>
        </a:p>
      </dgm:t>
    </dgm:pt>
    <dgm:pt modelId="{A8DA93F7-F001-45F9-8685-0085B2B7A65C}" type="sibTrans" cxnId="{92D2AFC0-00F1-40AA-AC7C-D571A15E813A}">
      <dgm:prSet/>
      <dgm:spPr/>
      <dgm:t>
        <a:bodyPr/>
        <a:lstStyle/>
        <a:p>
          <a:endParaRPr lang="en-GB"/>
        </a:p>
      </dgm:t>
    </dgm:pt>
    <dgm:pt modelId="{788D3ABA-D2C1-4D50-9425-E653650D9AF5}">
      <dgm:prSet phldrT="[Text]"/>
      <dgm:spPr/>
      <dgm:t>
        <a:bodyPr/>
        <a:lstStyle/>
        <a:p>
          <a:r>
            <a:rPr lang="en-GB" dirty="0"/>
            <a:t>To think of the needs of others</a:t>
          </a:r>
        </a:p>
      </dgm:t>
    </dgm:pt>
    <dgm:pt modelId="{F526A6CA-31F8-4D95-A823-FE05813417F7}" type="parTrans" cxnId="{833622E9-7908-465B-9B33-93193436801A}">
      <dgm:prSet/>
      <dgm:spPr/>
      <dgm:t>
        <a:bodyPr/>
        <a:lstStyle/>
        <a:p>
          <a:endParaRPr lang="en-GB"/>
        </a:p>
      </dgm:t>
    </dgm:pt>
    <dgm:pt modelId="{84C155D2-6CC8-44D3-86B6-27643DACCCFB}" type="sibTrans" cxnId="{833622E9-7908-465B-9B33-93193436801A}">
      <dgm:prSet/>
      <dgm:spPr/>
      <dgm:t>
        <a:bodyPr/>
        <a:lstStyle/>
        <a:p>
          <a:endParaRPr lang="en-GB"/>
        </a:p>
      </dgm:t>
    </dgm:pt>
    <dgm:pt modelId="{A40C1A57-DBD4-4862-AAEF-656D7F63B170}">
      <dgm:prSet phldrT="[Text]"/>
      <dgm:spPr/>
      <dgm:t>
        <a:bodyPr/>
        <a:lstStyle/>
        <a:p>
          <a:r>
            <a:rPr lang="en-GB" dirty="0"/>
            <a:t>Dismissive, inconsistent responses</a:t>
          </a:r>
        </a:p>
      </dgm:t>
    </dgm:pt>
    <dgm:pt modelId="{F2092592-5BCC-4615-900C-F0DE2C8DD35D}" type="parTrans" cxnId="{7CA525F9-B520-4662-B18D-C23C575C6EED}">
      <dgm:prSet/>
      <dgm:spPr/>
      <dgm:t>
        <a:bodyPr/>
        <a:lstStyle/>
        <a:p>
          <a:endParaRPr lang="en-GB"/>
        </a:p>
      </dgm:t>
    </dgm:pt>
    <dgm:pt modelId="{1C316457-2204-4FAE-B235-DE01F329C998}" type="sibTrans" cxnId="{7CA525F9-B520-4662-B18D-C23C575C6EED}">
      <dgm:prSet/>
      <dgm:spPr/>
      <dgm:t>
        <a:bodyPr/>
        <a:lstStyle/>
        <a:p>
          <a:endParaRPr lang="en-GB"/>
        </a:p>
      </dgm:t>
    </dgm:pt>
    <dgm:pt modelId="{1CA5B1B4-3A2F-468F-B7FD-BC72519B818A}">
      <dgm:prSet/>
      <dgm:spPr/>
      <dgm:t>
        <a:bodyPr/>
        <a:lstStyle/>
        <a:p>
          <a:r>
            <a:rPr lang="en-GB" dirty="0"/>
            <a:t>Pro- social behaviours</a:t>
          </a:r>
        </a:p>
      </dgm:t>
    </dgm:pt>
    <dgm:pt modelId="{3968FC9C-9EE1-43D3-AC7E-E2BBE6027CC3}" type="sibTrans" cxnId="{6CC9D838-2C6D-4F9E-A489-1982CFF1C72E}">
      <dgm:prSet/>
      <dgm:spPr/>
      <dgm:t>
        <a:bodyPr/>
        <a:lstStyle/>
        <a:p>
          <a:endParaRPr lang="en-GB"/>
        </a:p>
      </dgm:t>
    </dgm:pt>
    <dgm:pt modelId="{3E3A0155-B8C5-43D5-9C8D-5BC05F67FB51}" type="parTrans" cxnId="{6CC9D838-2C6D-4F9E-A489-1982CFF1C72E}">
      <dgm:prSet/>
      <dgm:spPr/>
      <dgm:t>
        <a:bodyPr/>
        <a:lstStyle/>
        <a:p>
          <a:endParaRPr lang="en-GB"/>
        </a:p>
      </dgm:t>
    </dgm:pt>
    <dgm:pt modelId="{A0C89F59-BD98-4368-A393-0434E77E116F}">
      <dgm:prSet phldrT="[Text]"/>
      <dgm:spPr/>
      <dgm:t>
        <a:bodyPr/>
        <a:lstStyle/>
        <a:p>
          <a:r>
            <a:rPr lang="en-GB" dirty="0"/>
            <a:t>OR</a:t>
          </a:r>
        </a:p>
      </dgm:t>
    </dgm:pt>
    <dgm:pt modelId="{DEF12EBB-5F26-43AB-B2FB-CDC00B6BC1E2}" type="parTrans" cxnId="{F2F70EC6-B8CF-4901-B3C6-BFD258B39069}">
      <dgm:prSet/>
      <dgm:spPr/>
      <dgm:t>
        <a:bodyPr/>
        <a:lstStyle/>
        <a:p>
          <a:endParaRPr lang="en-GB"/>
        </a:p>
      </dgm:t>
    </dgm:pt>
    <dgm:pt modelId="{6FE03E19-A764-4320-8B03-8B6010E214B7}" type="sibTrans" cxnId="{F2F70EC6-B8CF-4901-B3C6-BFD258B39069}">
      <dgm:prSet/>
      <dgm:spPr/>
      <dgm:t>
        <a:bodyPr/>
        <a:lstStyle/>
        <a:p>
          <a:endParaRPr lang="en-GB"/>
        </a:p>
      </dgm:t>
    </dgm:pt>
    <dgm:pt modelId="{CFE180DA-E30D-440D-9FB1-51319354D1AF}">
      <dgm:prSet phldrT="[Text]"/>
      <dgm:spPr/>
      <dgm:t>
        <a:bodyPr/>
        <a:lstStyle/>
        <a:p>
          <a:r>
            <a:rPr lang="en-GB" dirty="0"/>
            <a:t>Theory of mind</a:t>
          </a:r>
        </a:p>
      </dgm:t>
    </dgm:pt>
    <dgm:pt modelId="{C18B816B-9696-475A-AC7A-CD64B3C64988}" type="parTrans" cxnId="{EEB76382-562C-4B68-9C60-C11F47C22D28}">
      <dgm:prSet/>
      <dgm:spPr/>
      <dgm:t>
        <a:bodyPr/>
        <a:lstStyle/>
        <a:p>
          <a:endParaRPr lang="en-US"/>
        </a:p>
      </dgm:t>
    </dgm:pt>
    <dgm:pt modelId="{FAC661DE-DF2D-48DC-B393-B302FD6869DE}" type="sibTrans" cxnId="{EEB76382-562C-4B68-9C60-C11F47C22D28}">
      <dgm:prSet/>
      <dgm:spPr/>
      <dgm:t>
        <a:bodyPr/>
        <a:lstStyle/>
        <a:p>
          <a:endParaRPr lang="en-US"/>
        </a:p>
      </dgm:t>
    </dgm:pt>
    <dgm:pt modelId="{96B23A19-42F9-4C39-B849-6C717521AB08}">
      <dgm:prSet phldrT="[Text]"/>
      <dgm:spPr/>
      <dgm:t>
        <a:bodyPr/>
        <a:lstStyle/>
        <a:p>
          <a:r>
            <a:rPr lang="en-GB" dirty="0"/>
            <a:t>To cope with stress</a:t>
          </a:r>
        </a:p>
        <a:p>
          <a:endParaRPr lang="en-GB" dirty="0"/>
        </a:p>
      </dgm:t>
    </dgm:pt>
    <dgm:pt modelId="{49ACF7AF-DF63-4DF3-920A-1A03D1D48050}" type="parTrans" cxnId="{ED4D25D3-9B66-41D6-8B32-14869210C872}">
      <dgm:prSet/>
      <dgm:spPr/>
      <dgm:t>
        <a:bodyPr/>
        <a:lstStyle/>
        <a:p>
          <a:endParaRPr lang="en-US"/>
        </a:p>
      </dgm:t>
    </dgm:pt>
    <dgm:pt modelId="{F6DCD4FF-2AF9-40F1-9617-73BA94DF196A}" type="sibTrans" cxnId="{ED4D25D3-9B66-41D6-8B32-14869210C872}">
      <dgm:prSet/>
      <dgm:spPr/>
      <dgm:t>
        <a:bodyPr/>
        <a:lstStyle/>
        <a:p>
          <a:endParaRPr lang="en-US"/>
        </a:p>
      </dgm:t>
    </dgm:pt>
    <dgm:pt modelId="{E6D7FA0C-35FB-4F44-B33F-A77F834EA367}">
      <dgm:prSet phldrT="[Text]"/>
      <dgm:spPr/>
      <dgm:t>
        <a:bodyPr/>
        <a:lstStyle/>
        <a:p>
          <a:r>
            <a:rPr lang="en-GB" dirty="0"/>
            <a:t>To use others for support.</a:t>
          </a:r>
        </a:p>
      </dgm:t>
    </dgm:pt>
    <dgm:pt modelId="{606FFEB6-AC44-4F6B-BA0D-C774399BAE28}" type="parTrans" cxnId="{A43C14FA-E267-4058-BA08-BF468F72F275}">
      <dgm:prSet/>
      <dgm:spPr/>
      <dgm:t>
        <a:bodyPr/>
        <a:lstStyle/>
        <a:p>
          <a:endParaRPr lang="en-US"/>
        </a:p>
      </dgm:t>
    </dgm:pt>
    <dgm:pt modelId="{D8EC6D40-DF7A-4878-9D26-A957E7A059A4}" type="sibTrans" cxnId="{A43C14FA-E267-4058-BA08-BF468F72F275}">
      <dgm:prSet/>
      <dgm:spPr/>
      <dgm:t>
        <a:bodyPr/>
        <a:lstStyle/>
        <a:p>
          <a:endParaRPr lang="en-US"/>
        </a:p>
      </dgm:t>
    </dgm:pt>
    <dgm:pt modelId="{58FC5CD1-FF62-4600-BBEA-34F01937D41F}" type="pres">
      <dgm:prSet presAssocID="{5C5389EF-083B-4F54-8A22-E9A9E8E585A3}" presName="Name0" presStyleCnt="0">
        <dgm:presLayoutVars>
          <dgm:dir/>
          <dgm:animLvl val="lvl"/>
          <dgm:resizeHandles val="exact"/>
        </dgm:presLayoutVars>
      </dgm:prSet>
      <dgm:spPr/>
      <dgm:t>
        <a:bodyPr/>
        <a:lstStyle/>
        <a:p>
          <a:endParaRPr lang="en-GB"/>
        </a:p>
      </dgm:t>
    </dgm:pt>
    <dgm:pt modelId="{D63670F8-A4F8-4983-A07D-89A856BEE379}" type="pres">
      <dgm:prSet presAssocID="{474C4C12-DD2F-4E4B-B86B-165CAD0356E3}" presName="composite" presStyleCnt="0"/>
      <dgm:spPr/>
    </dgm:pt>
    <dgm:pt modelId="{6BE4671D-0445-40C6-ACFE-C8FB808F6865}" type="pres">
      <dgm:prSet presAssocID="{474C4C12-DD2F-4E4B-B86B-165CAD0356E3}" presName="parTx" presStyleLbl="node1" presStyleIdx="0" presStyleCnt="4">
        <dgm:presLayoutVars>
          <dgm:chMax val="0"/>
          <dgm:chPref val="0"/>
          <dgm:bulletEnabled val="1"/>
        </dgm:presLayoutVars>
      </dgm:prSet>
      <dgm:spPr/>
      <dgm:t>
        <a:bodyPr/>
        <a:lstStyle/>
        <a:p>
          <a:endParaRPr lang="en-GB"/>
        </a:p>
      </dgm:t>
    </dgm:pt>
    <dgm:pt modelId="{7EAE9DAC-F4B1-449C-A4F0-47A935421875}" type="pres">
      <dgm:prSet presAssocID="{474C4C12-DD2F-4E4B-B86B-165CAD0356E3}" presName="desTx" presStyleLbl="revTx" presStyleIdx="0" presStyleCnt="3">
        <dgm:presLayoutVars>
          <dgm:bulletEnabled val="1"/>
        </dgm:presLayoutVars>
      </dgm:prSet>
      <dgm:spPr/>
      <dgm:t>
        <a:bodyPr/>
        <a:lstStyle/>
        <a:p>
          <a:endParaRPr lang="en-GB"/>
        </a:p>
      </dgm:t>
    </dgm:pt>
    <dgm:pt modelId="{F6B2E452-9B98-4D6C-A8E6-26781A04C5CA}" type="pres">
      <dgm:prSet presAssocID="{6B1D848F-E1F1-4D66-B43A-F22ADBD3CD0D}" presName="space" presStyleCnt="0"/>
      <dgm:spPr/>
    </dgm:pt>
    <dgm:pt modelId="{22956A96-5B3D-49E2-9FBC-C0A38B129A02}" type="pres">
      <dgm:prSet presAssocID="{D245BD21-DD23-4886-856B-26F1CE8314B4}" presName="composite" presStyleCnt="0"/>
      <dgm:spPr/>
    </dgm:pt>
    <dgm:pt modelId="{54590FE5-F537-4A2C-94B0-001E0AE64269}" type="pres">
      <dgm:prSet presAssocID="{D245BD21-DD23-4886-856B-26F1CE8314B4}" presName="parTx" presStyleLbl="node1" presStyleIdx="1" presStyleCnt="4">
        <dgm:presLayoutVars>
          <dgm:chMax val="0"/>
          <dgm:chPref val="0"/>
          <dgm:bulletEnabled val="1"/>
        </dgm:presLayoutVars>
      </dgm:prSet>
      <dgm:spPr/>
      <dgm:t>
        <a:bodyPr/>
        <a:lstStyle/>
        <a:p>
          <a:endParaRPr lang="en-GB"/>
        </a:p>
      </dgm:t>
    </dgm:pt>
    <dgm:pt modelId="{22481BEC-66CF-47A0-B3A9-47DE9FA77E37}" type="pres">
      <dgm:prSet presAssocID="{D245BD21-DD23-4886-856B-26F1CE8314B4}" presName="desTx" presStyleLbl="revTx" presStyleIdx="1" presStyleCnt="3">
        <dgm:presLayoutVars>
          <dgm:bulletEnabled val="1"/>
        </dgm:presLayoutVars>
      </dgm:prSet>
      <dgm:spPr/>
      <dgm:t>
        <a:bodyPr/>
        <a:lstStyle/>
        <a:p>
          <a:endParaRPr lang="en-GB"/>
        </a:p>
      </dgm:t>
    </dgm:pt>
    <dgm:pt modelId="{BD6FC823-63BA-4D3C-BC13-3508E2C80AFD}" type="pres">
      <dgm:prSet presAssocID="{CD23F6AF-57D7-40FB-9D89-4CD5401D021D}" presName="space" presStyleCnt="0"/>
      <dgm:spPr/>
    </dgm:pt>
    <dgm:pt modelId="{6C2EAF4B-4066-4725-9AC6-38D87E9BDA7D}" type="pres">
      <dgm:prSet presAssocID="{F0FF9222-8EDE-4F52-BF6B-43953DB34756}" presName="composite" presStyleCnt="0"/>
      <dgm:spPr/>
    </dgm:pt>
    <dgm:pt modelId="{8C0755C7-CF74-46C3-9FCF-A81E942F571A}" type="pres">
      <dgm:prSet presAssocID="{F0FF9222-8EDE-4F52-BF6B-43953DB34756}" presName="parTx" presStyleLbl="node1" presStyleIdx="2" presStyleCnt="4">
        <dgm:presLayoutVars>
          <dgm:chMax val="0"/>
          <dgm:chPref val="0"/>
          <dgm:bulletEnabled val="1"/>
        </dgm:presLayoutVars>
      </dgm:prSet>
      <dgm:spPr/>
      <dgm:t>
        <a:bodyPr/>
        <a:lstStyle/>
        <a:p>
          <a:endParaRPr lang="en-GB"/>
        </a:p>
      </dgm:t>
    </dgm:pt>
    <dgm:pt modelId="{493ED737-890C-4954-85A6-4202131AFE02}" type="pres">
      <dgm:prSet presAssocID="{F0FF9222-8EDE-4F52-BF6B-43953DB34756}" presName="desTx" presStyleLbl="revTx" presStyleIdx="2" presStyleCnt="3">
        <dgm:presLayoutVars>
          <dgm:bulletEnabled val="1"/>
        </dgm:presLayoutVars>
      </dgm:prSet>
      <dgm:spPr/>
      <dgm:t>
        <a:bodyPr/>
        <a:lstStyle/>
        <a:p>
          <a:endParaRPr lang="en-GB"/>
        </a:p>
      </dgm:t>
    </dgm:pt>
    <dgm:pt modelId="{EB0B443D-5ABE-4F40-AC2B-9DD3E2D44E00}" type="pres">
      <dgm:prSet presAssocID="{A8DA93F7-F001-45F9-8685-0085B2B7A65C}" presName="space" presStyleCnt="0"/>
      <dgm:spPr/>
    </dgm:pt>
    <dgm:pt modelId="{141A04ED-6B94-492D-ACB5-73A730371843}" type="pres">
      <dgm:prSet presAssocID="{1CA5B1B4-3A2F-468F-B7FD-BC72519B818A}" presName="composite" presStyleCnt="0"/>
      <dgm:spPr/>
    </dgm:pt>
    <dgm:pt modelId="{A8A3390E-4412-46DD-BF40-5DE26A347D52}" type="pres">
      <dgm:prSet presAssocID="{1CA5B1B4-3A2F-468F-B7FD-BC72519B818A}" presName="parTx" presStyleLbl="node1" presStyleIdx="3" presStyleCnt="4">
        <dgm:presLayoutVars>
          <dgm:chMax val="0"/>
          <dgm:chPref val="0"/>
          <dgm:bulletEnabled val="1"/>
        </dgm:presLayoutVars>
      </dgm:prSet>
      <dgm:spPr/>
      <dgm:t>
        <a:bodyPr/>
        <a:lstStyle/>
        <a:p>
          <a:endParaRPr lang="en-GB"/>
        </a:p>
      </dgm:t>
    </dgm:pt>
    <dgm:pt modelId="{613FDB4E-9485-40EE-8826-87CC1C32D002}" type="pres">
      <dgm:prSet presAssocID="{1CA5B1B4-3A2F-468F-B7FD-BC72519B818A}" presName="desTx" presStyleLbl="revTx" presStyleIdx="2" presStyleCnt="3">
        <dgm:presLayoutVars>
          <dgm:bulletEnabled val="1"/>
        </dgm:presLayoutVars>
      </dgm:prSet>
      <dgm:spPr/>
    </dgm:pt>
  </dgm:ptLst>
  <dgm:cxnLst>
    <dgm:cxn modelId="{2ACA44B6-4972-404E-9631-F87811DD9EB1}" type="presOf" srcId="{96B23A19-42F9-4C39-B849-6C717521AB08}" destId="{22481BEC-66CF-47A0-B3A9-47DE9FA77E37}" srcOrd="0" destOrd="1" presId="urn:microsoft.com/office/officeart/2005/8/layout/chevron1"/>
    <dgm:cxn modelId="{2DD40ADF-AE80-4ABA-96F5-4939FDA8832B}" type="presOf" srcId="{A74CBC33-9375-42DC-A08A-D5A3AFCEF166}" destId="{7EAE9DAC-F4B1-449C-A4F0-47A935421875}" srcOrd="0" destOrd="0" presId="urn:microsoft.com/office/officeart/2005/8/layout/chevron1"/>
    <dgm:cxn modelId="{EEB76382-562C-4B68-9C60-C11F47C22D28}" srcId="{F0FF9222-8EDE-4F52-BF6B-43953DB34756}" destId="{CFE180DA-E30D-440D-9FB1-51319354D1AF}" srcOrd="2" destOrd="0" parTransId="{C18B816B-9696-475A-AC7A-CD64B3C64988}" sibTransId="{FAC661DE-DF2D-48DC-B393-B302FD6869DE}"/>
    <dgm:cxn modelId="{1FB5F0E2-8DA8-4ECB-B50A-C6A4BAB0133B}" type="presOf" srcId="{788D3ABA-D2C1-4D50-9425-E653650D9AF5}" destId="{493ED737-890C-4954-85A6-4202131AFE02}" srcOrd="0" destOrd="0" presId="urn:microsoft.com/office/officeart/2005/8/layout/chevron1"/>
    <dgm:cxn modelId="{1107A63E-5111-4088-B98F-4CEEF4F73C0D}" type="presOf" srcId="{A0C89F59-BD98-4368-A393-0434E77E116F}" destId="{7EAE9DAC-F4B1-449C-A4F0-47A935421875}" srcOrd="0" destOrd="1" presId="urn:microsoft.com/office/officeart/2005/8/layout/chevron1"/>
    <dgm:cxn modelId="{12771CF9-B37A-4BED-AB80-28FD77E87511}" type="presOf" srcId="{8F283547-99CA-454D-BE67-6A10FBB41B47}" destId="{22481BEC-66CF-47A0-B3A9-47DE9FA77E37}" srcOrd="0" destOrd="0" presId="urn:microsoft.com/office/officeart/2005/8/layout/chevron1"/>
    <dgm:cxn modelId="{7B0FBCC1-3CB2-4559-90BF-63DFBE0B9888}" type="presOf" srcId="{1CA5B1B4-3A2F-468F-B7FD-BC72519B818A}" destId="{A8A3390E-4412-46DD-BF40-5DE26A347D52}" srcOrd="0" destOrd="0" presId="urn:microsoft.com/office/officeart/2005/8/layout/chevron1"/>
    <dgm:cxn modelId="{ED4D25D3-9B66-41D6-8B32-14869210C872}" srcId="{D245BD21-DD23-4886-856B-26F1CE8314B4}" destId="{96B23A19-42F9-4C39-B849-6C717521AB08}" srcOrd="1" destOrd="0" parTransId="{49ACF7AF-DF63-4DF3-920A-1A03D1D48050}" sibTransId="{F6DCD4FF-2AF9-40F1-9617-73BA94DF196A}"/>
    <dgm:cxn modelId="{03CC3464-3091-4020-A9F7-FF5E4E423161}" type="presOf" srcId="{5C5389EF-083B-4F54-8A22-E9A9E8E585A3}" destId="{58FC5CD1-FF62-4600-BBEA-34F01937D41F}" srcOrd="0" destOrd="0" presId="urn:microsoft.com/office/officeart/2005/8/layout/chevron1"/>
    <dgm:cxn modelId="{7CA525F9-B520-4662-B18D-C23C575C6EED}" srcId="{474C4C12-DD2F-4E4B-B86B-165CAD0356E3}" destId="{A40C1A57-DBD4-4862-AAEF-656D7F63B170}" srcOrd="2" destOrd="0" parTransId="{F2092592-5BCC-4615-900C-F0DE2C8DD35D}" sibTransId="{1C316457-2204-4FAE-B235-DE01F329C998}"/>
    <dgm:cxn modelId="{115C4304-CAD1-4505-8451-97828ABD8B30}" type="presOf" srcId="{474C4C12-DD2F-4E4B-B86B-165CAD0356E3}" destId="{6BE4671D-0445-40C6-ACFE-C8FB808F6865}" srcOrd="0" destOrd="0" presId="urn:microsoft.com/office/officeart/2005/8/layout/chevron1"/>
    <dgm:cxn modelId="{8383994B-6EDA-4F44-9833-549D20B9012E}" type="presOf" srcId="{D245BD21-DD23-4886-856B-26F1CE8314B4}" destId="{54590FE5-F537-4A2C-94B0-001E0AE64269}" srcOrd="0" destOrd="0" presId="urn:microsoft.com/office/officeart/2005/8/layout/chevron1"/>
    <dgm:cxn modelId="{4941BAF2-B08B-4755-BF9E-D223F7B4D388}" type="presOf" srcId="{CFE180DA-E30D-440D-9FB1-51319354D1AF}" destId="{493ED737-890C-4954-85A6-4202131AFE02}" srcOrd="0" destOrd="2" presId="urn:microsoft.com/office/officeart/2005/8/layout/chevron1"/>
    <dgm:cxn modelId="{833622E9-7908-465B-9B33-93193436801A}" srcId="{F0FF9222-8EDE-4F52-BF6B-43953DB34756}" destId="{788D3ABA-D2C1-4D50-9425-E653650D9AF5}" srcOrd="0" destOrd="0" parTransId="{F526A6CA-31F8-4D95-A823-FE05813417F7}" sibTransId="{84C155D2-6CC8-44D3-86B6-27643DACCCFB}"/>
    <dgm:cxn modelId="{1571E445-C891-48F9-86CD-716716A1671B}" srcId="{5C5389EF-083B-4F54-8A22-E9A9E8E585A3}" destId="{D245BD21-DD23-4886-856B-26F1CE8314B4}" srcOrd="1" destOrd="0" parTransId="{A32133F1-FB5D-467E-BB14-9D02ED1F74AF}" sibTransId="{CD23F6AF-57D7-40FB-9D89-4CD5401D021D}"/>
    <dgm:cxn modelId="{71D10DFA-09E1-4A39-B6A8-C79474DD17D6}" type="presOf" srcId="{A40C1A57-DBD4-4862-AAEF-656D7F63B170}" destId="{7EAE9DAC-F4B1-449C-A4F0-47A935421875}" srcOrd="0" destOrd="2" presId="urn:microsoft.com/office/officeart/2005/8/layout/chevron1"/>
    <dgm:cxn modelId="{92D2AFC0-00F1-40AA-AC7C-D571A15E813A}" srcId="{5C5389EF-083B-4F54-8A22-E9A9E8E585A3}" destId="{F0FF9222-8EDE-4F52-BF6B-43953DB34756}" srcOrd="2" destOrd="0" parTransId="{05D67D62-D0A2-41E5-9383-764A023A1FA0}" sibTransId="{A8DA93F7-F001-45F9-8685-0085B2B7A65C}"/>
    <dgm:cxn modelId="{69903E1F-2E3E-4875-AAE1-A7E11F332FB3}" srcId="{474C4C12-DD2F-4E4B-B86B-165CAD0356E3}" destId="{A74CBC33-9375-42DC-A08A-D5A3AFCEF166}" srcOrd="0" destOrd="0" parTransId="{96869E24-445F-41B2-81EC-6715FF8A8184}" sibTransId="{BD60D417-752B-4441-8EE6-ED763355E759}"/>
    <dgm:cxn modelId="{BD0DC479-2F16-4CC9-9A90-05DF95C08A1D}" srcId="{5C5389EF-083B-4F54-8A22-E9A9E8E585A3}" destId="{474C4C12-DD2F-4E4B-B86B-165CAD0356E3}" srcOrd="0" destOrd="0" parTransId="{3D8E9C37-1314-4B8F-B3CA-D74B3AA39500}" sibTransId="{6B1D848F-E1F1-4D66-B43A-F22ADBD3CD0D}"/>
    <dgm:cxn modelId="{92801354-74F3-44BE-960E-AA995FB3B042}" type="presOf" srcId="{F0FF9222-8EDE-4F52-BF6B-43953DB34756}" destId="{8C0755C7-CF74-46C3-9FCF-A81E942F571A}" srcOrd="0" destOrd="0" presId="urn:microsoft.com/office/officeart/2005/8/layout/chevron1"/>
    <dgm:cxn modelId="{6CC9D838-2C6D-4F9E-A489-1982CFF1C72E}" srcId="{5C5389EF-083B-4F54-8A22-E9A9E8E585A3}" destId="{1CA5B1B4-3A2F-468F-B7FD-BC72519B818A}" srcOrd="3" destOrd="0" parTransId="{3E3A0155-B8C5-43D5-9C8D-5BC05F67FB51}" sibTransId="{3968FC9C-9EE1-43D3-AC7E-E2BBE6027CC3}"/>
    <dgm:cxn modelId="{F2F70EC6-B8CF-4901-B3C6-BFD258B39069}" srcId="{474C4C12-DD2F-4E4B-B86B-165CAD0356E3}" destId="{A0C89F59-BD98-4368-A393-0434E77E116F}" srcOrd="1" destOrd="0" parTransId="{DEF12EBB-5F26-43AB-B2FB-CDC00B6BC1E2}" sibTransId="{6FE03E19-A764-4320-8B03-8B6010E214B7}"/>
    <dgm:cxn modelId="{31C6174A-6D8E-4926-9C94-256B1FD5F42D}" type="presOf" srcId="{E6D7FA0C-35FB-4F44-B33F-A77F834EA367}" destId="{493ED737-890C-4954-85A6-4202131AFE02}" srcOrd="0" destOrd="1" presId="urn:microsoft.com/office/officeart/2005/8/layout/chevron1"/>
    <dgm:cxn modelId="{A43C14FA-E267-4058-BA08-BF468F72F275}" srcId="{F0FF9222-8EDE-4F52-BF6B-43953DB34756}" destId="{E6D7FA0C-35FB-4F44-B33F-A77F834EA367}" srcOrd="1" destOrd="0" parTransId="{606FFEB6-AC44-4F6B-BA0D-C774399BAE28}" sibTransId="{D8EC6D40-DF7A-4878-9D26-A957E7A059A4}"/>
    <dgm:cxn modelId="{C522006A-9B3F-42DE-83D7-A458B9059DCE}" srcId="{D245BD21-DD23-4886-856B-26F1CE8314B4}" destId="{8F283547-99CA-454D-BE67-6A10FBB41B47}" srcOrd="0" destOrd="0" parTransId="{B9886B7F-EBE1-4879-8F21-3C1C51DDF16D}" sibTransId="{10BFDC43-5183-41A5-B7F0-466B7109FCF7}"/>
    <dgm:cxn modelId="{98B3914F-0085-4C19-AA5B-17093EBBAD9B}" type="presParOf" srcId="{58FC5CD1-FF62-4600-BBEA-34F01937D41F}" destId="{D63670F8-A4F8-4983-A07D-89A856BEE379}" srcOrd="0" destOrd="0" presId="urn:microsoft.com/office/officeart/2005/8/layout/chevron1"/>
    <dgm:cxn modelId="{3159153D-7C3A-43E8-B967-F949C75D9638}" type="presParOf" srcId="{D63670F8-A4F8-4983-A07D-89A856BEE379}" destId="{6BE4671D-0445-40C6-ACFE-C8FB808F6865}" srcOrd="0" destOrd="0" presId="urn:microsoft.com/office/officeart/2005/8/layout/chevron1"/>
    <dgm:cxn modelId="{EA758069-3CA1-4A3F-A195-12B25EF7D7BF}" type="presParOf" srcId="{D63670F8-A4F8-4983-A07D-89A856BEE379}" destId="{7EAE9DAC-F4B1-449C-A4F0-47A935421875}" srcOrd="1" destOrd="0" presId="urn:microsoft.com/office/officeart/2005/8/layout/chevron1"/>
    <dgm:cxn modelId="{54CE3A98-8AC2-4366-8676-6C89581B5D60}" type="presParOf" srcId="{58FC5CD1-FF62-4600-BBEA-34F01937D41F}" destId="{F6B2E452-9B98-4D6C-A8E6-26781A04C5CA}" srcOrd="1" destOrd="0" presId="urn:microsoft.com/office/officeart/2005/8/layout/chevron1"/>
    <dgm:cxn modelId="{1ADB69C0-7153-4CAC-A27C-A98CE8F8E06C}" type="presParOf" srcId="{58FC5CD1-FF62-4600-BBEA-34F01937D41F}" destId="{22956A96-5B3D-49E2-9FBC-C0A38B129A02}" srcOrd="2" destOrd="0" presId="urn:microsoft.com/office/officeart/2005/8/layout/chevron1"/>
    <dgm:cxn modelId="{189425A2-5C08-4D40-ABD4-1AFAC54DF0A5}" type="presParOf" srcId="{22956A96-5B3D-49E2-9FBC-C0A38B129A02}" destId="{54590FE5-F537-4A2C-94B0-001E0AE64269}" srcOrd="0" destOrd="0" presId="urn:microsoft.com/office/officeart/2005/8/layout/chevron1"/>
    <dgm:cxn modelId="{EEB20B17-5A18-487F-A9E5-95ABF6E8C66E}" type="presParOf" srcId="{22956A96-5B3D-49E2-9FBC-C0A38B129A02}" destId="{22481BEC-66CF-47A0-B3A9-47DE9FA77E37}" srcOrd="1" destOrd="0" presId="urn:microsoft.com/office/officeart/2005/8/layout/chevron1"/>
    <dgm:cxn modelId="{2AA55400-2207-4A7A-91F6-0F418FAE8527}" type="presParOf" srcId="{58FC5CD1-FF62-4600-BBEA-34F01937D41F}" destId="{BD6FC823-63BA-4D3C-BC13-3508E2C80AFD}" srcOrd="3" destOrd="0" presId="urn:microsoft.com/office/officeart/2005/8/layout/chevron1"/>
    <dgm:cxn modelId="{8D7371AE-E426-42B0-B6C5-EA11D2406260}" type="presParOf" srcId="{58FC5CD1-FF62-4600-BBEA-34F01937D41F}" destId="{6C2EAF4B-4066-4725-9AC6-38D87E9BDA7D}" srcOrd="4" destOrd="0" presId="urn:microsoft.com/office/officeart/2005/8/layout/chevron1"/>
    <dgm:cxn modelId="{D8AF2C2A-5E48-49EE-9E86-147FE060CC0D}" type="presParOf" srcId="{6C2EAF4B-4066-4725-9AC6-38D87E9BDA7D}" destId="{8C0755C7-CF74-46C3-9FCF-A81E942F571A}" srcOrd="0" destOrd="0" presId="urn:microsoft.com/office/officeart/2005/8/layout/chevron1"/>
    <dgm:cxn modelId="{DF81118F-1399-488B-85BA-2785F288B6D4}" type="presParOf" srcId="{6C2EAF4B-4066-4725-9AC6-38D87E9BDA7D}" destId="{493ED737-890C-4954-85A6-4202131AFE02}" srcOrd="1" destOrd="0" presId="urn:microsoft.com/office/officeart/2005/8/layout/chevron1"/>
    <dgm:cxn modelId="{2A58E44C-7FFF-4934-B454-9414B9DFF440}" type="presParOf" srcId="{58FC5CD1-FF62-4600-BBEA-34F01937D41F}" destId="{EB0B443D-5ABE-4F40-AC2B-9DD3E2D44E00}" srcOrd="5" destOrd="0" presId="urn:microsoft.com/office/officeart/2005/8/layout/chevron1"/>
    <dgm:cxn modelId="{1E09C687-F83D-44A5-BF25-62C45ADD43AF}" type="presParOf" srcId="{58FC5CD1-FF62-4600-BBEA-34F01937D41F}" destId="{141A04ED-6B94-492D-ACB5-73A730371843}" srcOrd="6" destOrd="0" presId="urn:microsoft.com/office/officeart/2005/8/layout/chevron1"/>
    <dgm:cxn modelId="{7B8034C9-D0B8-491E-8551-938D862497F6}" type="presParOf" srcId="{141A04ED-6B94-492D-ACB5-73A730371843}" destId="{A8A3390E-4412-46DD-BF40-5DE26A347D52}" srcOrd="0" destOrd="0" presId="urn:microsoft.com/office/officeart/2005/8/layout/chevron1"/>
    <dgm:cxn modelId="{87F9DD9E-D7D4-45E3-9F28-0CD74E8FFAB2}" type="presParOf" srcId="{141A04ED-6B94-492D-ACB5-73A730371843}" destId="{613FDB4E-9485-40EE-8826-87CC1C32D002}" srcOrd="1"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2326D1-8283-420B-8445-65023910A4D1}" type="doc">
      <dgm:prSet loTypeId="urn:microsoft.com/office/officeart/2005/8/layout/venn2" loCatId="relationship" qsTypeId="urn:microsoft.com/office/officeart/2005/8/quickstyle/simple1" qsCatId="simple" csTypeId="urn:microsoft.com/office/officeart/2005/8/colors/accent2_4" csCatId="accent2" phldr="1"/>
      <dgm:spPr/>
      <dgm:t>
        <a:bodyPr/>
        <a:lstStyle/>
        <a:p>
          <a:endParaRPr lang="en-US"/>
        </a:p>
      </dgm:t>
    </dgm:pt>
    <dgm:pt modelId="{48E22BCE-6A6F-49F3-BE13-7DB395D9A3F3}">
      <dgm:prSet phldrT="[Text]"/>
      <dgm:spPr/>
      <dgm:t>
        <a:bodyPr/>
        <a:lstStyle/>
        <a:p>
          <a:r>
            <a:rPr lang="en-US" dirty="0"/>
            <a:t>Neocortex</a:t>
          </a:r>
        </a:p>
      </dgm:t>
    </dgm:pt>
    <dgm:pt modelId="{2B6229F2-1190-41F8-8C16-365CE0CB9E76}" type="parTrans" cxnId="{72046E78-22CC-448F-9C1A-5218D919B451}">
      <dgm:prSet/>
      <dgm:spPr/>
      <dgm:t>
        <a:bodyPr/>
        <a:lstStyle/>
        <a:p>
          <a:endParaRPr lang="en-US"/>
        </a:p>
      </dgm:t>
    </dgm:pt>
    <dgm:pt modelId="{734CAA2E-6FDD-4039-A83E-E1157A9C1A34}" type="sibTrans" cxnId="{72046E78-22CC-448F-9C1A-5218D919B451}">
      <dgm:prSet/>
      <dgm:spPr/>
      <dgm:t>
        <a:bodyPr/>
        <a:lstStyle/>
        <a:p>
          <a:endParaRPr lang="en-US"/>
        </a:p>
      </dgm:t>
    </dgm:pt>
    <dgm:pt modelId="{96E7597B-B525-4846-A49F-F1131EEC03F8}">
      <dgm:prSet phldrT="[Text]"/>
      <dgm:spPr/>
      <dgm:t>
        <a:bodyPr/>
        <a:lstStyle/>
        <a:p>
          <a:r>
            <a:rPr lang="en-US" dirty="0"/>
            <a:t>Limbic system</a:t>
          </a:r>
        </a:p>
      </dgm:t>
    </dgm:pt>
    <dgm:pt modelId="{07FAEBEC-2030-46BA-BF4A-A25B76905D0A}" type="parTrans" cxnId="{00340057-CFDA-409C-A578-F135D3FD9976}">
      <dgm:prSet/>
      <dgm:spPr/>
      <dgm:t>
        <a:bodyPr/>
        <a:lstStyle/>
        <a:p>
          <a:endParaRPr lang="en-US"/>
        </a:p>
      </dgm:t>
    </dgm:pt>
    <dgm:pt modelId="{AA6B20A3-89D1-47FD-8B7D-089F6FE46688}" type="sibTrans" cxnId="{00340057-CFDA-409C-A578-F135D3FD9976}">
      <dgm:prSet/>
      <dgm:spPr/>
      <dgm:t>
        <a:bodyPr/>
        <a:lstStyle/>
        <a:p>
          <a:endParaRPr lang="en-US"/>
        </a:p>
      </dgm:t>
    </dgm:pt>
    <dgm:pt modelId="{9CAA6706-59F1-4B86-B17C-51ED963E9075}">
      <dgm:prSet phldrT="[Text]"/>
      <dgm:spPr/>
      <dgm:t>
        <a:bodyPr/>
        <a:lstStyle/>
        <a:p>
          <a:r>
            <a:rPr lang="en-GB" dirty="0"/>
            <a:t>Diencephalon</a:t>
          </a:r>
          <a:endParaRPr lang="en-US" dirty="0"/>
        </a:p>
      </dgm:t>
    </dgm:pt>
    <dgm:pt modelId="{345D07B3-040C-485B-BD50-C3EEB82CA847}" type="parTrans" cxnId="{736C4762-58CB-4E11-8453-FCCC40CF11CD}">
      <dgm:prSet/>
      <dgm:spPr/>
      <dgm:t>
        <a:bodyPr/>
        <a:lstStyle/>
        <a:p>
          <a:endParaRPr lang="en-US"/>
        </a:p>
      </dgm:t>
    </dgm:pt>
    <dgm:pt modelId="{4901EE3A-E931-4555-B8DB-C7536ADA9E88}" type="sibTrans" cxnId="{736C4762-58CB-4E11-8453-FCCC40CF11CD}">
      <dgm:prSet/>
      <dgm:spPr/>
      <dgm:t>
        <a:bodyPr/>
        <a:lstStyle/>
        <a:p>
          <a:endParaRPr lang="en-US"/>
        </a:p>
      </dgm:t>
    </dgm:pt>
    <dgm:pt modelId="{8B8A695D-B259-433E-9064-9FEA4245A020}">
      <dgm:prSet phldrT="[Text]"/>
      <dgm:spPr/>
      <dgm:t>
        <a:bodyPr/>
        <a:lstStyle/>
        <a:p>
          <a:r>
            <a:rPr lang="en-US" dirty="0"/>
            <a:t>Brain stem</a:t>
          </a:r>
        </a:p>
      </dgm:t>
    </dgm:pt>
    <dgm:pt modelId="{0EF5A0DC-B1FA-46C5-9D3A-94E2768E48B1}" type="parTrans" cxnId="{6772983B-C831-4745-A6C0-0F9BD7C1ECF8}">
      <dgm:prSet/>
      <dgm:spPr/>
      <dgm:t>
        <a:bodyPr/>
        <a:lstStyle/>
        <a:p>
          <a:endParaRPr lang="en-US"/>
        </a:p>
      </dgm:t>
    </dgm:pt>
    <dgm:pt modelId="{78CB98C0-7274-4A3A-8F1C-EB77D2B1BF5F}" type="sibTrans" cxnId="{6772983B-C831-4745-A6C0-0F9BD7C1ECF8}">
      <dgm:prSet/>
      <dgm:spPr/>
      <dgm:t>
        <a:bodyPr/>
        <a:lstStyle/>
        <a:p>
          <a:endParaRPr lang="en-US"/>
        </a:p>
      </dgm:t>
    </dgm:pt>
    <dgm:pt modelId="{D3F7D02B-2F34-4680-953F-35EDFAE5DC8A}" type="pres">
      <dgm:prSet presAssocID="{902326D1-8283-420B-8445-65023910A4D1}" presName="Name0" presStyleCnt="0">
        <dgm:presLayoutVars>
          <dgm:chMax val="7"/>
          <dgm:resizeHandles val="exact"/>
        </dgm:presLayoutVars>
      </dgm:prSet>
      <dgm:spPr/>
      <dgm:t>
        <a:bodyPr/>
        <a:lstStyle/>
        <a:p>
          <a:endParaRPr lang="en-GB"/>
        </a:p>
      </dgm:t>
    </dgm:pt>
    <dgm:pt modelId="{C1F3E396-E1A3-43A6-8E1E-D4B8EC48F3FE}" type="pres">
      <dgm:prSet presAssocID="{902326D1-8283-420B-8445-65023910A4D1}" presName="comp1" presStyleCnt="0"/>
      <dgm:spPr/>
    </dgm:pt>
    <dgm:pt modelId="{92B70D74-B053-4C93-A749-0971DC89B0B6}" type="pres">
      <dgm:prSet presAssocID="{902326D1-8283-420B-8445-65023910A4D1}" presName="circle1" presStyleLbl="node1" presStyleIdx="0" presStyleCnt="4"/>
      <dgm:spPr/>
      <dgm:t>
        <a:bodyPr/>
        <a:lstStyle/>
        <a:p>
          <a:endParaRPr lang="en-GB"/>
        </a:p>
      </dgm:t>
    </dgm:pt>
    <dgm:pt modelId="{547C2109-217E-42E8-8198-F145A439711E}" type="pres">
      <dgm:prSet presAssocID="{902326D1-8283-420B-8445-65023910A4D1}" presName="c1text" presStyleLbl="node1" presStyleIdx="0" presStyleCnt="4">
        <dgm:presLayoutVars>
          <dgm:bulletEnabled val="1"/>
        </dgm:presLayoutVars>
      </dgm:prSet>
      <dgm:spPr/>
      <dgm:t>
        <a:bodyPr/>
        <a:lstStyle/>
        <a:p>
          <a:endParaRPr lang="en-GB"/>
        </a:p>
      </dgm:t>
    </dgm:pt>
    <dgm:pt modelId="{7D287AA5-EC3E-4953-834B-58CCEE6A79D6}" type="pres">
      <dgm:prSet presAssocID="{902326D1-8283-420B-8445-65023910A4D1}" presName="comp2" presStyleCnt="0"/>
      <dgm:spPr/>
    </dgm:pt>
    <dgm:pt modelId="{42D3688D-A52E-44B6-BB5E-6125AF4459F1}" type="pres">
      <dgm:prSet presAssocID="{902326D1-8283-420B-8445-65023910A4D1}" presName="circle2" presStyleLbl="node1" presStyleIdx="1" presStyleCnt="4"/>
      <dgm:spPr/>
      <dgm:t>
        <a:bodyPr/>
        <a:lstStyle/>
        <a:p>
          <a:endParaRPr lang="en-GB"/>
        </a:p>
      </dgm:t>
    </dgm:pt>
    <dgm:pt modelId="{D7967CDB-8D36-4DB8-B6C9-8E97AD60800E}" type="pres">
      <dgm:prSet presAssocID="{902326D1-8283-420B-8445-65023910A4D1}" presName="c2text" presStyleLbl="node1" presStyleIdx="1" presStyleCnt="4">
        <dgm:presLayoutVars>
          <dgm:bulletEnabled val="1"/>
        </dgm:presLayoutVars>
      </dgm:prSet>
      <dgm:spPr/>
      <dgm:t>
        <a:bodyPr/>
        <a:lstStyle/>
        <a:p>
          <a:endParaRPr lang="en-GB"/>
        </a:p>
      </dgm:t>
    </dgm:pt>
    <dgm:pt modelId="{2580B5E3-6A75-49D2-B6F1-736A84D1A5F9}" type="pres">
      <dgm:prSet presAssocID="{902326D1-8283-420B-8445-65023910A4D1}" presName="comp3" presStyleCnt="0"/>
      <dgm:spPr/>
    </dgm:pt>
    <dgm:pt modelId="{8F84C731-2E18-4333-A139-42AE147F2467}" type="pres">
      <dgm:prSet presAssocID="{902326D1-8283-420B-8445-65023910A4D1}" presName="circle3" presStyleLbl="node1" presStyleIdx="2" presStyleCnt="4"/>
      <dgm:spPr/>
      <dgm:t>
        <a:bodyPr/>
        <a:lstStyle/>
        <a:p>
          <a:endParaRPr lang="en-GB"/>
        </a:p>
      </dgm:t>
    </dgm:pt>
    <dgm:pt modelId="{B6776C86-AEEE-474D-8760-219D657F0DFD}" type="pres">
      <dgm:prSet presAssocID="{902326D1-8283-420B-8445-65023910A4D1}" presName="c3text" presStyleLbl="node1" presStyleIdx="2" presStyleCnt="4">
        <dgm:presLayoutVars>
          <dgm:bulletEnabled val="1"/>
        </dgm:presLayoutVars>
      </dgm:prSet>
      <dgm:spPr/>
      <dgm:t>
        <a:bodyPr/>
        <a:lstStyle/>
        <a:p>
          <a:endParaRPr lang="en-GB"/>
        </a:p>
      </dgm:t>
    </dgm:pt>
    <dgm:pt modelId="{B77FE56F-D81F-4C31-862D-D9D5503902C2}" type="pres">
      <dgm:prSet presAssocID="{902326D1-8283-420B-8445-65023910A4D1}" presName="comp4" presStyleCnt="0"/>
      <dgm:spPr/>
    </dgm:pt>
    <dgm:pt modelId="{8C516A5D-259D-4502-9F7B-88054433BC6C}" type="pres">
      <dgm:prSet presAssocID="{902326D1-8283-420B-8445-65023910A4D1}" presName="circle4" presStyleLbl="node1" presStyleIdx="3" presStyleCnt="4"/>
      <dgm:spPr/>
      <dgm:t>
        <a:bodyPr/>
        <a:lstStyle/>
        <a:p>
          <a:endParaRPr lang="en-GB"/>
        </a:p>
      </dgm:t>
    </dgm:pt>
    <dgm:pt modelId="{D4FEBEE6-9F61-49B3-A6BB-23E23D4AA90E}" type="pres">
      <dgm:prSet presAssocID="{902326D1-8283-420B-8445-65023910A4D1}" presName="c4text" presStyleLbl="node1" presStyleIdx="3" presStyleCnt="4">
        <dgm:presLayoutVars>
          <dgm:bulletEnabled val="1"/>
        </dgm:presLayoutVars>
      </dgm:prSet>
      <dgm:spPr/>
      <dgm:t>
        <a:bodyPr/>
        <a:lstStyle/>
        <a:p>
          <a:endParaRPr lang="en-GB"/>
        </a:p>
      </dgm:t>
    </dgm:pt>
  </dgm:ptLst>
  <dgm:cxnLst>
    <dgm:cxn modelId="{F47D92EF-6424-4468-AB15-1C9EBAA2FC68}" type="presOf" srcId="{96E7597B-B525-4846-A49F-F1131EEC03F8}" destId="{42D3688D-A52E-44B6-BB5E-6125AF4459F1}" srcOrd="0" destOrd="0" presId="urn:microsoft.com/office/officeart/2005/8/layout/venn2"/>
    <dgm:cxn modelId="{A712A6B1-4A5A-4D20-B0CB-DA0908901A57}" type="presOf" srcId="{96E7597B-B525-4846-A49F-F1131EEC03F8}" destId="{D7967CDB-8D36-4DB8-B6C9-8E97AD60800E}" srcOrd="1" destOrd="0" presId="urn:microsoft.com/office/officeart/2005/8/layout/venn2"/>
    <dgm:cxn modelId="{6053D0FE-03A2-42C1-851F-EDCA77BD1C17}" type="presOf" srcId="{8B8A695D-B259-433E-9064-9FEA4245A020}" destId="{D4FEBEE6-9F61-49B3-A6BB-23E23D4AA90E}" srcOrd="1" destOrd="0" presId="urn:microsoft.com/office/officeart/2005/8/layout/venn2"/>
    <dgm:cxn modelId="{C108F7CE-95AD-4B06-9CC4-9F7428C9E2EB}" type="presOf" srcId="{9CAA6706-59F1-4B86-B17C-51ED963E9075}" destId="{8F84C731-2E18-4333-A139-42AE147F2467}" srcOrd="0" destOrd="0" presId="urn:microsoft.com/office/officeart/2005/8/layout/venn2"/>
    <dgm:cxn modelId="{C2AAA12F-26A9-43E7-9592-8D1F1582C5E3}" type="presOf" srcId="{9CAA6706-59F1-4B86-B17C-51ED963E9075}" destId="{B6776C86-AEEE-474D-8760-219D657F0DFD}" srcOrd="1" destOrd="0" presId="urn:microsoft.com/office/officeart/2005/8/layout/venn2"/>
    <dgm:cxn modelId="{BDBD8B13-DDD7-4D80-B2A3-1AFB61DFF987}" type="presOf" srcId="{902326D1-8283-420B-8445-65023910A4D1}" destId="{D3F7D02B-2F34-4680-953F-35EDFAE5DC8A}" srcOrd="0" destOrd="0" presId="urn:microsoft.com/office/officeart/2005/8/layout/venn2"/>
    <dgm:cxn modelId="{DB03A244-7CE9-4C0B-94AA-8CD86D9CBFCB}" type="presOf" srcId="{48E22BCE-6A6F-49F3-BE13-7DB395D9A3F3}" destId="{92B70D74-B053-4C93-A749-0971DC89B0B6}" srcOrd="0" destOrd="0" presId="urn:microsoft.com/office/officeart/2005/8/layout/venn2"/>
    <dgm:cxn modelId="{516BC82B-F83F-4E24-9C1A-59D66E1C373B}" type="presOf" srcId="{48E22BCE-6A6F-49F3-BE13-7DB395D9A3F3}" destId="{547C2109-217E-42E8-8198-F145A439711E}" srcOrd="1" destOrd="0" presId="urn:microsoft.com/office/officeart/2005/8/layout/venn2"/>
    <dgm:cxn modelId="{736C4762-58CB-4E11-8453-FCCC40CF11CD}" srcId="{902326D1-8283-420B-8445-65023910A4D1}" destId="{9CAA6706-59F1-4B86-B17C-51ED963E9075}" srcOrd="2" destOrd="0" parTransId="{345D07B3-040C-485B-BD50-C3EEB82CA847}" sibTransId="{4901EE3A-E931-4555-B8DB-C7536ADA9E88}"/>
    <dgm:cxn modelId="{80E403BD-CF1B-42B5-8ECF-85B5CC71E2C5}" type="presOf" srcId="{8B8A695D-B259-433E-9064-9FEA4245A020}" destId="{8C516A5D-259D-4502-9F7B-88054433BC6C}" srcOrd="0" destOrd="0" presId="urn:microsoft.com/office/officeart/2005/8/layout/venn2"/>
    <dgm:cxn modelId="{6772983B-C831-4745-A6C0-0F9BD7C1ECF8}" srcId="{902326D1-8283-420B-8445-65023910A4D1}" destId="{8B8A695D-B259-433E-9064-9FEA4245A020}" srcOrd="3" destOrd="0" parTransId="{0EF5A0DC-B1FA-46C5-9D3A-94E2768E48B1}" sibTransId="{78CB98C0-7274-4A3A-8F1C-EB77D2B1BF5F}"/>
    <dgm:cxn modelId="{72046E78-22CC-448F-9C1A-5218D919B451}" srcId="{902326D1-8283-420B-8445-65023910A4D1}" destId="{48E22BCE-6A6F-49F3-BE13-7DB395D9A3F3}" srcOrd="0" destOrd="0" parTransId="{2B6229F2-1190-41F8-8C16-365CE0CB9E76}" sibTransId="{734CAA2E-6FDD-4039-A83E-E1157A9C1A34}"/>
    <dgm:cxn modelId="{00340057-CFDA-409C-A578-F135D3FD9976}" srcId="{902326D1-8283-420B-8445-65023910A4D1}" destId="{96E7597B-B525-4846-A49F-F1131EEC03F8}" srcOrd="1" destOrd="0" parTransId="{07FAEBEC-2030-46BA-BF4A-A25B76905D0A}" sibTransId="{AA6B20A3-89D1-47FD-8B7D-089F6FE46688}"/>
    <dgm:cxn modelId="{C6893830-D743-4A56-A029-4547060FF229}" type="presParOf" srcId="{D3F7D02B-2F34-4680-953F-35EDFAE5DC8A}" destId="{C1F3E396-E1A3-43A6-8E1E-D4B8EC48F3FE}" srcOrd="0" destOrd="0" presId="urn:microsoft.com/office/officeart/2005/8/layout/venn2"/>
    <dgm:cxn modelId="{1C8DEC94-815E-48A8-B2A6-4CE2FE7A9929}" type="presParOf" srcId="{C1F3E396-E1A3-43A6-8E1E-D4B8EC48F3FE}" destId="{92B70D74-B053-4C93-A749-0971DC89B0B6}" srcOrd="0" destOrd="0" presId="urn:microsoft.com/office/officeart/2005/8/layout/venn2"/>
    <dgm:cxn modelId="{9D0DAD59-8B77-42B5-AA94-41AB5166AD8B}" type="presParOf" srcId="{C1F3E396-E1A3-43A6-8E1E-D4B8EC48F3FE}" destId="{547C2109-217E-42E8-8198-F145A439711E}" srcOrd="1" destOrd="0" presId="urn:microsoft.com/office/officeart/2005/8/layout/venn2"/>
    <dgm:cxn modelId="{9E95C3A1-98C1-4C72-A6C2-BF27AD35D16E}" type="presParOf" srcId="{D3F7D02B-2F34-4680-953F-35EDFAE5DC8A}" destId="{7D287AA5-EC3E-4953-834B-58CCEE6A79D6}" srcOrd="1" destOrd="0" presId="urn:microsoft.com/office/officeart/2005/8/layout/venn2"/>
    <dgm:cxn modelId="{C6D92EB1-5828-4988-A6AC-F63D65BB974E}" type="presParOf" srcId="{7D287AA5-EC3E-4953-834B-58CCEE6A79D6}" destId="{42D3688D-A52E-44B6-BB5E-6125AF4459F1}" srcOrd="0" destOrd="0" presId="urn:microsoft.com/office/officeart/2005/8/layout/venn2"/>
    <dgm:cxn modelId="{70584795-E67F-4636-8685-5F412BC90277}" type="presParOf" srcId="{7D287AA5-EC3E-4953-834B-58CCEE6A79D6}" destId="{D7967CDB-8D36-4DB8-B6C9-8E97AD60800E}" srcOrd="1" destOrd="0" presId="urn:microsoft.com/office/officeart/2005/8/layout/venn2"/>
    <dgm:cxn modelId="{8598A595-3FAA-4CA1-90BC-2731F637371E}" type="presParOf" srcId="{D3F7D02B-2F34-4680-953F-35EDFAE5DC8A}" destId="{2580B5E3-6A75-49D2-B6F1-736A84D1A5F9}" srcOrd="2" destOrd="0" presId="urn:microsoft.com/office/officeart/2005/8/layout/venn2"/>
    <dgm:cxn modelId="{11BAF43A-01DB-4C3A-96E3-7038FF218865}" type="presParOf" srcId="{2580B5E3-6A75-49D2-B6F1-736A84D1A5F9}" destId="{8F84C731-2E18-4333-A139-42AE147F2467}" srcOrd="0" destOrd="0" presId="urn:microsoft.com/office/officeart/2005/8/layout/venn2"/>
    <dgm:cxn modelId="{765EC5B4-2D33-488E-A6F1-F4D0614F076C}" type="presParOf" srcId="{2580B5E3-6A75-49D2-B6F1-736A84D1A5F9}" destId="{B6776C86-AEEE-474D-8760-219D657F0DFD}" srcOrd="1" destOrd="0" presId="urn:microsoft.com/office/officeart/2005/8/layout/venn2"/>
    <dgm:cxn modelId="{6758CABE-8A8F-470F-8CD0-B452B31E1480}" type="presParOf" srcId="{D3F7D02B-2F34-4680-953F-35EDFAE5DC8A}" destId="{B77FE56F-D81F-4C31-862D-D9D5503902C2}" srcOrd="3" destOrd="0" presId="urn:microsoft.com/office/officeart/2005/8/layout/venn2"/>
    <dgm:cxn modelId="{A97D7CDD-1C98-4A3E-9F34-7E6F9A887F72}" type="presParOf" srcId="{B77FE56F-D81F-4C31-862D-D9D5503902C2}" destId="{8C516A5D-259D-4502-9F7B-88054433BC6C}" srcOrd="0" destOrd="0" presId="urn:microsoft.com/office/officeart/2005/8/layout/venn2"/>
    <dgm:cxn modelId="{0FF9A00C-2F86-4BE9-ABF2-167DE4CE7A58}" type="presParOf" srcId="{B77FE56F-D81F-4C31-862D-D9D5503902C2}" destId="{D4FEBEE6-9F61-49B3-A6BB-23E23D4AA90E}"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E4671D-0445-40C6-ACFE-C8FB808F6865}">
      <dsp:nvSpPr>
        <dsp:cNvPr id="0" name=""/>
        <dsp:cNvSpPr/>
      </dsp:nvSpPr>
      <dsp:spPr>
        <a:xfrm>
          <a:off x="2531" y="31893"/>
          <a:ext cx="2218134" cy="887253"/>
        </a:xfrm>
        <a:prstGeom prst="chevron">
          <a:avLst/>
        </a:prstGeom>
        <a:gradFill rotWithShape="0">
          <a:gsLst>
            <a:gs pos="0">
              <a:schemeClr val="accent2">
                <a:shade val="50000"/>
                <a:hueOff val="0"/>
                <a:satOff val="0"/>
                <a:lumOff val="0"/>
                <a:alphaOff val="0"/>
                <a:lumMod val="110000"/>
                <a:satMod val="105000"/>
                <a:tint val="67000"/>
              </a:schemeClr>
            </a:gs>
            <a:gs pos="50000">
              <a:schemeClr val="accent2">
                <a:shade val="50000"/>
                <a:hueOff val="0"/>
                <a:satOff val="0"/>
                <a:lumOff val="0"/>
                <a:alphaOff val="0"/>
                <a:lumMod val="105000"/>
                <a:satMod val="103000"/>
                <a:tint val="73000"/>
              </a:schemeClr>
            </a:gs>
            <a:gs pos="100000">
              <a:schemeClr val="accent2">
                <a:shade val="5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GB" sz="1700" kern="1200" dirty="0"/>
            <a:t>Attachment</a:t>
          </a:r>
        </a:p>
      </dsp:txBody>
      <dsp:txXfrm>
        <a:off x="446158" y="31893"/>
        <a:ext cx="1330881" cy="887253"/>
      </dsp:txXfrm>
    </dsp:sp>
    <dsp:sp modelId="{7EAE9DAC-F4B1-449C-A4F0-47A935421875}">
      <dsp:nvSpPr>
        <dsp:cNvPr id="0" name=""/>
        <dsp:cNvSpPr/>
      </dsp:nvSpPr>
      <dsp:spPr>
        <a:xfrm>
          <a:off x="2531" y="1030053"/>
          <a:ext cx="1774507" cy="3464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Consistent, sensitive approach</a:t>
          </a:r>
        </a:p>
        <a:p>
          <a:pPr marL="171450" lvl="1" indent="-171450" algn="l" defTabSz="755650">
            <a:lnSpc>
              <a:spcPct val="90000"/>
            </a:lnSpc>
            <a:spcBef>
              <a:spcPct val="0"/>
            </a:spcBef>
            <a:spcAft>
              <a:spcPct val="15000"/>
            </a:spcAft>
            <a:buChar char="••"/>
          </a:pPr>
          <a:r>
            <a:rPr lang="en-GB" sz="1700" kern="1200" dirty="0"/>
            <a:t>OR</a:t>
          </a:r>
        </a:p>
        <a:p>
          <a:pPr marL="171450" lvl="1" indent="-171450" algn="l" defTabSz="755650">
            <a:lnSpc>
              <a:spcPct val="90000"/>
            </a:lnSpc>
            <a:spcBef>
              <a:spcPct val="0"/>
            </a:spcBef>
            <a:spcAft>
              <a:spcPct val="15000"/>
            </a:spcAft>
            <a:buChar char="••"/>
          </a:pPr>
          <a:r>
            <a:rPr lang="en-GB" sz="1700" kern="1200" dirty="0"/>
            <a:t>Dismissive, inconsistent responses</a:t>
          </a:r>
        </a:p>
      </dsp:txBody>
      <dsp:txXfrm>
        <a:off x="2531" y="1030053"/>
        <a:ext cx="1774507" cy="3464015"/>
      </dsp:txXfrm>
    </dsp:sp>
    <dsp:sp modelId="{54590FE5-F537-4A2C-94B0-001E0AE64269}">
      <dsp:nvSpPr>
        <dsp:cNvPr id="0" name=""/>
        <dsp:cNvSpPr/>
      </dsp:nvSpPr>
      <dsp:spPr>
        <a:xfrm>
          <a:off x="2004665" y="31893"/>
          <a:ext cx="2218134" cy="887253"/>
        </a:xfrm>
        <a:prstGeom prst="chevron">
          <a:avLst/>
        </a:prstGeom>
        <a:gradFill rotWithShape="0">
          <a:gsLst>
            <a:gs pos="0">
              <a:schemeClr val="accent2">
                <a:shade val="50000"/>
                <a:hueOff val="-23259"/>
                <a:satOff val="-476"/>
                <a:lumOff val="21640"/>
                <a:alphaOff val="0"/>
                <a:lumMod val="110000"/>
                <a:satMod val="105000"/>
                <a:tint val="67000"/>
              </a:schemeClr>
            </a:gs>
            <a:gs pos="50000">
              <a:schemeClr val="accent2">
                <a:shade val="50000"/>
                <a:hueOff val="-23259"/>
                <a:satOff val="-476"/>
                <a:lumOff val="21640"/>
                <a:alphaOff val="0"/>
                <a:lumMod val="105000"/>
                <a:satMod val="103000"/>
                <a:tint val="73000"/>
              </a:schemeClr>
            </a:gs>
            <a:gs pos="100000">
              <a:schemeClr val="accent2">
                <a:shade val="50000"/>
                <a:hueOff val="-23259"/>
                <a:satOff val="-476"/>
                <a:lumOff val="2164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GB" sz="1700" kern="1200" dirty="0"/>
            <a:t>Emotional regulation </a:t>
          </a:r>
        </a:p>
      </dsp:txBody>
      <dsp:txXfrm>
        <a:off x="2448292" y="31893"/>
        <a:ext cx="1330881" cy="887253"/>
      </dsp:txXfrm>
    </dsp:sp>
    <dsp:sp modelId="{22481BEC-66CF-47A0-B3A9-47DE9FA77E37}">
      <dsp:nvSpPr>
        <dsp:cNvPr id="0" name=""/>
        <dsp:cNvSpPr/>
      </dsp:nvSpPr>
      <dsp:spPr>
        <a:xfrm>
          <a:off x="2004665" y="1030053"/>
          <a:ext cx="1774507" cy="3464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Ability to monitor and adjust the duration and intensity of emotional reaction. </a:t>
          </a:r>
        </a:p>
        <a:p>
          <a:pPr marL="171450" lvl="1" indent="-171450" algn="l" defTabSz="755650">
            <a:lnSpc>
              <a:spcPct val="90000"/>
            </a:lnSpc>
            <a:spcBef>
              <a:spcPct val="0"/>
            </a:spcBef>
            <a:spcAft>
              <a:spcPct val="15000"/>
            </a:spcAft>
            <a:buChar char="••"/>
          </a:pPr>
          <a:r>
            <a:rPr lang="en-GB" sz="1700" kern="1200" dirty="0"/>
            <a:t>Over arousal and  overwhelming and so the focus is on reducing on distress</a:t>
          </a:r>
        </a:p>
        <a:p>
          <a:pPr marL="171450" lvl="1" indent="-171450" algn="l" defTabSz="755650">
            <a:lnSpc>
              <a:spcPct val="90000"/>
            </a:lnSpc>
            <a:spcBef>
              <a:spcPct val="0"/>
            </a:spcBef>
            <a:spcAft>
              <a:spcPct val="15000"/>
            </a:spcAft>
            <a:buChar char="••"/>
          </a:pPr>
          <a:r>
            <a:rPr lang="en-GB" sz="1700" kern="1200" dirty="0"/>
            <a:t>To cope with stress</a:t>
          </a:r>
        </a:p>
        <a:p>
          <a:pPr marL="171450" lvl="1" indent="-171450" algn="l" defTabSz="755650">
            <a:lnSpc>
              <a:spcPct val="90000"/>
            </a:lnSpc>
            <a:spcBef>
              <a:spcPct val="0"/>
            </a:spcBef>
            <a:spcAft>
              <a:spcPct val="15000"/>
            </a:spcAft>
            <a:buChar char="••"/>
          </a:pPr>
          <a:endParaRPr lang="en-GB" sz="1700" kern="1200" dirty="0"/>
        </a:p>
      </dsp:txBody>
      <dsp:txXfrm>
        <a:off x="2004665" y="1030053"/>
        <a:ext cx="1774507" cy="3464015"/>
      </dsp:txXfrm>
    </dsp:sp>
    <dsp:sp modelId="{8C0755C7-CF74-46C3-9FCF-A81E942F571A}">
      <dsp:nvSpPr>
        <dsp:cNvPr id="0" name=""/>
        <dsp:cNvSpPr/>
      </dsp:nvSpPr>
      <dsp:spPr>
        <a:xfrm>
          <a:off x="4006800" y="31893"/>
          <a:ext cx="2218134" cy="887253"/>
        </a:xfrm>
        <a:prstGeom prst="chevron">
          <a:avLst/>
        </a:prstGeom>
        <a:gradFill rotWithShape="0">
          <a:gsLst>
            <a:gs pos="0">
              <a:schemeClr val="accent2">
                <a:shade val="50000"/>
                <a:hueOff val="-46517"/>
                <a:satOff val="-953"/>
                <a:lumOff val="43280"/>
                <a:alphaOff val="0"/>
                <a:lumMod val="110000"/>
                <a:satMod val="105000"/>
                <a:tint val="67000"/>
              </a:schemeClr>
            </a:gs>
            <a:gs pos="50000">
              <a:schemeClr val="accent2">
                <a:shade val="50000"/>
                <a:hueOff val="-46517"/>
                <a:satOff val="-953"/>
                <a:lumOff val="43280"/>
                <a:alphaOff val="0"/>
                <a:lumMod val="105000"/>
                <a:satMod val="103000"/>
                <a:tint val="73000"/>
              </a:schemeClr>
            </a:gs>
            <a:gs pos="100000">
              <a:schemeClr val="accent2">
                <a:shade val="50000"/>
                <a:hueOff val="-46517"/>
                <a:satOff val="-953"/>
                <a:lumOff val="4328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GB" sz="1700" kern="1200" dirty="0"/>
            <a:t>Empathy </a:t>
          </a:r>
        </a:p>
      </dsp:txBody>
      <dsp:txXfrm>
        <a:off x="4450427" y="31893"/>
        <a:ext cx="1330881" cy="887253"/>
      </dsp:txXfrm>
    </dsp:sp>
    <dsp:sp modelId="{493ED737-890C-4954-85A6-4202131AFE02}">
      <dsp:nvSpPr>
        <dsp:cNvPr id="0" name=""/>
        <dsp:cNvSpPr/>
      </dsp:nvSpPr>
      <dsp:spPr>
        <a:xfrm>
          <a:off x="4006800" y="1030053"/>
          <a:ext cx="1774507" cy="34640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171450" lvl="1" indent="-171450" algn="l" defTabSz="755650">
            <a:lnSpc>
              <a:spcPct val="90000"/>
            </a:lnSpc>
            <a:spcBef>
              <a:spcPct val="0"/>
            </a:spcBef>
            <a:spcAft>
              <a:spcPct val="15000"/>
            </a:spcAft>
            <a:buChar char="••"/>
          </a:pPr>
          <a:r>
            <a:rPr lang="en-GB" sz="1700" kern="1200" dirty="0"/>
            <a:t>To think of the needs of others</a:t>
          </a:r>
        </a:p>
        <a:p>
          <a:pPr marL="171450" lvl="1" indent="-171450" algn="l" defTabSz="755650">
            <a:lnSpc>
              <a:spcPct val="90000"/>
            </a:lnSpc>
            <a:spcBef>
              <a:spcPct val="0"/>
            </a:spcBef>
            <a:spcAft>
              <a:spcPct val="15000"/>
            </a:spcAft>
            <a:buChar char="••"/>
          </a:pPr>
          <a:r>
            <a:rPr lang="en-GB" sz="1700" kern="1200" dirty="0"/>
            <a:t>To use others for support.</a:t>
          </a:r>
        </a:p>
        <a:p>
          <a:pPr marL="171450" lvl="1" indent="-171450" algn="l" defTabSz="755650">
            <a:lnSpc>
              <a:spcPct val="90000"/>
            </a:lnSpc>
            <a:spcBef>
              <a:spcPct val="0"/>
            </a:spcBef>
            <a:spcAft>
              <a:spcPct val="15000"/>
            </a:spcAft>
            <a:buChar char="••"/>
          </a:pPr>
          <a:r>
            <a:rPr lang="en-GB" sz="1700" kern="1200" dirty="0"/>
            <a:t>Theory of mind</a:t>
          </a:r>
        </a:p>
      </dsp:txBody>
      <dsp:txXfrm>
        <a:off x="4006800" y="1030053"/>
        <a:ext cx="1774507" cy="3464015"/>
      </dsp:txXfrm>
    </dsp:sp>
    <dsp:sp modelId="{A8A3390E-4412-46DD-BF40-5DE26A347D52}">
      <dsp:nvSpPr>
        <dsp:cNvPr id="0" name=""/>
        <dsp:cNvSpPr/>
      </dsp:nvSpPr>
      <dsp:spPr>
        <a:xfrm>
          <a:off x="6008934" y="31893"/>
          <a:ext cx="2218134" cy="887253"/>
        </a:xfrm>
        <a:prstGeom prst="chevron">
          <a:avLst/>
        </a:prstGeom>
        <a:gradFill rotWithShape="0">
          <a:gsLst>
            <a:gs pos="0">
              <a:schemeClr val="accent2">
                <a:shade val="50000"/>
                <a:hueOff val="-23259"/>
                <a:satOff val="-476"/>
                <a:lumOff val="21640"/>
                <a:alphaOff val="0"/>
                <a:lumMod val="110000"/>
                <a:satMod val="105000"/>
                <a:tint val="67000"/>
              </a:schemeClr>
            </a:gs>
            <a:gs pos="50000">
              <a:schemeClr val="accent2">
                <a:shade val="50000"/>
                <a:hueOff val="-23259"/>
                <a:satOff val="-476"/>
                <a:lumOff val="21640"/>
                <a:alphaOff val="0"/>
                <a:lumMod val="105000"/>
                <a:satMod val="103000"/>
                <a:tint val="73000"/>
              </a:schemeClr>
            </a:gs>
            <a:gs pos="100000">
              <a:schemeClr val="accent2">
                <a:shade val="50000"/>
                <a:hueOff val="-23259"/>
                <a:satOff val="-476"/>
                <a:lumOff val="2164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009" tIns="22670" rIns="22670" bIns="22670" numCol="1" spcCol="1270" anchor="ctr" anchorCtr="0">
          <a:noAutofit/>
        </a:bodyPr>
        <a:lstStyle/>
        <a:p>
          <a:pPr lvl="0" algn="ctr" defTabSz="755650">
            <a:lnSpc>
              <a:spcPct val="90000"/>
            </a:lnSpc>
            <a:spcBef>
              <a:spcPct val="0"/>
            </a:spcBef>
            <a:spcAft>
              <a:spcPct val="35000"/>
            </a:spcAft>
          </a:pPr>
          <a:r>
            <a:rPr lang="en-GB" sz="1700" kern="1200" dirty="0"/>
            <a:t>Pro- social behaviours</a:t>
          </a:r>
        </a:p>
      </dsp:txBody>
      <dsp:txXfrm>
        <a:off x="6452561" y="31893"/>
        <a:ext cx="1330881" cy="88725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B70D74-B053-4C93-A749-0971DC89B0B6}">
      <dsp:nvSpPr>
        <dsp:cNvPr id="0" name=""/>
        <dsp:cNvSpPr/>
      </dsp:nvSpPr>
      <dsp:spPr>
        <a:xfrm>
          <a:off x="1354666" y="0"/>
          <a:ext cx="5418667" cy="5418667"/>
        </a:xfrm>
        <a:prstGeom prst="ellipse">
          <a:avLst/>
        </a:prstGeom>
        <a:solidFill>
          <a:schemeClr val="accent2">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Neocortex</a:t>
          </a:r>
        </a:p>
      </dsp:txBody>
      <dsp:txXfrm>
        <a:off x="3306470" y="270933"/>
        <a:ext cx="1515059" cy="812800"/>
      </dsp:txXfrm>
    </dsp:sp>
    <dsp:sp modelId="{42D3688D-A52E-44B6-BB5E-6125AF4459F1}">
      <dsp:nvSpPr>
        <dsp:cNvPr id="0" name=""/>
        <dsp:cNvSpPr/>
      </dsp:nvSpPr>
      <dsp:spPr>
        <a:xfrm>
          <a:off x="1896533" y="1083733"/>
          <a:ext cx="4334933" cy="4334933"/>
        </a:xfrm>
        <a:prstGeom prst="ellipse">
          <a:avLst/>
        </a:prstGeom>
        <a:solidFill>
          <a:schemeClr val="accent2">
            <a:shade val="50000"/>
            <a:hueOff val="-23259"/>
            <a:satOff val="-476"/>
            <a:lumOff val="216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Limbic system</a:t>
          </a:r>
        </a:p>
      </dsp:txBody>
      <dsp:txXfrm>
        <a:off x="3306470" y="1343829"/>
        <a:ext cx="1515059" cy="780288"/>
      </dsp:txXfrm>
    </dsp:sp>
    <dsp:sp modelId="{8F84C731-2E18-4333-A139-42AE147F2467}">
      <dsp:nvSpPr>
        <dsp:cNvPr id="0" name=""/>
        <dsp:cNvSpPr/>
      </dsp:nvSpPr>
      <dsp:spPr>
        <a:xfrm>
          <a:off x="2438399" y="2167466"/>
          <a:ext cx="3251200" cy="3251200"/>
        </a:xfrm>
        <a:prstGeom prst="ellipse">
          <a:avLst/>
        </a:prstGeom>
        <a:solidFill>
          <a:schemeClr val="accent2">
            <a:shade val="50000"/>
            <a:hueOff val="-46517"/>
            <a:satOff val="-953"/>
            <a:lumOff val="4328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dirty="0"/>
            <a:t>Diencephalon</a:t>
          </a:r>
          <a:endParaRPr lang="en-US" sz="1700" kern="1200" dirty="0"/>
        </a:p>
      </dsp:txBody>
      <dsp:txXfrm>
        <a:off x="3306470" y="2411306"/>
        <a:ext cx="1515059" cy="731520"/>
      </dsp:txXfrm>
    </dsp:sp>
    <dsp:sp modelId="{8C516A5D-259D-4502-9F7B-88054433BC6C}">
      <dsp:nvSpPr>
        <dsp:cNvPr id="0" name=""/>
        <dsp:cNvSpPr/>
      </dsp:nvSpPr>
      <dsp:spPr>
        <a:xfrm>
          <a:off x="2980266" y="3251200"/>
          <a:ext cx="2167466" cy="2167466"/>
        </a:xfrm>
        <a:prstGeom prst="ellipse">
          <a:avLst/>
        </a:prstGeom>
        <a:solidFill>
          <a:schemeClr val="accent2">
            <a:shade val="50000"/>
            <a:hueOff val="-23259"/>
            <a:satOff val="-476"/>
            <a:lumOff val="2164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a:t>Brain stem</a:t>
          </a:r>
        </a:p>
      </dsp:txBody>
      <dsp:txXfrm>
        <a:off x="3297684" y="3793066"/>
        <a:ext cx="1532630" cy="10837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BD0034BD-C753-4958-B6DD-F74E0030EA08}"/>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 xmlns:a16="http://schemas.microsoft.com/office/drawing/2014/main" id="{2E1130A1-F23E-4627-B7F4-008EE76B8652}"/>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AA2CF22A-FF8B-4935-8EBF-8050E0FD7317}" type="datetimeFigureOut">
              <a:rPr lang="en-GB" smtClean="0"/>
              <a:t>18/08/2020</a:t>
            </a:fld>
            <a:endParaRPr lang="en-GB" dirty="0"/>
          </a:p>
        </p:txBody>
      </p:sp>
      <p:sp>
        <p:nvSpPr>
          <p:cNvPr id="4" name="Footer Placeholder 3">
            <a:extLst>
              <a:ext uri="{FF2B5EF4-FFF2-40B4-BE49-F238E27FC236}">
                <a16:creationId xmlns="" xmlns:a16="http://schemas.microsoft.com/office/drawing/2014/main" id="{A9FFBC64-B363-496D-9214-6CBC07DF31DA}"/>
              </a:ext>
            </a:extLst>
          </p:cNvPr>
          <p:cNvSpPr>
            <a:spLocks noGrp="1"/>
          </p:cNvSpPr>
          <p:nvPr>
            <p:ph type="ftr" sz="quarter" idx="2"/>
          </p:nvPr>
        </p:nvSpPr>
        <p:spPr>
          <a:xfrm>
            <a:off x="0" y="9239250"/>
            <a:ext cx="3850443" cy="687389"/>
          </a:xfrm>
          <a:prstGeom prst="rect">
            <a:avLst/>
          </a:prstGeom>
        </p:spPr>
        <p:txBody>
          <a:bodyPr vert="horz" lIns="91440" tIns="45720" rIns="91440" bIns="45720" rtlCol="0" anchor="b"/>
          <a:lstStyle>
            <a:lvl1pPr algn="l">
              <a:defRPr sz="1200"/>
            </a:lvl1pPr>
          </a:lstStyle>
          <a:p>
            <a:r>
              <a:rPr lang="en-GB" dirty="0"/>
              <a:t>Attachment, Complex Trauma and Behaviours that Challenge</a:t>
            </a:r>
          </a:p>
          <a:p>
            <a:r>
              <a:rPr lang="en-GB" dirty="0"/>
              <a:t>Cathy Harding August 2020</a:t>
            </a:r>
          </a:p>
        </p:txBody>
      </p:sp>
      <p:sp>
        <p:nvSpPr>
          <p:cNvPr id="5" name="Slide Number Placeholder 4">
            <a:extLst>
              <a:ext uri="{FF2B5EF4-FFF2-40B4-BE49-F238E27FC236}">
                <a16:creationId xmlns="" xmlns:a16="http://schemas.microsoft.com/office/drawing/2014/main" id="{F4C56BE2-AE33-4C33-9E44-8F19694304A9}"/>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8F1E34F-25BF-43C2-A4F6-0E1BE3086E2C}" type="slidenum">
              <a:rPr lang="en-GB" smtClean="0"/>
              <a:t>‹#›</a:t>
            </a:fld>
            <a:endParaRPr lang="en-GB" dirty="0"/>
          </a:p>
        </p:txBody>
      </p:sp>
    </p:spTree>
    <p:extLst>
      <p:ext uri="{BB962C8B-B14F-4D97-AF65-F5344CB8AC3E}">
        <p14:creationId xmlns:p14="http://schemas.microsoft.com/office/powerpoint/2010/main" val="5720261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48ADC2F-4D43-4865-AB7C-80952216B010}" type="datetimeFigureOut">
              <a:rPr lang="en-GB" smtClean="0"/>
              <a:t>18/08/2020</a:t>
            </a:fld>
            <a:endParaRPr lang="en-GB"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20B01BA5-884C-44B4-A831-8B5EE9060424}" type="slidenum">
              <a:rPr lang="en-GB" smtClean="0"/>
              <a:t>‹#›</a:t>
            </a:fld>
            <a:endParaRPr lang="en-GB" dirty="0"/>
          </a:p>
        </p:txBody>
      </p:sp>
    </p:spTree>
    <p:extLst>
      <p:ext uri="{BB962C8B-B14F-4D97-AF65-F5344CB8AC3E}">
        <p14:creationId xmlns:p14="http://schemas.microsoft.com/office/powerpoint/2010/main" val="1196366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1</a:t>
            </a:fld>
            <a:endParaRPr lang="en-GB" dirty="0"/>
          </a:p>
        </p:txBody>
      </p:sp>
    </p:spTree>
    <p:extLst>
      <p:ext uri="{BB962C8B-B14F-4D97-AF65-F5344CB8AC3E}">
        <p14:creationId xmlns:p14="http://schemas.microsoft.com/office/powerpoint/2010/main" val="3643191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10</a:t>
            </a:fld>
            <a:endParaRPr lang="en-GB" dirty="0"/>
          </a:p>
        </p:txBody>
      </p:sp>
    </p:spTree>
    <p:extLst>
      <p:ext uri="{BB962C8B-B14F-4D97-AF65-F5344CB8AC3E}">
        <p14:creationId xmlns:p14="http://schemas.microsoft.com/office/powerpoint/2010/main" val="1282694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11</a:t>
            </a:fld>
            <a:endParaRPr lang="en-GB" dirty="0"/>
          </a:p>
        </p:txBody>
      </p:sp>
    </p:spTree>
    <p:extLst>
      <p:ext uri="{BB962C8B-B14F-4D97-AF65-F5344CB8AC3E}">
        <p14:creationId xmlns:p14="http://schemas.microsoft.com/office/powerpoint/2010/main" val="18462180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12</a:t>
            </a:fld>
            <a:endParaRPr lang="en-GB" dirty="0"/>
          </a:p>
        </p:txBody>
      </p:sp>
    </p:spTree>
    <p:extLst>
      <p:ext uri="{BB962C8B-B14F-4D97-AF65-F5344CB8AC3E}">
        <p14:creationId xmlns:p14="http://schemas.microsoft.com/office/powerpoint/2010/main" val="114640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13</a:t>
            </a:fld>
            <a:endParaRPr lang="en-GB" dirty="0"/>
          </a:p>
        </p:txBody>
      </p:sp>
    </p:spTree>
    <p:extLst>
      <p:ext uri="{BB962C8B-B14F-4D97-AF65-F5344CB8AC3E}">
        <p14:creationId xmlns:p14="http://schemas.microsoft.com/office/powerpoint/2010/main" val="14673409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14</a:t>
            </a:fld>
            <a:endParaRPr lang="en-GB" dirty="0"/>
          </a:p>
        </p:txBody>
      </p:sp>
    </p:spTree>
    <p:extLst>
      <p:ext uri="{BB962C8B-B14F-4D97-AF65-F5344CB8AC3E}">
        <p14:creationId xmlns:p14="http://schemas.microsoft.com/office/powerpoint/2010/main" val="35557269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15</a:t>
            </a:fld>
            <a:endParaRPr lang="en-GB" dirty="0"/>
          </a:p>
        </p:txBody>
      </p:sp>
    </p:spTree>
    <p:extLst>
      <p:ext uri="{BB962C8B-B14F-4D97-AF65-F5344CB8AC3E}">
        <p14:creationId xmlns:p14="http://schemas.microsoft.com/office/powerpoint/2010/main" val="38462343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16</a:t>
            </a:fld>
            <a:endParaRPr lang="en-GB" dirty="0"/>
          </a:p>
        </p:txBody>
      </p:sp>
    </p:spTree>
    <p:extLst>
      <p:ext uri="{BB962C8B-B14F-4D97-AF65-F5344CB8AC3E}">
        <p14:creationId xmlns:p14="http://schemas.microsoft.com/office/powerpoint/2010/main" val="35724996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17</a:t>
            </a:fld>
            <a:endParaRPr lang="en-GB" dirty="0"/>
          </a:p>
        </p:txBody>
      </p:sp>
    </p:spTree>
    <p:extLst>
      <p:ext uri="{BB962C8B-B14F-4D97-AF65-F5344CB8AC3E}">
        <p14:creationId xmlns:p14="http://schemas.microsoft.com/office/powerpoint/2010/main" val="36523573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18</a:t>
            </a:fld>
            <a:endParaRPr lang="en-GB" dirty="0"/>
          </a:p>
        </p:txBody>
      </p:sp>
    </p:spTree>
    <p:extLst>
      <p:ext uri="{BB962C8B-B14F-4D97-AF65-F5344CB8AC3E}">
        <p14:creationId xmlns:p14="http://schemas.microsoft.com/office/powerpoint/2010/main" val="1931151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19</a:t>
            </a:fld>
            <a:endParaRPr lang="en-GB" dirty="0"/>
          </a:p>
        </p:txBody>
      </p:sp>
    </p:spTree>
    <p:extLst>
      <p:ext uri="{BB962C8B-B14F-4D97-AF65-F5344CB8AC3E}">
        <p14:creationId xmlns:p14="http://schemas.microsoft.com/office/powerpoint/2010/main" val="3992304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2</a:t>
            </a:fld>
            <a:endParaRPr lang="en-GB" dirty="0"/>
          </a:p>
        </p:txBody>
      </p:sp>
    </p:spTree>
    <p:extLst>
      <p:ext uri="{BB962C8B-B14F-4D97-AF65-F5344CB8AC3E}">
        <p14:creationId xmlns:p14="http://schemas.microsoft.com/office/powerpoint/2010/main" val="3197997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20</a:t>
            </a:fld>
            <a:endParaRPr lang="en-GB" dirty="0"/>
          </a:p>
        </p:txBody>
      </p:sp>
    </p:spTree>
    <p:extLst>
      <p:ext uri="{BB962C8B-B14F-4D97-AF65-F5344CB8AC3E}">
        <p14:creationId xmlns:p14="http://schemas.microsoft.com/office/powerpoint/2010/main" val="2673082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21</a:t>
            </a:fld>
            <a:endParaRPr lang="en-GB" dirty="0"/>
          </a:p>
        </p:txBody>
      </p:sp>
    </p:spTree>
    <p:extLst>
      <p:ext uri="{BB962C8B-B14F-4D97-AF65-F5344CB8AC3E}">
        <p14:creationId xmlns:p14="http://schemas.microsoft.com/office/powerpoint/2010/main" val="38260812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22</a:t>
            </a:fld>
            <a:endParaRPr lang="en-GB" dirty="0"/>
          </a:p>
        </p:txBody>
      </p:sp>
    </p:spTree>
    <p:extLst>
      <p:ext uri="{BB962C8B-B14F-4D97-AF65-F5344CB8AC3E}">
        <p14:creationId xmlns:p14="http://schemas.microsoft.com/office/powerpoint/2010/main" val="38870344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23</a:t>
            </a:fld>
            <a:endParaRPr lang="en-GB" dirty="0"/>
          </a:p>
        </p:txBody>
      </p:sp>
    </p:spTree>
    <p:extLst>
      <p:ext uri="{BB962C8B-B14F-4D97-AF65-F5344CB8AC3E}">
        <p14:creationId xmlns:p14="http://schemas.microsoft.com/office/powerpoint/2010/main" val="25898552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24</a:t>
            </a:fld>
            <a:endParaRPr lang="en-GB" dirty="0"/>
          </a:p>
        </p:txBody>
      </p:sp>
    </p:spTree>
    <p:extLst>
      <p:ext uri="{BB962C8B-B14F-4D97-AF65-F5344CB8AC3E}">
        <p14:creationId xmlns:p14="http://schemas.microsoft.com/office/powerpoint/2010/main" val="6288526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25</a:t>
            </a:fld>
            <a:endParaRPr lang="en-GB" dirty="0"/>
          </a:p>
        </p:txBody>
      </p:sp>
    </p:spTree>
    <p:extLst>
      <p:ext uri="{BB962C8B-B14F-4D97-AF65-F5344CB8AC3E}">
        <p14:creationId xmlns:p14="http://schemas.microsoft.com/office/powerpoint/2010/main" val="12496822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26</a:t>
            </a:fld>
            <a:endParaRPr lang="en-GB" dirty="0"/>
          </a:p>
        </p:txBody>
      </p:sp>
    </p:spTree>
    <p:extLst>
      <p:ext uri="{BB962C8B-B14F-4D97-AF65-F5344CB8AC3E}">
        <p14:creationId xmlns:p14="http://schemas.microsoft.com/office/powerpoint/2010/main" val="50111519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27</a:t>
            </a:fld>
            <a:endParaRPr lang="en-GB" dirty="0"/>
          </a:p>
        </p:txBody>
      </p:sp>
    </p:spTree>
    <p:extLst>
      <p:ext uri="{BB962C8B-B14F-4D97-AF65-F5344CB8AC3E}">
        <p14:creationId xmlns:p14="http://schemas.microsoft.com/office/powerpoint/2010/main" val="71854489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t>
            </a:r>
          </a:p>
        </p:txBody>
      </p:sp>
      <p:sp>
        <p:nvSpPr>
          <p:cNvPr id="4" name="Slide Number Placeholder 3"/>
          <p:cNvSpPr>
            <a:spLocks noGrp="1"/>
          </p:cNvSpPr>
          <p:nvPr>
            <p:ph type="sldNum" sz="quarter" idx="10"/>
          </p:nvPr>
        </p:nvSpPr>
        <p:spPr/>
        <p:txBody>
          <a:bodyPr/>
          <a:lstStyle/>
          <a:p>
            <a:fld id="{20B01BA5-884C-44B4-A831-8B5EE9060424}" type="slidenum">
              <a:rPr lang="en-GB" smtClean="0"/>
              <a:t>28</a:t>
            </a:fld>
            <a:endParaRPr lang="en-GB" dirty="0"/>
          </a:p>
        </p:txBody>
      </p:sp>
    </p:spTree>
    <p:extLst>
      <p:ext uri="{BB962C8B-B14F-4D97-AF65-F5344CB8AC3E}">
        <p14:creationId xmlns:p14="http://schemas.microsoft.com/office/powerpoint/2010/main" val="41725936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0B01BA5-884C-44B4-A831-8B5EE9060424}" type="slidenum">
              <a:rPr lang="en-GB" smtClean="0"/>
              <a:t>29</a:t>
            </a:fld>
            <a:endParaRPr lang="en-GB" dirty="0"/>
          </a:p>
        </p:txBody>
      </p:sp>
    </p:spTree>
    <p:extLst>
      <p:ext uri="{BB962C8B-B14F-4D97-AF65-F5344CB8AC3E}">
        <p14:creationId xmlns:p14="http://schemas.microsoft.com/office/powerpoint/2010/main" val="1331279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3</a:t>
            </a:fld>
            <a:endParaRPr lang="en-GB" dirty="0"/>
          </a:p>
        </p:txBody>
      </p:sp>
    </p:spTree>
    <p:extLst>
      <p:ext uri="{BB962C8B-B14F-4D97-AF65-F5344CB8AC3E}">
        <p14:creationId xmlns:p14="http://schemas.microsoft.com/office/powerpoint/2010/main" val="61736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4</a:t>
            </a:fld>
            <a:endParaRPr lang="en-GB" dirty="0"/>
          </a:p>
        </p:txBody>
      </p:sp>
    </p:spTree>
    <p:extLst>
      <p:ext uri="{BB962C8B-B14F-4D97-AF65-F5344CB8AC3E}">
        <p14:creationId xmlns:p14="http://schemas.microsoft.com/office/powerpoint/2010/main" val="3228846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5</a:t>
            </a:fld>
            <a:endParaRPr lang="en-GB" dirty="0"/>
          </a:p>
        </p:txBody>
      </p:sp>
    </p:spTree>
    <p:extLst>
      <p:ext uri="{BB962C8B-B14F-4D97-AF65-F5344CB8AC3E}">
        <p14:creationId xmlns:p14="http://schemas.microsoft.com/office/powerpoint/2010/main" val="3658312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6</a:t>
            </a:fld>
            <a:endParaRPr lang="en-GB" dirty="0"/>
          </a:p>
        </p:txBody>
      </p:sp>
    </p:spTree>
    <p:extLst>
      <p:ext uri="{BB962C8B-B14F-4D97-AF65-F5344CB8AC3E}">
        <p14:creationId xmlns:p14="http://schemas.microsoft.com/office/powerpoint/2010/main" val="191936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7</a:t>
            </a:fld>
            <a:endParaRPr lang="en-GB" dirty="0"/>
          </a:p>
        </p:txBody>
      </p:sp>
    </p:spTree>
    <p:extLst>
      <p:ext uri="{BB962C8B-B14F-4D97-AF65-F5344CB8AC3E}">
        <p14:creationId xmlns:p14="http://schemas.microsoft.com/office/powerpoint/2010/main" val="524577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0B01BA5-884C-44B4-A831-8B5EE9060424}" type="slidenum">
              <a:rPr lang="en-GB" smtClean="0"/>
              <a:t>8</a:t>
            </a:fld>
            <a:endParaRPr lang="en-GB" dirty="0"/>
          </a:p>
        </p:txBody>
      </p:sp>
    </p:spTree>
    <p:extLst>
      <p:ext uri="{BB962C8B-B14F-4D97-AF65-F5344CB8AC3E}">
        <p14:creationId xmlns:p14="http://schemas.microsoft.com/office/powerpoint/2010/main" val="38310999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0B01BA5-884C-44B4-A831-8B5EE9060424}" type="slidenum">
              <a:rPr lang="en-GB" smtClean="0"/>
              <a:t>9</a:t>
            </a:fld>
            <a:endParaRPr lang="en-GB" dirty="0"/>
          </a:p>
        </p:txBody>
      </p:sp>
    </p:spTree>
    <p:extLst>
      <p:ext uri="{BB962C8B-B14F-4D97-AF65-F5344CB8AC3E}">
        <p14:creationId xmlns:p14="http://schemas.microsoft.com/office/powerpoint/2010/main" val="245143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D57F1E4F-1CFF-5643-939E-217C01CDF565}" type="slidenum">
              <a:rPr lang="en-US" smtClean="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title="Text Container Shape"/>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503316444"/>
      </p:ext>
    </p:extLst>
  </p:cSld>
  <p:clrMapOvr>
    <a:masterClrMapping/>
  </p:clrMapOvr>
  <p:extLst>
    <p:ext uri="{DCECCB84-F9BA-43D5-87BE-67443E8EF086}">
      <p15:sldGuideLst xmlns:p15="http://schemas.microsoft.com/office/powerpoint/2012/main">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1133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title="Feather"/>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D57F1E4F-1CFF-5643-939E-217C01CDF565}" type="slidenum">
              <a:rPr lang="en-US" smtClean="0"/>
              <a:pPr/>
              <a:t>‹#›</a:t>
            </a:fld>
            <a:endParaRPr lang="en-US" dirty="0"/>
          </a:p>
        </p:txBody>
      </p:sp>
      <p:cxnSp>
        <p:nvCxnSpPr>
          <p:cNvPr id="7" name="Straight Connector 6" title="Rule Line"/>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1667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7105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tmplLst>
          <p:tmpl>
            <p:tnLst>
              <p:par>
                <p:cTn presetID="42"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anim calcmode="lin" valueType="num">
                      <p:cBhvr>
                        <p:cTn dur="1000" fill="hold"/>
                        <p:tgtEl>
                          <p:spTgt spid="3"/>
                        </p:tgtEl>
                        <p:attrNameLst>
                          <p:attrName>ppt_x</p:attrName>
                        </p:attrNameLst>
                      </p:cBhvr>
                      <p:tavLst>
                        <p:tav tm="0">
                          <p:val>
                            <p:strVal val="#ppt_x"/>
                          </p:val>
                        </p:tav>
                        <p:tav tm="100000">
                          <p:val>
                            <p:strVal val="#ppt_x"/>
                          </p:val>
                        </p:tav>
                      </p:tavLst>
                    </p:anim>
                    <p:anim calcmode="lin" valueType="num">
                      <p:cBhvr>
                        <p:cTn dur="1000" fill="hold"/>
                        <p:tgtEl>
                          <p:spTgt spid="3"/>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title="Feather Background"/>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title="Text Container Shape"/>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D57F1E4F-1CFF-5643-939E-217C01CDF565}" type="slidenum">
              <a:rPr lang="en-US" smtClean="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43313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7892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3435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75755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title="Feathers"/>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61BEF0D-F0BB-DE4B-95CE-6DB70DBA9567}" type="datetimeFigureOut">
              <a:rPr lang="en-US" smtClean="0"/>
              <a:pPr/>
              <a:t>8/18/2020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00835434"/>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61BEF0D-F0BB-DE4B-95CE-6DB70DBA9567}" type="datetimeFigureOut">
              <a:rPr lang="en-US" smtClean="0"/>
              <a:pPr/>
              <a:t>8/18/2020</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4025484"/>
      </p:ext>
    </p:extLst>
  </p:cSld>
  <p:clrMapOvr>
    <a:masterClrMapping/>
  </p:clrMapOvr>
  <p:extLst>
    <p:ext uri="{DCECCB84-F9BA-43D5-87BE-67443E8EF086}">
      <p15:sldGuideLst xmlns:p15="http://schemas.microsoft.com/office/powerpoint/2012/main">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title="Feather"/>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61BEF0D-F0BB-DE4B-95CE-6DB70DBA9567}" type="datetimeFigureOut">
              <a:rPr lang="en-US" smtClean="0"/>
              <a:pPr/>
              <a:t>8/18/2020</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124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title="Feathers"/>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61BEF0D-F0BB-DE4B-95CE-6DB70DBA9567}" type="datetimeFigureOut">
              <a:rPr lang="en-US" smtClean="0"/>
              <a:pPr/>
              <a:t>8/18/2020</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D57F1E4F-1CFF-5643-939E-217C01CDF565}" type="slidenum">
              <a:rPr lang="en-US" smtClean="0"/>
              <a:pPr/>
              <a:t>‹#›</a:t>
            </a:fld>
            <a:endParaRPr lang="en-US" dirty="0"/>
          </a:p>
        </p:txBody>
      </p:sp>
      <p:cxnSp>
        <p:nvCxnSpPr>
          <p:cNvPr id="9" name="Straight Connector 8" title="Rule Line"/>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64592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Cathy.harding@libertycareltd.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s://www.bild.org.uk/attachment-difficulties-complex-trauma/"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70E0EA4-22D2-4F01-B157-C91A2F1343D3}"/>
              </a:ext>
            </a:extLst>
          </p:cNvPr>
          <p:cNvSpPr>
            <a:spLocks noGrp="1"/>
          </p:cNvSpPr>
          <p:nvPr>
            <p:ph type="ctrTitle"/>
          </p:nvPr>
        </p:nvSpPr>
        <p:spPr/>
        <p:txBody>
          <a:bodyPr/>
          <a:lstStyle/>
          <a:p>
            <a:r>
              <a:rPr lang="en-GB" dirty="0"/>
              <a:t>Attachment, Complex Trauma and Behaviours that Challenge. </a:t>
            </a:r>
          </a:p>
        </p:txBody>
      </p:sp>
      <p:sp>
        <p:nvSpPr>
          <p:cNvPr id="3" name="Subtitle 2">
            <a:extLst>
              <a:ext uri="{FF2B5EF4-FFF2-40B4-BE49-F238E27FC236}">
                <a16:creationId xmlns="" xmlns:a16="http://schemas.microsoft.com/office/drawing/2014/main" id="{7E859CE8-BE6B-491C-941E-531FC21F14B0}"/>
              </a:ext>
            </a:extLst>
          </p:cNvPr>
          <p:cNvSpPr>
            <a:spLocks noGrp="1"/>
          </p:cNvSpPr>
          <p:nvPr>
            <p:ph type="subTitle" idx="1"/>
          </p:nvPr>
        </p:nvSpPr>
        <p:spPr>
          <a:xfrm>
            <a:off x="7759700" y="4717142"/>
            <a:ext cx="3954730" cy="1366157"/>
          </a:xfrm>
        </p:spPr>
        <p:txBody>
          <a:bodyPr>
            <a:normAutofit fontScale="70000" lnSpcReduction="20000"/>
          </a:bodyPr>
          <a:lstStyle/>
          <a:p>
            <a:r>
              <a:rPr lang="en-GB" dirty="0"/>
              <a:t>Dr Cathy Harding</a:t>
            </a:r>
          </a:p>
          <a:p>
            <a:r>
              <a:rPr lang="en-GB" dirty="0"/>
              <a:t>Consultant Clinical Psychologist, Liberty Care , South Wales </a:t>
            </a:r>
            <a:r>
              <a:rPr lang="en-GB" dirty="0">
                <a:hlinkClick r:id="rId3"/>
              </a:rPr>
              <a:t>Cathy.harding@libertycareltd.com</a:t>
            </a:r>
            <a:endParaRPr lang="en-GB" dirty="0"/>
          </a:p>
          <a:p>
            <a:r>
              <a:rPr lang="en-GB" dirty="0"/>
              <a:t>SCLD August 2020</a:t>
            </a: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7930197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45C329-63A1-43CC-AA37-DF2B02F6984F}"/>
              </a:ext>
            </a:extLst>
          </p:cNvPr>
          <p:cNvSpPr>
            <a:spLocks noGrp="1"/>
          </p:cNvSpPr>
          <p:nvPr>
            <p:ph type="title"/>
          </p:nvPr>
        </p:nvSpPr>
        <p:spPr/>
        <p:txBody>
          <a:bodyPr/>
          <a:lstStyle/>
          <a:p>
            <a:r>
              <a:rPr lang="en-GB" dirty="0"/>
              <a:t>Coping with trauma</a:t>
            </a:r>
          </a:p>
        </p:txBody>
      </p:sp>
      <p:sp>
        <p:nvSpPr>
          <p:cNvPr id="3" name="Content Placeholder 2">
            <a:extLst>
              <a:ext uri="{FF2B5EF4-FFF2-40B4-BE49-F238E27FC236}">
                <a16:creationId xmlns="" xmlns:a16="http://schemas.microsoft.com/office/drawing/2014/main" id="{97707F8A-3106-4F16-86E8-06CD7ACF3CB7}"/>
              </a:ext>
            </a:extLst>
          </p:cNvPr>
          <p:cNvSpPr>
            <a:spLocks noGrp="1"/>
          </p:cNvSpPr>
          <p:nvPr>
            <p:ph idx="1"/>
          </p:nvPr>
        </p:nvSpPr>
        <p:spPr/>
        <p:txBody>
          <a:bodyPr>
            <a:normAutofit fontScale="92500"/>
          </a:bodyPr>
          <a:lstStyle/>
          <a:p>
            <a:pPr>
              <a:lnSpc>
                <a:spcPts val="2100"/>
              </a:lnSpc>
              <a:spcAft>
                <a:spcPts val="700"/>
              </a:spcAft>
              <a:buSzPct val="100000"/>
            </a:pPr>
            <a:r>
              <a:rPr lang="en-GB" b="0" dirty="0">
                <a:solidFill>
                  <a:schemeClr val="bg1">
                    <a:lumMod val="50000"/>
                  </a:schemeClr>
                </a:solidFill>
                <a:latin typeface="Calibri" panose="020F0502020204030204" pitchFamily="34" charset="0"/>
              </a:rPr>
              <a:t>Not wanting to take a parental or disempowering stance or risk suggesting that people will a learning disability cannot be resilient (</a:t>
            </a:r>
            <a:r>
              <a:rPr lang="en-GB" b="0" dirty="0" err="1">
                <a:solidFill>
                  <a:schemeClr val="bg1">
                    <a:lumMod val="50000"/>
                  </a:schemeClr>
                </a:solidFill>
                <a:latin typeface="Calibri" panose="020F0502020204030204" pitchFamily="34" charset="0"/>
              </a:rPr>
              <a:t>Wigham</a:t>
            </a:r>
            <a:r>
              <a:rPr lang="en-GB" b="0" dirty="0">
                <a:solidFill>
                  <a:schemeClr val="bg1">
                    <a:lumMod val="50000"/>
                  </a:schemeClr>
                </a:solidFill>
                <a:latin typeface="Calibri" panose="020F0502020204030204" pitchFamily="34" charset="0"/>
              </a:rPr>
              <a:t> and Emerson, 2015)</a:t>
            </a:r>
          </a:p>
          <a:p>
            <a:pPr>
              <a:lnSpc>
                <a:spcPts val="2100"/>
              </a:lnSpc>
              <a:spcAft>
                <a:spcPts val="700"/>
              </a:spcAft>
              <a:buSzPct val="100000"/>
            </a:pPr>
            <a:r>
              <a:rPr lang="en-GB" b="0" dirty="0">
                <a:solidFill>
                  <a:schemeClr val="bg1">
                    <a:lumMod val="50000"/>
                  </a:schemeClr>
                </a:solidFill>
                <a:latin typeface="Calibri" panose="020F0502020204030204" pitchFamily="34" charset="0"/>
              </a:rPr>
              <a:t>Children with learning disabilities may have less coping strategies to help them deal with and make sense of the trauma: </a:t>
            </a:r>
          </a:p>
          <a:p>
            <a:pPr marL="1163250" lvl="2" indent="-306000">
              <a:lnSpc>
                <a:spcPts val="2100"/>
              </a:lnSpc>
              <a:spcBef>
                <a:spcPts val="0"/>
              </a:spcBef>
              <a:spcAft>
                <a:spcPts val="400"/>
              </a:spcAft>
              <a:buSzPct val="100000"/>
              <a:buFont typeface="Courier New" panose="02070309020205020404" pitchFamily="49" charset="0"/>
              <a:buChar char="o"/>
            </a:pPr>
            <a:r>
              <a:rPr lang="en-GB" sz="1800" b="0" dirty="0">
                <a:solidFill>
                  <a:schemeClr val="bg1">
                    <a:lumMod val="50000"/>
                  </a:schemeClr>
                </a:solidFill>
                <a:latin typeface="Calibri" panose="020F0502020204030204" pitchFamily="34" charset="0"/>
              </a:rPr>
              <a:t>difficulties with problem-solving skills</a:t>
            </a:r>
          </a:p>
          <a:p>
            <a:pPr marL="1163250" lvl="2" indent="-306000">
              <a:lnSpc>
                <a:spcPts val="2100"/>
              </a:lnSpc>
              <a:spcBef>
                <a:spcPts val="0"/>
              </a:spcBef>
              <a:spcAft>
                <a:spcPts val="400"/>
              </a:spcAft>
              <a:buSzPct val="100000"/>
              <a:buFont typeface="Courier New" panose="02070309020205020404" pitchFamily="49" charset="0"/>
              <a:buChar char="o"/>
            </a:pPr>
            <a:r>
              <a:rPr lang="en-GB" sz="1800" b="0" dirty="0">
                <a:solidFill>
                  <a:schemeClr val="bg1">
                    <a:lumMod val="50000"/>
                  </a:schemeClr>
                </a:solidFill>
                <a:latin typeface="Calibri" panose="020F0502020204030204" pitchFamily="34" charset="0"/>
              </a:rPr>
              <a:t>difficulties with verbal skills</a:t>
            </a:r>
          </a:p>
          <a:p>
            <a:pPr marL="1163250" lvl="2" indent="-306000">
              <a:lnSpc>
                <a:spcPts val="2100"/>
              </a:lnSpc>
              <a:spcBef>
                <a:spcPts val="0"/>
              </a:spcBef>
              <a:spcAft>
                <a:spcPts val="400"/>
              </a:spcAft>
              <a:buSzPct val="100000"/>
              <a:buFont typeface="Courier New" panose="02070309020205020404" pitchFamily="49" charset="0"/>
              <a:buChar char="o"/>
            </a:pPr>
            <a:r>
              <a:rPr lang="en-GB" sz="1800" b="0" dirty="0">
                <a:solidFill>
                  <a:schemeClr val="bg1">
                    <a:lumMod val="50000"/>
                  </a:schemeClr>
                </a:solidFill>
                <a:latin typeface="Calibri" panose="020F0502020204030204" pitchFamily="34" charset="0"/>
              </a:rPr>
              <a:t>less sexual knowledge (financial knowledge) </a:t>
            </a:r>
          </a:p>
          <a:p>
            <a:pPr marL="1163250" lvl="2" indent="-306000">
              <a:lnSpc>
                <a:spcPts val="2100"/>
              </a:lnSpc>
              <a:spcBef>
                <a:spcPts val="0"/>
              </a:spcBef>
              <a:spcAft>
                <a:spcPts val="400"/>
              </a:spcAft>
              <a:buSzPct val="100000"/>
              <a:buFont typeface="Courier New" panose="02070309020205020404" pitchFamily="49" charset="0"/>
              <a:buChar char="o"/>
            </a:pPr>
            <a:r>
              <a:rPr lang="en-GB" sz="1800" dirty="0">
                <a:solidFill>
                  <a:schemeClr val="bg1">
                    <a:lumMod val="50000"/>
                  </a:schemeClr>
                </a:solidFill>
                <a:latin typeface="Calibri" panose="020F0502020204030204" pitchFamily="34" charset="0"/>
              </a:rPr>
              <a:t>l</a:t>
            </a:r>
            <a:r>
              <a:rPr lang="en-GB" sz="1800" b="0" dirty="0">
                <a:solidFill>
                  <a:schemeClr val="bg1">
                    <a:lumMod val="50000"/>
                  </a:schemeClr>
                </a:solidFill>
                <a:latin typeface="Calibri" panose="020F0502020204030204" pitchFamily="34" charset="0"/>
              </a:rPr>
              <a:t>ess understanding of what is appropriate or not appropriate behaviour of others</a:t>
            </a:r>
          </a:p>
          <a:p>
            <a:pPr marL="1163250" lvl="2" indent="-306000">
              <a:lnSpc>
                <a:spcPts val="2100"/>
              </a:lnSpc>
              <a:spcBef>
                <a:spcPts val="0"/>
              </a:spcBef>
              <a:spcAft>
                <a:spcPts val="400"/>
              </a:spcAft>
              <a:buSzPct val="100000"/>
              <a:buFont typeface="Courier New" panose="02070309020205020404" pitchFamily="49" charset="0"/>
              <a:buChar char="o"/>
            </a:pPr>
            <a:r>
              <a:rPr lang="en-GB" sz="1800" dirty="0">
                <a:solidFill>
                  <a:schemeClr val="bg1">
                    <a:lumMod val="50000"/>
                  </a:schemeClr>
                </a:solidFill>
                <a:latin typeface="Calibri" panose="020F0502020204030204" pitchFamily="34" charset="0"/>
              </a:rPr>
              <a:t>l</a:t>
            </a:r>
            <a:r>
              <a:rPr lang="en-GB" sz="1800" b="0" dirty="0">
                <a:solidFill>
                  <a:schemeClr val="bg1">
                    <a:lumMod val="50000"/>
                  </a:schemeClr>
                </a:solidFill>
                <a:latin typeface="Calibri" panose="020F0502020204030204" pitchFamily="34" charset="0"/>
              </a:rPr>
              <a:t>ess developmental clues to trauma</a:t>
            </a:r>
          </a:p>
          <a:p>
            <a:pPr marL="1163250" lvl="2" indent="-306000">
              <a:lnSpc>
                <a:spcPts val="2100"/>
              </a:lnSpc>
              <a:spcBef>
                <a:spcPts val="0"/>
              </a:spcBef>
              <a:spcAft>
                <a:spcPts val="400"/>
              </a:spcAft>
              <a:buSzPct val="100000"/>
              <a:buFont typeface="Courier New" panose="02070309020205020404" pitchFamily="49" charset="0"/>
              <a:buChar char="o"/>
            </a:pPr>
            <a:r>
              <a:rPr lang="en-GB" sz="1800" dirty="0">
                <a:solidFill>
                  <a:schemeClr val="bg1">
                    <a:lumMod val="50000"/>
                  </a:schemeClr>
                </a:solidFill>
                <a:latin typeface="Calibri" panose="020F0502020204030204" pitchFamily="34" charset="0"/>
              </a:rPr>
              <a:t>l</a:t>
            </a:r>
            <a:r>
              <a:rPr lang="en-GB" sz="1800" b="0" dirty="0">
                <a:solidFill>
                  <a:schemeClr val="bg1">
                    <a:lumMod val="50000"/>
                  </a:schemeClr>
                </a:solidFill>
                <a:latin typeface="Calibri" panose="020F0502020204030204" pitchFamily="34" charset="0"/>
              </a:rPr>
              <a:t>ess access to support, including on-line</a:t>
            </a:r>
          </a:p>
          <a:p>
            <a:endParaRPr lang="en-GB" dirty="0"/>
          </a:p>
        </p:txBody>
      </p:sp>
    </p:spTree>
    <p:extLst>
      <p:ext uri="{BB962C8B-B14F-4D97-AF65-F5344CB8AC3E}">
        <p14:creationId xmlns:p14="http://schemas.microsoft.com/office/powerpoint/2010/main" val="3695025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AB07BA-4E34-4E4B-9BFF-A1DB54D0DD56}"/>
              </a:ext>
            </a:extLst>
          </p:cNvPr>
          <p:cNvSpPr>
            <a:spLocks noGrp="1"/>
          </p:cNvSpPr>
          <p:nvPr>
            <p:ph type="title"/>
          </p:nvPr>
        </p:nvSpPr>
        <p:spPr/>
        <p:txBody>
          <a:bodyPr>
            <a:normAutofit/>
          </a:bodyPr>
          <a:lstStyle/>
          <a:p>
            <a:r>
              <a:rPr lang="en-GB" dirty="0"/>
              <a:t>Attachment, Trauma and Neurobiology</a:t>
            </a:r>
          </a:p>
        </p:txBody>
      </p:sp>
      <p:sp>
        <p:nvSpPr>
          <p:cNvPr id="3" name="Text Placeholder 2">
            <a:extLst>
              <a:ext uri="{FF2B5EF4-FFF2-40B4-BE49-F238E27FC236}">
                <a16:creationId xmlns="" xmlns:a16="http://schemas.microsoft.com/office/drawing/2014/main" id="{0FBD53F2-7F11-48E1-B4C0-35AF3A1E057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3197807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 xmlns:a16="http://schemas.microsoft.com/office/drawing/2014/main" id="{33477730-BAE8-4A49-873A-97E0BCBDBF91}"/>
              </a:ext>
            </a:extLst>
          </p:cNvPr>
          <p:cNvGraphicFramePr/>
          <p:nvPr>
            <p:extLst>
              <p:ext uri="{D42A27DB-BD31-4B8C-83A1-F6EECF244321}">
                <p14:modId xmlns:p14="http://schemas.microsoft.com/office/powerpoint/2010/main" val="3376157219"/>
              </p:ext>
            </p:extLst>
          </p:nvPr>
        </p:nvGraphicFramePr>
        <p:xfrm>
          <a:off x="161570" y="1053494"/>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a:extLst>
              <a:ext uri="{FF2B5EF4-FFF2-40B4-BE49-F238E27FC236}">
                <a16:creationId xmlns="" xmlns:a16="http://schemas.microsoft.com/office/drawing/2014/main" id="{085E4C1D-8857-4A89-99E1-163B4CFC8DE9}"/>
              </a:ext>
            </a:extLst>
          </p:cNvPr>
          <p:cNvSpPr>
            <a:spLocks noGrp="1"/>
          </p:cNvSpPr>
          <p:nvPr>
            <p:ph type="title"/>
          </p:nvPr>
        </p:nvSpPr>
        <p:spPr>
          <a:xfrm>
            <a:off x="8476488" y="682172"/>
            <a:ext cx="3230625" cy="1219200"/>
          </a:xfrm>
        </p:spPr>
        <p:txBody>
          <a:bodyPr/>
          <a:lstStyle/>
          <a:p>
            <a:r>
              <a:rPr lang="en-GB" dirty="0"/>
              <a:t>Understanding the Biology</a:t>
            </a:r>
          </a:p>
        </p:txBody>
      </p:sp>
      <p:sp>
        <p:nvSpPr>
          <p:cNvPr id="5" name="Picture Placeholder 4">
            <a:extLst>
              <a:ext uri="{FF2B5EF4-FFF2-40B4-BE49-F238E27FC236}">
                <a16:creationId xmlns="" xmlns:a16="http://schemas.microsoft.com/office/drawing/2014/main" id="{04C57C34-0A8B-4968-B4DE-E82B474C3AA2}"/>
              </a:ext>
            </a:extLst>
          </p:cNvPr>
          <p:cNvSpPr>
            <a:spLocks noGrp="1"/>
          </p:cNvSpPr>
          <p:nvPr>
            <p:ph type="pic" idx="1"/>
          </p:nvPr>
        </p:nvSpPr>
        <p:spPr/>
      </p:sp>
      <p:sp>
        <p:nvSpPr>
          <p:cNvPr id="6" name="Text Placeholder 5">
            <a:extLst>
              <a:ext uri="{FF2B5EF4-FFF2-40B4-BE49-F238E27FC236}">
                <a16:creationId xmlns="" xmlns:a16="http://schemas.microsoft.com/office/drawing/2014/main" id="{E30F0089-5970-4BFB-A6F8-9C28302E24D6}"/>
              </a:ext>
            </a:extLst>
          </p:cNvPr>
          <p:cNvSpPr>
            <a:spLocks noGrp="1"/>
          </p:cNvSpPr>
          <p:nvPr>
            <p:ph type="body" sz="half" idx="2"/>
          </p:nvPr>
        </p:nvSpPr>
        <p:spPr>
          <a:xfrm>
            <a:off x="8264221" y="2220686"/>
            <a:ext cx="3753607" cy="4251475"/>
          </a:xfrm>
        </p:spPr>
        <p:txBody>
          <a:bodyPr>
            <a:normAutofit fontScale="70000" lnSpcReduction="20000"/>
          </a:bodyPr>
          <a:lstStyle/>
          <a:p>
            <a:r>
              <a:rPr lang="en-GB" sz="3200" b="1" dirty="0">
                <a:solidFill>
                  <a:schemeClr val="bg1">
                    <a:lumMod val="50000"/>
                  </a:schemeClr>
                </a:solidFill>
              </a:rPr>
              <a:t>Neocortex</a:t>
            </a:r>
            <a:r>
              <a:rPr lang="en-GB" sz="3200" dirty="0">
                <a:solidFill>
                  <a:schemeClr val="bg1">
                    <a:lumMod val="50000"/>
                  </a:schemeClr>
                </a:solidFill>
              </a:rPr>
              <a:t> – thinking brain</a:t>
            </a:r>
          </a:p>
          <a:p>
            <a:r>
              <a:rPr lang="en-GB" sz="3200" b="1" dirty="0">
                <a:solidFill>
                  <a:schemeClr val="bg1">
                    <a:lumMod val="50000"/>
                  </a:schemeClr>
                </a:solidFill>
              </a:rPr>
              <a:t>Limbic system </a:t>
            </a:r>
            <a:r>
              <a:rPr lang="en-GB" sz="3200" dirty="0">
                <a:solidFill>
                  <a:schemeClr val="bg1">
                    <a:lumMod val="50000"/>
                  </a:schemeClr>
                </a:solidFill>
              </a:rPr>
              <a:t>– emotional development</a:t>
            </a:r>
          </a:p>
          <a:p>
            <a:r>
              <a:rPr lang="en-GB" sz="3200" b="1" dirty="0">
                <a:solidFill>
                  <a:schemeClr val="bg1">
                    <a:lumMod val="50000"/>
                  </a:schemeClr>
                </a:solidFill>
              </a:rPr>
              <a:t>Diencephalon</a:t>
            </a:r>
            <a:r>
              <a:rPr lang="en-GB" sz="3200" dirty="0">
                <a:solidFill>
                  <a:schemeClr val="bg1">
                    <a:lumMod val="50000"/>
                  </a:schemeClr>
                </a:solidFill>
              </a:rPr>
              <a:t> – </a:t>
            </a:r>
          </a:p>
          <a:p>
            <a:r>
              <a:rPr lang="en-GB" sz="3200" dirty="0">
                <a:solidFill>
                  <a:schemeClr val="bg1">
                    <a:lumMod val="50000"/>
                  </a:schemeClr>
                </a:solidFill>
              </a:rPr>
              <a:t>understanding of our </a:t>
            </a:r>
          </a:p>
          <a:p>
            <a:r>
              <a:rPr lang="en-GB" sz="3200" dirty="0">
                <a:solidFill>
                  <a:schemeClr val="bg1">
                    <a:lumMod val="50000"/>
                  </a:schemeClr>
                </a:solidFill>
              </a:rPr>
              <a:t>bodies, movement, </a:t>
            </a:r>
          </a:p>
          <a:p>
            <a:r>
              <a:rPr lang="en-GB" sz="3200" dirty="0">
                <a:solidFill>
                  <a:schemeClr val="bg1">
                    <a:lumMod val="50000"/>
                  </a:schemeClr>
                </a:solidFill>
              </a:rPr>
              <a:t>eating control etc. </a:t>
            </a:r>
          </a:p>
          <a:p>
            <a:r>
              <a:rPr lang="en-GB" sz="3200" b="1" dirty="0">
                <a:solidFill>
                  <a:schemeClr val="bg1">
                    <a:lumMod val="50000"/>
                  </a:schemeClr>
                </a:solidFill>
              </a:rPr>
              <a:t>Brain stem </a:t>
            </a:r>
            <a:r>
              <a:rPr lang="en-GB" sz="3200" dirty="0">
                <a:solidFill>
                  <a:schemeClr val="bg1">
                    <a:lumMod val="50000"/>
                  </a:schemeClr>
                </a:solidFill>
              </a:rPr>
              <a:t>- basic fight and flight/freeze</a:t>
            </a:r>
          </a:p>
          <a:p>
            <a:endParaRPr lang="en-GB" dirty="0">
              <a:solidFill>
                <a:srgbClr val="EE1AEE"/>
              </a:solidFill>
            </a:endParaRPr>
          </a:p>
          <a:p>
            <a:endParaRPr lang="en-GB" dirty="0"/>
          </a:p>
        </p:txBody>
      </p:sp>
    </p:spTree>
    <p:extLst>
      <p:ext uri="{BB962C8B-B14F-4D97-AF65-F5344CB8AC3E}">
        <p14:creationId xmlns:p14="http://schemas.microsoft.com/office/powerpoint/2010/main" val="2969444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AB07BA-4E34-4E4B-9BFF-A1DB54D0DD56}"/>
              </a:ext>
            </a:extLst>
          </p:cNvPr>
          <p:cNvSpPr>
            <a:spLocks noGrp="1"/>
          </p:cNvSpPr>
          <p:nvPr>
            <p:ph type="title"/>
          </p:nvPr>
        </p:nvSpPr>
        <p:spPr/>
        <p:txBody>
          <a:bodyPr>
            <a:normAutofit fontScale="90000"/>
          </a:bodyPr>
          <a:lstStyle/>
          <a:p>
            <a:r>
              <a:rPr lang="en-GB" dirty="0"/>
              <a:t>Attachment, Trauma and Challenging behaviours</a:t>
            </a:r>
          </a:p>
        </p:txBody>
      </p:sp>
      <p:sp>
        <p:nvSpPr>
          <p:cNvPr id="3" name="Text Placeholder 2">
            <a:extLst>
              <a:ext uri="{FF2B5EF4-FFF2-40B4-BE49-F238E27FC236}">
                <a16:creationId xmlns="" xmlns:a16="http://schemas.microsoft.com/office/drawing/2014/main" id="{0FBD53F2-7F11-48E1-B4C0-35AF3A1E057D}"/>
              </a:ext>
            </a:extLst>
          </p:cNvPr>
          <p:cNvSpPr>
            <a:spLocks noGrp="1"/>
          </p:cNvSpPr>
          <p:nvPr>
            <p:ph type="body" idx="1"/>
          </p:nvPr>
        </p:nvSpPr>
        <p:spPr/>
        <p:txBody>
          <a:bodyPr/>
          <a:lstStyle/>
          <a:p>
            <a:endParaRPr lang="en-GB"/>
          </a:p>
        </p:txBody>
      </p:sp>
    </p:spTree>
    <p:extLst>
      <p:ext uri="{BB962C8B-B14F-4D97-AF65-F5344CB8AC3E}">
        <p14:creationId xmlns:p14="http://schemas.microsoft.com/office/powerpoint/2010/main" val="2662130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3E34EE6-5845-4F7E-A752-015899A7312D}"/>
              </a:ext>
            </a:extLst>
          </p:cNvPr>
          <p:cNvSpPr>
            <a:spLocks noGrp="1"/>
          </p:cNvSpPr>
          <p:nvPr>
            <p:ph type="title"/>
          </p:nvPr>
        </p:nvSpPr>
        <p:spPr/>
        <p:txBody>
          <a:bodyPr/>
          <a:lstStyle/>
          <a:p>
            <a:r>
              <a:rPr lang="en-GB" dirty="0"/>
              <a:t>What might trauma present as?</a:t>
            </a:r>
          </a:p>
        </p:txBody>
      </p:sp>
      <p:sp>
        <p:nvSpPr>
          <p:cNvPr id="3" name="Content Placeholder 2">
            <a:extLst>
              <a:ext uri="{FF2B5EF4-FFF2-40B4-BE49-F238E27FC236}">
                <a16:creationId xmlns="" xmlns:a16="http://schemas.microsoft.com/office/drawing/2014/main" id="{D9AAFA71-6CCC-4508-AF4A-0F4AFA3EAF70}"/>
              </a:ext>
            </a:extLst>
          </p:cNvPr>
          <p:cNvSpPr>
            <a:spLocks noGrp="1"/>
          </p:cNvSpPr>
          <p:nvPr>
            <p:ph idx="1"/>
          </p:nvPr>
        </p:nvSpPr>
        <p:spPr>
          <a:xfrm>
            <a:off x="3657600" y="2438400"/>
            <a:ext cx="8046671" cy="3651504"/>
          </a:xfrm>
        </p:spPr>
        <p:txBody>
          <a:bodyPr>
            <a:normAutofit fontScale="70000" lnSpcReduction="20000"/>
          </a:bodyPr>
          <a:lstStyle/>
          <a:p>
            <a:r>
              <a:rPr lang="en-GB" dirty="0"/>
              <a:t>Aggressive or violent behaviours</a:t>
            </a:r>
          </a:p>
          <a:p>
            <a:r>
              <a:rPr lang="en-GB" dirty="0"/>
              <a:t>Self harm</a:t>
            </a:r>
          </a:p>
          <a:p>
            <a:r>
              <a:rPr lang="en-GB" dirty="0"/>
              <a:t>Refusal to cooperate or disobeying commands</a:t>
            </a:r>
          </a:p>
          <a:p>
            <a:r>
              <a:rPr lang="en-GB" dirty="0"/>
              <a:t>Withdrawal and sleeping at inappropriate times</a:t>
            </a:r>
          </a:p>
          <a:p>
            <a:r>
              <a:rPr lang="en-GB" dirty="0"/>
              <a:t>Hypersensitivity</a:t>
            </a:r>
          </a:p>
          <a:p>
            <a:r>
              <a:rPr lang="en-GB" dirty="0"/>
              <a:t>Sensation seeking</a:t>
            </a:r>
          </a:p>
          <a:p>
            <a:r>
              <a:rPr lang="en-GB" dirty="0"/>
              <a:t>Task avoidance</a:t>
            </a:r>
          </a:p>
          <a:p>
            <a:r>
              <a:rPr lang="en-GB" dirty="0"/>
              <a:t>Relationship avoidance</a:t>
            </a:r>
          </a:p>
          <a:p>
            <a:r>
              <a:rPr lang="en-GB" dirty="0"/>
              <a:t>Extreme attention seeking</a:t>
            </a:r>
          </a:p>
          <a:p>
            <a:r>
              <a:rPr lang="en-GB" dirty="0"/>
              <a:t>Poor social skills</a:t>
            </a:r>
          </a:p>
          <a:p>
            <a:r>
              <a:rPr lang="en-GB" dirty="0"/>
              <a:t>Big reactions to small events. </a:t>
            </a:r>
          </a:p>
          <a:p>
            <a:pPr lvl="6"/>
            <a:r>
              <a:rPr lang="en-GB" dirty="0"/>
              <a:t>Practice guidelines for trauma informed care and service delivery , Kezeler &amp; Stravropoulos, 2012</a:t>
            </a:r>
          </a:p>
          <a:p>
            <a:pPr lvl="6"/>
            <a:endParaRPr lang="en-GB" dirty="0"/>
          </a:p>
        </p:txBody>
      </p:sp>
    </p:spTree>
    <p:extLst>
      <p:ext uri="{BB962C8B-B14F-4D97-AF65-F5344CB8AC3E}">
        <p14:creationId xmlns:p14="http://schemas.microsoft.com/office/powerpoint/2010/main" val="552003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37A951-88E0-467D-ACA0-5B74F6625158}"/>
              </a:ext>
            </a:extLst>
          </p:cNvPr>
          <p:cNvSpPr>
            <a:spLocks noGrp="1"/>
          </p:cNvSpPr>
          <p:nvPr>
            <p:ph type="title"/>
          </p:nvPr>
        </p:nvSpPr>
        <p:spPr/>
        <p:txBody>
          <a:bodyPr/>
          <a:lstStyle/>
          <a:p>
            <a:r>
              <a:rPr lang="en-GB" dirty="0"/>
              <a:t>What else you might notice</a:t>
            </a:r>
          </a:p>
        </p:txBody>
      </p:sp>
      <p:sp>
        <p:nvSpPr>
          <p:cNvPr id="4" name="Text Placeholder 3">
            <a:extLst>
              <a:ext uri="{FF2B5EF4-FFF2-40B4-BE49-F238E27FC236}">
                <a16:creationId xmlns="" xmlns:a16="http://schemas.microsoft.com/office/drawing/2014/main" id="{8B6DD5E9-2011-405A-9706-250456229BE5}"/>
              </a:ext>
            </a:extLst>
          </p:cNvPr>
          <p:cNvSpPr>
            <a:spLocks noGrp="1"/>
          </p:cNvSpPr>
          <p:nvPr>
            <p:ph type="body" idx="1"/>
          </p:nvPr>
        </p:nvSpPr>
        <p:spPr/>
        <p:txBody>
          <a:bodyPr/>
          <a:lstStyle/>
          <a:p>
            <a:endParaRPr lang="en-GB"/>
          </a:p>
        </p:txBody>
      </p:sp>
      <p:sp>
        <p:nvSpPr>
          <p:cNvPr id="3" name="Content Placeholder 2">
            <a:extLst>
              <a:ext uri="{FF2B5EF4-FFF2-40B4-BE49-F238E27FC236}">
                <a16:creationId xmlns="" xmlns:a16="http://schemas.microsoft.com/office/drawing/2014/main" id="{EF92C849-B749-46FF-AEBA-9C61D5890E1A}"/>
              </a:ext>
            </a:extLst>
          </p:cNvPr>
          <p:cNvSpPr>
            <a:spLocks noGrp="1"/>
          </p:cNvSpPr>
          <p:nvPr>
            <p:ph sz="half" idx="2"/>
          </p:nvPr>
        </p:nvSpPr>
        <p:spPr>
          <a:xfrm>
            <a:off x="2933699" y="2627087"/>
            <a:ext cx="4160520" cy="3643084"/>
          </a:xfrm>
        </p:spPr>
        <p:txBody>
          <a:bodyPr>
            <a:normAutofit fontScale="85000" lnSpcReduction="20000"/>
          </a:bodyPr>
          <a:lstStyle/>
          <a:p>
            <a:r>
              <a:rPr lang="en-GB" dirty="0"/>
              <a:t>Poor turn taking</a:t>
            </a:r>
          </a:p>
          <a:p>
            <a:r>
              <a:rPr lang="en-GB" dirty="0"/>
              <a:t>Talking too much</a:t>
            </a:r>
          </a:p>
          <a:p>
            <a:r>
              <a:rPr lang="en-GB" dirty="0"/>
              <a:t>Not understanding some words or dissociation</a:t>
            </a:r>
          </a:p>
          <a:p>
            <a:r>
              <a:rPr lang="en-GB" dirty="0"/>
              <a:t>Misreading facile cues</a:t>
            </a:r>
          </a:p>
          <a:p>
            <a:r>
              <a:rPr lang="en-GB" dirty="0"/>
              <a:t>Difficulties with proximity/touch</a:t>
            </a:r>
          </a:p>
          <a:p>
            <a:r>
              <a:rPr lang="en-GB" dirty="0"/>
              <a:t>Preferring younger games</a:t>
            </a:r>
          </a:p>
          <a:p>
            <a:r>
              <a:rPr lang="en-GB" dirty="0"/>
              <a:t>Chaos within life, not learning from mistakes</a:t>
            </a:r>
          </a:p>
          <a:p>
            <a:r>
              <a:rPr lang="en-GB" dirty="0"/>
              <a:t>Hard to get to know/feel close to</a:t>
            </a:r>
          </a:p>
          <a:p>
            <a:r>
              <a:rPr lang="en-GB" dirty="0"/>
              <a:t>Odd reactions and behaviours. </a:t>
            </a:r>
          </a:p>
        </p:txBody>
      </p:sp>
      <p:sp>
        <p:nvSpPr>
          <p:cNvPr id="5" name="Text Placeholder 4">
            <a:extLst>
              <a:ext uri="{FF2B5EF4-FFF2-40B4-BE49-F238E27FC236}">
                <a16:creationId xmlns="" xmlns:a16="http://schemas.microsoft.com/office/drawing/2014/main" id="{AEB62377-663F-49C4-82F7-550057571109}"/>
              </a:ext>
            </a:extLst>
          </p:cNvPr>
          <p:cNvSpPr>
            <a:spLocks noGrp="1"/>
          </p:cNvSpPr>
          <p:nvPr>
            <p:ph type="body" sz="quarter" idx="3"/>
          </p:nvPr>
        </p:nvSpPr>
        <p:spPr/>
        <p:txBody>
          <a:bodyPr/>
          <a:lstStyle/>
          <a:p>
            <a:endParaRPr lang="en-GB"/>
          </a:p>
        </p:txBody>
      </p:sp>
      <p:sp>
        <p:nvSpPr>
          <p:cNvPr id="6" name="Content Placeholder 5">
            <a:extLst>
              <a:ext uri="{FF2B5EF4-FFF2-40B4-BE49-F238E27FC236}">
                <a16:creationId xmlns="" xmlns:a16="http://schemas.microsoft.com/office/drawing/2014/main" id="{B8242284-26F9-427A-9B9A-CC071AB0BF81}"/>
              </a:ext>
            </a:extLst>
          </p:cNvPr>
          <p:cNvSpPr>
            <a:spLocks noGrp="1"/>
          </p:cNvSpPr>
          <p:nvPr>
            <p:ph sz="quarter" idx="4"/>
          </p:nvPr>
        </p:nvSpPr>
        <p:spPr>
          <a:xfrm>
            <a:off x="7543751" y="2888343"/>
            <a:ext cx="4160520" cy="3207657"/>
          </a:xfrm>
        </p:spPr>
        <p:txBody>
          <a:bodyPr>
            <a:normAutofit fontScale="92500" lnSpcReduction="10000"/>
          </a:bodyPr>
          <a:lstStyle/>
          <a:p>
            <a:r>
              <a:rPr lang="en-GB" dirty="0"/>
              <a:t>Lying - weird explanations</a:t>
            </a:r>
          </a:p>
          <a:p>
            <a:r>
              <a:rPr lang="en-GB" dirty="0"/>
              <a:t>Blaming others</a:t>
            </a:r>
          </a:p>
          <a:p>
            <a:r>
              <a:rPr lang="en-GB" dirty="0"/>
              <a:t>“Playing” people against each other</a:t>
            </a:r>
          </a:p>
          <a:p>
            <a:r>
              <a:rPr lang="en-GB" dirty="0"/>
              <a:t>Focus on immediate and not anting to talk about past</a:t>
            </a:r>
          </a:p>
          <a:p>
            <a:r>
              <a:rPr lang="en-GB" dirty="0"/>
              <a:t>Unable to reflect on incidents</a:t>
            </a:r>
          </a:p>
          <a:p>
            <a:r>
              <a:rPr lang="en-GB" dirty="0"/>
              <a:t>Compartmentalised memories</a:t>
            </a:r>
          </a:p>
          <a:p>
            <a:r>
              <a:rPr lang="en-GB" dirty="0"/>
              <a:t>Disproportionate behaviour.  </a:t>
            </a:r>
          </a:p>
          <a:p>
            <a:endParaRPr lang="en-GB" dirty="0"/>
          </a:p>
        </p:txBody>
      </p:sp>
    </p:spTree>
    <p:extLst>
      <p:ext uri="{BB962C8B-B14F-4D97-AF65-F5344CB8AC3E}">
        <p14:creationId xmlns:p14="http://schemas.microsoft.com/office/powerpoint/2010/main" val="3596785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3700" y="382814"/>
            <a:ext cx="8770571" cy="1870055"/>
          </a:xfrm>
        </p:spPr>
        <p:txBody>
          <a:bodyPr>
            <a:normAutofit fontScale="90000"/>
          </a:bodyPr>
          <a:lstStyle/>
          <a:p>
            <a:r>
              <a:rPr lang="en-GB" dirty="0"/>
              <a:t>So, what do we know about attachment and behaviours that challenge. </a:t>
            </a:r>
          </a:p>
        </p:txBody>
      </p:sp>
      <p:sp>
        <p:nvSpPr>
          <p:cNvPr id="3" name="Content Placeholder 2"/>
          <p:cNvSpPr>
            <a:spLocks noGrp="1"/>
          </p:cNvSpPr>
          <p:nvPr>
            <p:ph idx="1"/>
          </p:nvPr>
        </p:nvSpPr>
        <p:spPr>
          <a:xfrm>
            <a:off x="2641092" y="2572512"/>
            <a:ext cx="8770571" cy="3988904"/>
          </a:xfrm>
        </p:spPr>
        <p:txBody>
          <a:bodyPr>
            <a:normAutofit/>
          </a:bodyPr>
          <a:lstStyle/>
          <a:p>
            <a:pPr>
              <a:buNone/>
            </a:pPr>
            <a:r>
              <a:rPr lang="en-GB" dirty="0"/>
              <a:t>What we know is that;</a:t>
            </a:r>
          </a:p>
          <a:p>
            <a:pPr>
              <a:buNone/>
            </a:pPr>
            <a:r>
              <a:rPr lang="en-GB" dirty="0"/>
              <a:t>Attachment insecurity/disorganisation as a risk factor for family/placement breakdown and so consideration of this is needed in our formulations. </a:t>
            </a:r>
          </a:p>
          <a:p>
            <a:pPr>
              <a:buNone/>
            </a:pPr>
            <a:endParaRPr lang="en-GB" dirty="0"/>
          </a:p>
          <a:p>
            <a:pPr>
              <a:buNone/>
            </a:pPr>
            <a:r>
              <a:rPr lang="en-GB" dirty="0"/>
              <a:t>Case series show that attachment based behaviour modification has superior outcomes to standard ABA</a:t>
            </a:r>
          </a:p>
          <a:p>
            <a:pPr>
              <a:buNone/>
            </a:pPr>
            <a:endParaRPr lang="en-GB" dirty="0"/>
          </a:p>
          <a:p>
            <a:r>
              <a:rPr lang="en-GB" dirty="0"/>
              <a:t>Considered the evidence from Schuengel et al 2011</a:t>
            </a:r>
          </a:p>
        </p:txBody>
      </p:sp>
    </p:spTree>
    <p:extLst>
      <p:ext uri="{BB962C8B-B14F-4D97-AF65-F5344CB8AC3E}">
        <p14:creationId xmlns:p14="http://schemas.microsoft.com/office/powerpoint/2010/main" val="3151116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0924322-C71B-4CD4-9F7B-FD978C83189A}"/>
              </a:ext>
            </a:extLst>
          </p:cNvPr>
          <p:cNvSpPr>
            <a:spLocks noGrp="1"/>
          </p:cNvSpPr>
          <p:nvPr>
            <p:ph type="title"/>
          </p:nvPr>
        </p:nvSpPr>
        <p:spPr/>
        <p:txBody>
          <a:bodyPr/>
          <a:lstStyle/>
          <a:p>
            <a:r>
              <a:rPr lang="en-GB" altLang="en-US" sz="4400" dirty="0">
                <a:latin typeface="Calibri" panose="020F0502020204030204" pitchFamily="34" charset="0"/>
                <a:cs typeface="Calibri" panose="020F0502020204030204" pitchFamily="34" charset="0"/>
              </a:rPr>
              <a:t>Adults who have had attachment difficulties tend to:</a:t>
            </a:r>
            <a:endParaRPr lang="en-GB" dirty="0"/>
          </a:p>
        </p:txBody>
      </p:sp>
      <p:sp>
        <p:nvSpPr>
          <p:cNvPr id="3" name="Content Placeholder 2">
            <a:extLst>
              <a:ext uri="{FF2B5EF4-FFF2-40B4-BE49-F238E27FC236}">
                <a16:creationId xmlns="" xmlns:a16="http://schemas.microsoft.com/office/drawing/2014/main" id="{609B38E8-27D8-419E-B7BF-F039FD837D4D}"/>
              </a:ext>
            </a:extLst>
          </p:cNvPr>
          <p:cNvSpPr>
            <a:spLocks noGrp="1"/>
          </p:cNvSpPr>
          <p:nvPr>
            <p:ph idx="1"/>
          </p:nvPr>
        </p:nvSpPr>
        <p:spPr/>
        <p:txBody>
          <a:bodyPr/>
          <a:lstStyle/>
          <a:p>
            <a:pPr>
              <a:lnSpc>
                <a:spcPts val="2100"/>
              </a:lnSpc>
              <a:spcAft>
                <a:spcPts val="700"/>
              </a:spcAft>
              <a:buSzPct val="100000"/>
            </a:pPr>
            <a:r>
              <a:rPr lang="en-GB" sz="2000" b="0" dirty="0">
                <a:solidFill>
                  <a:schemeClr val="bg1">
                    <a:lumMod val="50000"/>
                  </a:schemeClr>
                </a:solidFill>
                <a:latin typeface="Calibri" panose="020F0502020204030204" pitchFamily="34" charset="0"/>
              </a:rPr>
              <a:t>Invalidate their own emotional experience</a:t>
            </a:r>
          </a:p>
          <a:p>
            <a:pPr>
              <a:lnSpc>
                <a:spcPts val="2100"/>
              </a:lnSpc>
              <a:spcAft>
                <a:spcPts val="700"/>
              </a:spcAft>
              <a:buSzPct val="100000"/>
            </a:pPr>
            <a:r>
              <a:rPr lang="en-GB" sz="2000" b="0" dirty="0">
                <a:solidFill>
                  <a:schemeClr val="bg1">
                    <a:lumMod val="50000"/>
                  </a:schemeClr>
                </a:solidFill>
                <a:latin typeface="Calibri" panose="020F0502020204030204" pitchFamily="34" charset="0"/>
              </a:rPr>
              <a:t>Be unable to consistently problem solve</a:t>
            </a:r>
          </a:p>
          <a:p>
            <a:pPr>
              <a:lnSpc>
                <a:spcPts val="2100"/>
              </a:lnSpc>
              <a:spcAft>
                <a:spcPts val="700"/>
              </a:spcAft>
              <a:buSzPct val="100000"/>
            </a:pPr>
            <a:r>
              <a:rPr lang="en-GB" sz="2000" b="0" dirty="0">
                <a:solidFill>
                  <a:schemeClr val="bg1">
                    <a:lumMod val="50000"/>
                  </a:schemeClr>
                </a:solidFill>
                <a:latin typeface="Calibri" panose="020F0502020204030204" pitchFamily="34" charset="0"/>
              </a:rPr>
              <a:t>Be unable to reward and nurture self</a:t>
            </a:r>
          </a:p>
          <a:p>
            <a:pPr>
              <a:lnSpc>
                <a:spcPts val="2100"/>
              </a:lnSpc>
              <a:spcAft>
                <a:spcPts val="700"/>
              </a:spcAft>
              <a:buSzPct val="100000"/>
            </a:pPr>
            <a:r>
              <a:rPr lang="en-GB" sz="2000" b="0" dirty="0">
                <a:solidFill>
                  <a:schemeClr val="bg1">
                    <a:lumMod val="50000"/>
                  </a:schemeClr>
                </a:solidFill>
                <a:latin typeface="Calibri" panose="020F0502020204030204" pitchFamily="34" charset="0"/>
              </a:rPr>
              <a:t>Have self hatred following failure to achieve goals</a:t>
            </a:r>
          </a:p>
          <a:p>
            <a:pPr>
              <a:lnSpc>
                <a:spcPts val="2100"/>
              </a:lnSpc>
              <a:spcAft>
                <a:spcPts val="700"/>
              </a:spcAft>
              <a:buSzPct val="100000"/>
            </a:pPr>
            <a:r>
              <a:rPr lang="en-GB" sz="2000" b="0" dirty="0">
                <a:solidFill>
                  <a:schemeClr val="bg1">
                    <a:lumMod val="50000"/>
                  </a:schemeClr>
                </a:solidFill>
                <a:latin typeface="Calibri" panose="020F0502020204030204" pitchFamily="34" charset="0"/>
              </a:rPr>
              <a:t>Experience shame for emotional vulnerability</a:t>
            </a:r>
          </a:p>
          <a:p>
            <a:pPr>
              <a:lnSpc>
                <a:spcPts val="2100"/>
              </a:lnSpc>
              <a:spcAft>
                <a:spcPts val="700"/>
              </a:spcAft>
              <a:buSzPct val="100000"/>
            </a:pPr>
            <a:endParaRPr lang="en-GB" sz="2000" dirty="0">
              <a:solidFill>
                <a:schemeClr val="bg1">
                  <a:lumMod val="50000"/>
                </a:schemeClr>
              </a:solidFill>
              <a:latin typeface="Calibri" panose="020F0502020204030204" pitchFamily="34" charset="0"/>
            </a:endParaRPr>
          </a:p>
          <a:p>
            <a:pPr>
              <a:lnSpc>
                <a:spcPts val="2100"/>
              </a:lnSpc>
              <a:spcAft>
                <a:spcPts val="700"/>
              </a:spcAft>
              <a:buSzPct val="100000"/>
            </a:pPr>
            <a:r>
              <a:rPr lang="en-GB" sz="2000" b="0" dirty="0">
                <a:solidFill>
                  <a:schemeClr val="bg1">
                    <a:lumMod val="50000"/>
                  </a:schemeClr>
                </a:solidFill>
                <a:latin typeface="Calibri" panose="020F0502020204030204" pitchFamily="34" charset="0"/>
              </a:rPr>
              <a:t>Also specific coping strategies such as dissociation, self harm, shielding from shame and re-enactment which can occur. </a:t>
            </a:r>
          </a:p>
          <a:p>
            <a:endParaRPr lang="en-GB" dirty="0"/>
          </a:p>
        </p:txBody>
      </p:sp>
    </p:spTree>
    <p:extLst>
      <p:ext uri="{BB962C8B-B14F-4D97-AF65-F5344CB8AC3E}">
        <p14:creationId xmlns:p14="http://schemas.microsoft.com/office/powerpoint/2010/main" val="2217065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Dan Hughes says </a:t>
            </a:r>
          </a:p>
        </p:txBody>
      </p:sp>
      <p:sp>
        <p:nvSpPr>
          <p:cNvPr id="3" name="Content Placeholder 2"/>
          <p:cNvSpPr>
            <a:spLocks noGrp="1"/>
          </p:cNvSpPr>
          <p:nvPr>
            <p:ph idx="1"/>
          </p:nvPr>
        </p:nvSpPr>
        <p:spPr/>
        <p:txBody>
          <a:bodyPr>
            <a:normAutofit/>
          </a:bodyPr>
          <a:lstStyle/>
          <a:p>
            <a:endParaRPr lang="en-GB" dirty="0"/>
          </a:p>
          <a:p>
            <a:r>
              <a:rPr lang="en-GB" dirty="0"/>
              <a:t>“..develop a rigid sense of self reliance which becomes a compulsive need to control all aspects of their environment….caregivers much be controlled if the (person) is to keep themselves safe” (Hughes, 2004). </a:t>
            </a:r>
          </a:p>
          <a:p>
            <a:endParaRPr lang="en-GB" dirty="0"/>
          </a:p>
          <a:p>
            <a:endParaRPr lang="en-GB" dirty="0"/>
          </a:p>
          <a:p>
            <a:pPr marL="0" indent="0">
              <a:buNone/>
            </a:pPr>
            <a:r>
              <a:rPr lang="en-GB" dirty="0"/>
              <a:t>Conference Jan 2016 in Edinburgh on YouTube</a:t>
            </a:r>
          </a:p>
        </p:txBody>
      </p:sp>
    </p:spTree>
    <p:extLst>
      <p:ext uri="{BB962C8B-B14F-4D97-AF65-F5344CB8AC3E}">
        <p14:creationId xmlns:p14="http://schemas.microsoft.com/office/powerpoint/2010/main" val="33451919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E8C855-5503-4AB8-9E01-6BA9650D9E93}"/>
              </a:ext>
            </a:extLst>
          </p:cNvPr>
          <p:cNvSpPr>
            <a:spLocks noGrp="1"/>
          </p:cNvSpPr>
          <p:nvPr>
            <p:ph type="title"/>
          </p:nvPr>
        </p:nvSpPr>
        <p:spPr/>
        <p:txBody>
          <a:bodyPr/>
          <a:lstStyle/>
          <a:p>
            <a:r>
              <a:rPr lang="en-GB" dirty="0"/>
              <a:t>Blocking trust</a:t>
            </a:r>
          </a:p>
        </p:txBody>
      </p:sp>
      <p:sp>
        <p:nvSpPr>
          <p:cNvPr id="3" name="Content Placeholder 2">
            <a:extLst>
              <a:ext uri="{FF2B5EF4-FFF2-40B4-BE49-F238E27FC236}">
                <a16:creationId xmlns="" xmlns:a16="http://schemas.microsoft.com/office/drawing/2014/main" id="{82F6949D-7D07-4B89-A26E-2DEDAA487A03}"/>
              </a:ext>
            </a:extLst>
          </p:cNvPr>
          <p:cNvSpPr>
            <a:spLocks noGrp="1"/>
          </p:cNvSpPr>
          <p:nvPr>
            <p:ph idx="1"/>
          </p:nvPr>
        </p:nvSpPr>
        <p:spPr>
          <a:xfrm>
            <a:off x="3750365" y="2438400"/>
            <a:ext cx="7953906" cy="3651504"/>
          </a:xfrm>
        </p:spPr>
        <p:txBody>
          <a:bodyPr>
            <a:normAutofit fontScale="92500" lnSpcReduction="10000"/>
          </a:bodyPr>
          <a:lstStyle/>
          <a:p>
            <a:pPr marL="0" indent="0">
              <a:buNone/>
            </a:pPr>
            <a:r>
              <a:rPr lang="en-GB" dirty="0"/>
              <a:t>Young children block the pain of rejection by blocking the capacity for delight –as their experience is that the world does not give delight/comfort/joy</a:t>
            </a:r>
          </a:p>
          <a:p>
            <a:r>
              <a:rPr lang="en-GB" dirty="0"/>
              <a:t>Intimidated by big feelings</a:t>
            </a:r>
          </a:p>
          <a:p>
            <a:r>
              <a:rPr lang="en-GB" dirty="0"/>
              <a:t>Hypervigilance to emotionally arousing situations</a:t>
            </a:r>
          </a:p>
          <a:p>
            <a:r>
              <a:rPr lang="en-GB" dirty="0"/>
              <a:t>Give up on learning new things</a:t>
            </a:r>
          </a:p>
          <a:p>
            <a:r>
              <a:rPr lang="en-GB" dirty="0"/>
              <a:t>Have negative bias</a:t>
            </a:r>
          </a:p>
          <a:p>
            <a:r>
              <a:rPr lang="en-GB" dirty="0"/>
              <a:t>Don’t know safety ques</a:t>
            </a:r>
          </a:p>
          <a:p>
            <a:r>
              <a:rPr lang="en-GB" dirty="0"/>
              <a:t>Focus on objects/processions rather than relationships</a:t>
            </a:r>
          </a:p>
          <a:p>
            <a:r>
              <a:rPr lang="en-GB" dirty="0"/>
              <a:t>Block off their inner life (so can seem very distant)</a:t>
            </a:r>
          </a:p>
        </p:txBody>
      </p:sp>
    </p:spTree>
    <p:extLst>
      <p:ext uri="{BB962C8B-B14F-4D97-AF65-F5344CB8AC3E}">
        <p14:creationId xmlns:p14="http://schemas.microsoft.com/office/powerpoint/2010/main" val="274236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2822712" y="541841"/>
            <a:ext cx="8881559" cy="1560716"/>
          </a:xfrm>
        </p:spPr>
        <p:txBody>
          <a:bodyPr/>
          <a:lstStyle/>
          <a:p>
            <a:r>
              <a:rPr lang="en-GB" altLang="en-US" dirty="0"/>
              <a:t>What do we mean by Attachment</a:t>
            </a:r>
          </a:p>
        </p:txBody>
      </p:sp>
      <p:sp>
        <p:nvSpPr>
          <p:cNvPr id="63491" name="Rectangle 3"/>
          <p:cNvSpPr>
            <a:spLocks noGrp="1" noChangeArrowheads="1"/>
          </p:cNvSpPr>
          <p:nvPr>
            <p:ph type="body" idx="1"/>
          </p:nvPr>
        </p:nvSpPr>
        <p:spPr/>
        <p:txBody>
          <a:bodyPr>
            <a:normAutofit lnSpcReduction="10000"/>
          </a:bodyPr>
          <a:lstStyle/>
          <a:p>
            <a:r>
              <a:rPr lang="en-GB" altLang="en-US" dirty="0"/>
              <a:t>An intimate relationship with a primary caregiver</a:t>
            </a:r>
          </a:p>
          <a:p>
            <a:r>
              <a:rPr lang="en-GB" altLang="en-US" dirty="0"/>
              <a:t>It is as important as food, shelter as provides us with protection, comfort and support</a:t>
            </a:r>
          </a:p>
          <a:p>
            <a:r>
              <a:rPr lang="en-GB" altLang="en-US" dirty="0"/>
              <a:t>Continues throughout lifespan.</a:t>
            </a:r>
          </a:p>
          <a:p>
            <a:r>
              <a:rPr lang="en-GB" altLang="en-US" dirty="0"/>
              <a:t>We need our attachment system more when we are frightened.</a:t>
            </a:r>
          </a:p>
          <a:p>
            <a:r>
              <a:rPr lang="en-GB" altLang="en-US" dirty="0"/>
              <a:t>As young children people work out how to make sense of behaviour and feelings dependent upon their care-givers</a:t>
            </a:r>
          </a:p>
          <a:p>
            <a:r>
              <a:rPr lang="en-GB" altLang="en-US" dirty="0"/>
              <a:t>Allows you to form blueprints about how to see your self and others (internal working models).</a:t>
            </a:r>
          </a:p>
          <a:p>
            <a:endParaRPr lang="en-GB" altLang="en-US" dirty="0"/>
          </a:p>
        </p:txBody>
      </p:sp>
    </p:spTree>
    <p:extLst>
      <p:ext uri="{BB962C8B-B14F-4D97-AF65-F5344CB8AC3E}">
        <p14:creationId xmlns:p14="http://schemas.microsoft.com/office/powerpoint/2010/main" val="3443957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7156B9-42CB-4F8D-B586-5941BD65C3F8}"/>
              </a:ext>
            </a:extLst>
          </p:cNvPr>
          <p:cNvSpPr>
            <a:spLocks noGrp="1"/>
          </p:cNvSpPr>
          <p:nvPr>
            <p:ph type="title"/>
          </p:nvPr>
        </p:nvSpPr>
        <p:spPr/>
        <p:txBody>
          <a:bodyPr/>
          <a:lstStyle/>
          <a:p>
            <a:r>
              <a:rPr lang="en-GB" dirty="0"/>
              <a:t>Blocked care</a:t>
            </a:r>
          </a:p>
        </p:txBody>
      </p:sp>
      <p:sp>
        <p:nvSpPr>
          <p:cNvPr id="3" name="Content Placeholder 2">
            <a:extLst>
              <a:ext uri="{FF2B5EF4-FFF2-40B4-BE49-F238E27FC236}">
                <a16:creationId xmlns="" xmlns:a16="http://schemas.microsoft.com/office/drawing/2014/main" id="{82A544A3-A60D-45FC-A9FA-317AB90E3B06}"/>
              </a:ext>
            </a:extLst>
          </p:cNvPr>
          <p:cNvSpPr>
            <a:spLocks noGrp="1"/>
          </p:cNvSpPr>
          <p:nvPr>
            <p:ph idx="1"/>
          </p:nvPr>
        </p:nvSpPr>
        <p:spPr>
          <a:xfrm>
            <a:off x="3737113" y="2438400"/>
            <a:ext cx="7967158" cy="3651504"/>
          </a:xfrm>
        </p:spPr>
        <p:txBody>
          <a:bodyPr/>
          <a:lstStyle/>
          <a:p>
            <a:r>
              <a:rPr lang="en-GB" dirty="0"/>
              <a:t>To protect against the rejection we block off the care</a:t>
            </a:r>
          </a:p>
          <a:p>
            <a:pPr lvl="1"/>
            <a:r>
              <a:rPr lang="en-GB" dirty="0"/>
              <a:t>Defensive and not open</a:t>
            </a:r>
          </a:p>
          <a:p>
            <a:pPr lvl="1"/>
            <a:r>
              <a:rPr lang="en-GB" dirty="0"/>
              <a:t>Focus on behaviours and not meaning</a:t>
            </a:r>
          </a:p>
          <a:p>
            <a:pPr lvl="1"/>
            <a:r>
              <a:rPr lang="en-GB" dirty="0"/>
              <a:t>Reactive and not proactive</a:t>
            </a:r>
          </a:p>
          <a:p>
            <a:pPr lvl="1"/>
            <a:r>
              <a:rPr lang="en-GB" dirty="0"/>
              <a:t>Repeat doing what is not working</a:t>
            </a:r>
          </a:p>
          <a:p>
            <a:pPr lvl="1"/>
            <a:r>
              <a:rPr lang="en-GB" dirty="0"/>
              <a:t>Look to correct not connect. </a:t>
            </a:r>
          </a:p>
        </p:txBody>
      </p:sp>
    </p:spTree>
    <p:extLst>
      <p:ext uri="{BB962C8B-B14F-4D97-AF65-F5344CB8AC3E}">
        <p14:creationId xmlns:p14="http://schemas.microsoft.com/office/powerpoint/2010/main" val="36973755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Assessment – integrating attachment &amp; PBS </a:t>
            </a:r>
          </a:p>
        </p:txBody>
      </p:sp>
      <p:sp>
        <p:nvSpPr>
          <p:cNvPr id="3" name="Content Placeholder 2"/>
          <p:cNvSpPr>
            <a:spLocks noGrp="1"/>
          </p:cNvSpPr>
          <p:nvPr>
            <p:ph idx="1"/>
          </p:nvPr>
        </p:nvSpPr>
        <p:spPr>
          <a:xfrm>
            <a:off x="2933700" y="2266121"/>
            <a:ext cx="8770571" cy="4299779"/>
          </a:xfrm>
        </p:spPr>
        <p:txBody>
          <a:bodyPr>
            <a:normAutofit/>
          </a:bodyPr>
          <a:lstStyle/>
          <a:p>
            <a:r>
              <a:rPr lang="en-GB" dirty="0"/>
              <a:t>Alan Skelly suggests:</a:t>
            </a:r>
          </a:p>
          <a:p>
            <a:pPr lvl="1"/>
            <a:r>
              <a:rPr lang="en-GB" dirty="0"/>
              <a:t>Functional assessment of behaviour</a:t>
            </a:r>
          </a:p>
          <a:p>
            <a:pPr lvl="1"/>
            <a:r>
              <a:rPr lang="en-GB" dirty="0"/>
              <a:t>Presence of insecure behaviour (MAST)</a:t>
            </a:r>
          </a:p>
          <a:p>
            <a:pPr lvl="1"/>
            <a:r>
              <a:rPr lang="en-GB" dirty="0"/>
              <a:t>Account of the emotional responses to behaviour  (ambivalence, hostility, loving contact?)</a:t>
            </a:r>
          </a:p>
          <a:p>
            <a:r>
              <a:rPr lang="en-GB" dirty="0"/>
              <a:t>Assessing the conditions for security</a:t>
            </a:r>
          </a:p>
          <a:p>
            <a:pPr>
              <a:buNone/>
            </a:pPr>
            <a:r>
              <a:rPr lang="en-GB" dirty="0"/>
              <a:t> “what’s the last thing you did together/jointly</a:t>
            </a:r>
          </a:p>
          <a:p>
            <a:pPr>
              <a:buNone/>
            </a:pPr>
            <a:r>
              <a:rPr lang="en-GB" dirty="0"/>
              <a:t>“When was the last time you had a really good laugh together?”</a:t>
            </a:r>
          </a:p>
          <a:p>
            <a:pPr>
              <a:buNone/>
            </a:pPr>
            <a:endParaRPr lang="en-GB" dirty="0"/>
          </a:p>
          <a:p>
            <a:pPr>
              <a:buNone/>
            </a:pPr>
            <a:endParaRPr lang="en-GB" dirty="0"/>
          </a:p>
          <a:p>
            <a:pPr>
              <a:buNone/>
            </a:pPr>
            <a:endParaRPr lang="en-GB" dirty="0"/>
          </a:p>
          <a:p>
            <a:endParaRPr lang="en-GB" dirty="0"/>
          </a:p>
          <a:p>
            <a:pPr>
              <a:buNone/>
            </a:pPr>
            <a:endParaRPr lang="en-GB" dirty="0"/>
          </a:p>
        </p:txBody>
      </p:sp>
    </p:spTree>
    <p:extLst>
      <p:ext uri="{BB962C8B-B14F-4D97-AF65-F5344CB8AC3E}">
        <p14:creationId xmlns:p14="http://schemas.microsoft.com/office/powerpoint/2010/main" val="11875316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Relational Risk Questions</a:t>
            </a:r>
          </a:p>
        </p:txBody>
      </p:sp>
      <p:sp>
        <p:nvSpPr>
          <p:cNvPr id="3" name="Content Placeholder 2"/>
          <p:cNvSpPr>
            <a:spLocks noGrp="1"/>
          </p:cNvSpPr>
          <p:nvPr>
            <p:ph idx="1"/>
          </p:nvPr>
        </p:nvSpPr>
        <p:spPr/>
        <p:txBody>
          <a:bodyPr>
            <a:normAutofit/>
          </a:bodyPr>
          <a:lstStyle/>
          <a:p>
            <a:r>
              <a:rPr lang="en-GB" dirty="0"/>
              <a:t>Does the behaviour threaten to break, damage or stress-load our working relationship?</a:t>
            </a:r>
          </a:p>
          <a:p>
            <a:r>
              <a:rPr lang="en-GB" dirty="0"/>
              <a:t>Do I feel hostile or ambivalent to the person I am working with?</a:t>
            </a:r>
          </a:p>
          <a:p>
            <a:r>
              <a:rPr lang="en-GB" dirty="0"/>
              <a:t>Is an earlier pattern of rejection and relationship breakdown happening again?</a:t>
            </a:r>
          </a:p>
          <a:p>
            <a:r>
              <a:rPr lang="en-GB" dirty="0"/>
              <a:t>Does the person seem fearful, unsure how to react to me, or show strange behaviours?</a:t>
            </a:r>
          </a:p>
          <a:p>
            <a:r>
              <a:rPr lang="en-GB" dirty="0"/>
              <a:t>Do I feel emotionally unavailable to or cut off from the person?</a:t>
            </a:r>
          </a:p>
        </p:txBody>
      </p:sp>
    </p:spTree>
    <p:extLst>
      <p:ext uri="{BB962C8B-B14F-4D97-AF65-F5344CB8AC3E}">
        <p14:creationId xmlns:p14="http://schemas.microsoft.com/office/powerpoint/2010/main" val="66255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Functions of behaviour</a:t>
            </a:r>
          </a:p>
        </p:txBody>
      </p:sp>
      <p:sp>
        <p:nvSpPr>
          <p:cNvPr id="3" name="Text Placeholder 2"/>
          <p:cNvSpPr>
            <a:spLocks noGrp="1"/>
          </p:cNvSpPr>
          <p:nvPr>
            <p:ph type="body" idx="1"/>
          </p:nvPr>
        </p:nvSpPr>
        <p:spPr>
          <a:xfrm>
            <a:off x="3265713" y="2456408"/>
            <a:ext cx="3828506" cy="823912"/>
          </a:xfrm>
        </p:spPr>
        <p:txBody>
          <a:bodyPr/>
          <a:lstStyle/>
          <a:p>
            <a:r>
              <a:rPr lang="en-GB" dirty="0"/>
              <a:t>Short term</a:t>
            </a:r>
          </a:p>
        </p:txBody>
      </p:sp>
      <p:sp>
        <p:nvSpPr>
          <p:cNvPr id="4" name="Content Placeholder 3"/>
          <p:cNvSpPr>
            <a:spLocks noGrp="1"/>
          </p:cNvSpPr>
          <p:nvPr>
            <p:ph sz="half" idx="2"/>
          </p:nvPr>
        </p:nvSpPr>
        <p:spPr>
          <a:xfrm>
            <a:off x="3265713" y="3316639"/>
            <a:ext cx="3828505" cy="2779361"/>
          </a:xfrm>
        </p:spPr>
        <p:txBody>
          <a:bodyPr/>
          <a:lstStyle/>
          <a:p>
            <a:r>
              <a:rPr lang="en-GB" dirty="0"/>
              <a:t>Escape/avoidance</a:t>
            </a:r>
          </a:p>
          <a:p>
            <a:r>
              <a:rPr lang="en-GB" dirty="0"/>
              <a:t>Attention</a:t>
            </a:r>
          </a:p>
          <a:p>
            <a:r>
              <a:rPr lang="en-GB" dirty="0"/>
              <a:t>Tangible</a:t>
            </a:r>
          </a:p>
          <a:p>
            <a:r>
              <a:rPr lang="en-GB" dirty="0"/>
              <a:t>Sensory</a:t>
            </a:r>
          </a:p>
          <a:p>
            <a:r>
              <a:rPr lang="en-GB" dirty="0"/>
              <a:t>Automatic</a:t>
            </a:r>
          </a:p>
        </p:txBody>
      </p:sp>
      <p:sp>
        <p:nvSpPr>
          <p:cNvPr id="5" name="Text Placeholder 4"/>
          <p:cNvSpPr>
            <a:spLocks noGrp="1"/>
          </p:cNvSpPr>
          <p:nvPr>
            <p:ph type="body" sz="quarter" idx="3"/>
          </p:nvPr>
        </p:nvSpPr>
        <p:spPr/>
        <p:txBody>
          <a:bodyPr/>
          <a:lstStyle/>
          <a:p>
            <a:r>
              <a:rPr lang="en-GB" dirty="0"/>
              <a:t>Longer term</a:t>
            </a:r>
          </a:p>
        </p:txBody>
      </p:sp>
      <p:sp>
        <p:nvSpPr>
          <p:cNvPr id="6" name="Content Placeholder 5"/>
          <p:cNvSpPr>
            <a:spLocks noGrp="1"/>
          </p:cNvSpPr>
          <p:nvPr>
            <p:ph sz="quarter" idx="4"/>
          </p:nvPr>
        </p:nvSpPr>
        <p:spPr>
          <a:xfrm>
            <a:off x="7543751" y="3316639"/>
            <a:ext cx="4160520" cy="2779361"/>
          </a:xfrm>
        </p:spPr>
        <p:txBody>
          <a:bodyPr/>
          <a:lstStyle/>
          <a:p>
            <a:r>
              <a:rPr lang="en-GB" dirty="0"/>
              <a:t>Loneliness</a:t>
            </a:r>
          </a:p>
          <a:p>
            <a:r>
              <a:rPr lang="en-GB" dirty="0"/>
              <a:t>Control</a:t>
            </a:r>
          </a:p>
          <a:p>
            <a:r>
              <a:rPr lang="en-GB" dirty="0"/>
              <a:t>Power</a:t>
            </a:r>
          </a:p>
          <a:p>
            <a:r>
              <a:rPr lang="en-GB" dirty="0"/>
              <a:t>Self Esteem</a:t>
            </a:r>
          </a:p>
          <a:p>
            <a:endParaRPr lang="en-GB" dirty="0"/>
          </a:p>
          <a:p>
            <a:pPr marL="320040" lvl="1" indent="0" algn="r">
              <a:buNone/>
            </a:pPr>
            <a:r>
              <a:rPr lang="en-GB" dirty="0"/>
              <a:t>Patterson, 2016</a:t>
            </a:r>
          </a:p>
        </p:txBody>
      </p:sp>
    </p:spTree>
    <p:extLst>
      <p:ext uri="{BB962C8B-B14F-4D97-AF65-F5344CB8AC3E}">
        <p14:creationId xmlns:p14="http://schemas.microsoft.com/office/powerpoint/2010/main" val="2897544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 calcmode="lin" valueType="num">
                                      <p:cBhvr additive="base">
                                        <p:cTn id="1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 calcmode="lin" valueType="num">
                                      <p:cBhvr additive="base">
                                        <p:cTn id="2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txEl>
                                              <p:pRg st="0" end="0"/>
                                            </p:txEl>
                                          </p:spTgt>
                                        </p:tgtEl>
                                        <p:attrNameLst>
                                          <p:attrName>style.visibility</p:attrName>
                                        </p:attrNameLst>
                                      </p:cBhvr>
                                      <p:to>
                                        <p:strVal val="visible"/>
                                      </p:to>
                                    </p:set>
                                    <p:anim calcmode="lin" valueType="num">
                                      <p:cBhvr additive="base">
                                        <p:cTn id="3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0" end="0"/>
                                            </p:txEl>
                                          </p:spTgt>
                                        </p:tgtEl>
                                        <p:attrNameLst>
                                          <p:attrName>style.visibility</p:attrName>
                                        </p:attrNameLst>
                                      </p:cBhvr>
                                      <p:to>
                                        <p:strVal val="visible"/>
                                      </p:to>
                                    </p:set>
                                    <p:anim calcmode="lin" valueType="num">
                                      <p:cBhvr additive="base">
                                        <p:cTn id="4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
                                            <p:txEl>
                                              <p:pRg st="0" end="0"/>
                                            </p:txEl>
                                          </p:spTgt>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6">
                                            <p:txEl>
                                              <p:pRg st="1" end="1"/>
                                            </p:txEl>
                                          </p:spTgt>
                                        </p:tgtEl>
                                        <p:attrNameLst>
                                          <p:attrName>style.visibility</p:attrName>
                                        </p:attrNameLst>
                                      </p:cBhvr>
                                      <p:to>
                                        <p:strVal val="visible"/>
                                      </p:to>
                                    </p:set>
                                    <p:anim calcmode="lin" valueType="num">
                                      <p:cBhvr additive="base">
                                        <p:cTn id="45"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1" end="1"/>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xEl>
                                              <p:pRg st="2" end="2"/>
                                            </p:txEl>
                                          </p:spTgt>
                                        </p:tgtEl>
                                        <p:attrNameLst>
                                          <p:attrName>style.visibility</p:attrName>
                                        </p:attrNameLst>
                                      </p:cBhvr>
                                      <p:to>
                                        <p:strVal val="visible"/>
                                      </p:to>
                                    </p:set>
                                    <p:anim calcmode="lin" valueType="num">
                                      <p:cBhvr additive="base">
                                        <p:cTn id="4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3" end="3"/>
                                            </p:txEl>
                                          </p:spTgt>
                                        </p:tgtEl>
                                        <p:attrNameLst>
                                          <p:attrName>style.visibility</p:attrName>
                                        </p:attrNameLst>
                                      </p:cBhvr>
                                      <p:to>
                                        <p:strVal val="visible"/>
                                      </p:to>
                                    </p:set>
                                    <p:anim calcmode="lin" valueType="num">
                                      <p:cBhvr additive="base">
                                        <p:cTn id="5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3" end="3"/>
                                            </p:txEl>
                                          </p:spTgt>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6">
                                            <p:txEl>
                                              <p:pRg st="5" end="5"/>
                                            </p:txEl>
                                          </p:spTgt>
                                        </p:tgtEl>
                                        <p:attrNameLst>
                                          <p:attrName>style.visibility</p:attrName>
                                        </p:attrNameLst>
                                      </p:cBhvr>
                                      <p:to>
                                        <p:strVal val="visible"/>
                                      </p:to>
                                    </p:set>
                                    <p:anim calcmode="lin" valueType="num">
                                      <p:cBhvr additive="base">
                                        <p:cTn id="5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uiExpand="1" build="p"/>
      <p:bldP spid="5" grpId="0" build="p"/>
      <p:bldP spid="6"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1005C7-7815-451B-9F05-9199067A0096}"/>
              </a:ext>
            </a:extLst>
          </p:cNvPr>
          <p:cNvSpPr>
            <a:spLocks noGrp="1"/>
          </p:cNvSpPr>
          <p:nvPr>
            <p:ph type="title"/>
          </p:nvPr>
        </p:nvSpPr>
        <p:spPr/>
        <p:txBody>
          <a:bodyPr/>
          <a:lstStyle/>
          <a:p>
            <a:r>
              <a:rPr lang="en-GB" dirty="0"/>
              <a:t>Relationships are important</a:t>
            </a:r>
          </a:p>
        </p:txBody>
      </p:sp>
      <p:sp>
        <p:nvSpPr>
          <p:cNvPr id="3" name="Content Placeholder 2">
            <a:extLst>
              <a:ext uri="{FF2B5EF4-FFF2-40B4-BE49-F238E27FC236}">
                <a16:creationId xmlns="" xmlns:a16="http://schemas.microsoft.com/office/drawing/2014/main" id="{74B57E1B-EC66-4056-85DD-3723809506E4}"/>
              </a:ext>
            </a:extLst>
          </p:cNvPr>
          <p:cNvSpPr>
            <a:spLocks noGrp="1"/>
          </p:cNvSpPr>
          <p:nvPr>
            <p:ph idx="1"/>
          </p:nvPr>
        </p:nvSpPr>
        <p:spPr/>
        <p:txBody>
          <a:bodyPr/>
          <a:lstStyle/>
          <a:p>
            <a:pPr>
              <a:buNone/>
            </a:pPr>
            <a:r>
              <a:rPr lang="en-GB" dirty="0"/>
              <a:t>Promotion of positive, significant, enduring bonds with carers and others being a central goal of any intervention because without it there’s risk factor for placement breakdown</a:t>
            </a:r>
          </a:p>
          <a:p>
            <a:r>
              <a:rPr lang="en-GB" dirty="0"/>
              <a:t>Body of research that shows that regardless of the model the relationship is at the heart of successful changes.</a:t>
            </a:r>
          </a:p>
          <a:p>
            <a:r>
              <a:rPr lang="en-GB" dirty="0"/>
              <a:t>In non-learning disability literature increasing attention is being paid to the importance of trauma and early attachments in understanding adult distress.</a:t>
            </a:r>
          </a:p>
          <a:p>
            <a:endParaRPr lang="en-GB" dirty="0"/>
          </a:p>
        </p:txBody>
      </p:sp>
    </p:spTree>
    <p:extLst>
      <p:ext uri="{BB962C8B-B14F-4D97-AF65-F5344CB8AC3E}">
        <p14:creationId xmlns:p14="http://schemas.microsoft.com/office/powerpoint/2010/main" val="5115556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Relationships are Important – and go both ways.</a:t>
            </a:r>
          </a:p>
        </p:txBody>
      </p:sp>
      <p:sp>
        <p:nvSpPr>
          <p:cNvPr id="3" name="Content Placeholder 2"/>
          <p:cNvSpPr>
            <a:spLocks noGrp="1"/>
          </p:cNvSpPr>
          <p:nvPr>
            <p:ph idx="1"/>
          </p:nvPr>
        </p:nvSpPr>
        <p:spPr>
          <a:xfrm>
            <a:off x="3169920" y="2491409"/>
            <a:ext cx="7743246" cy="3727521"/>
          </a:xfrm>
        </p:spPr>
        <p:txBody>
          <a:bodyPr>
            <a:normAutofit/>
          </a:bodyPr>
          <a:lstStyle/>
          <a:p>
            <a:r>
              <a:rPr lang="en-GB" dirty="0"/>
              <a:t>Challenging behaviour generate powerful feelings: engaging in a relationship with people regardless of this is important</a:t>
            </a:r>
          </a:p>
          <a:p>
            <a:r>
              <a:rPr lang="en-GB" dirty="0"/>
              <a:t>These feelings exist in the here and now and over time</a:t>
            </a:r>
          </a:p>
          <a:p>
            <a:r>
              <a:rPr lang="en-GB" dirty="0"/>
              <a:t>They can become barriers to empathetic relationships: if unshared they can ; lead to toxic cultures developing and make it hard to provide good enough care.</a:t>
            </a:r>
          </a:p>
          <a:p>
            <a:endParaRPr lang="en-GB" b="1" dirty="0"/>
          </a:p>
        </p:txBody>
      </p:sp>
    </p:spTree>
    <p:extLst>
      <p:ext uri="{BB962C8B-B14F-4D97-AF65-F5344CB8AC3E}">
        <p14:creationId xmlns:p14="http://schemas.microsoft.com/office/powerpoint/2010/main" val="1789134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246372-0EE3-48D3-B244-4A406859D1A4}"/>
              </a:ext>
            </a:extLst>
          </p:cNvPr>
          <p:cNvSpPr>
            <a:spLocks noGrp="1"/>
          </p:cNvSpPr>
          <p:nvPr>
            <p:ph type="title"/>
          </p:nvPr>
        </p:nvSpPr>
        <p:spPr/>
        <p:txBody>
          <a:bodyPr/>
          <a:lstStyle/>
          <a:p>
            <a:r>
              <a:rPr lang="en-GB" dirty="0"/>
              <a:t>Attachment and PBS plans</a:t>
            </a:r>
          </a:p>
        </p:txBody>
      </p:sp>
      <p:sp>
        <p:nvSpPr>
          <p:cNvPr id="3" name="Content Placeholder 2">
            <a:extLst>
              <a:ext uri="{FF2B5EF4-FFF2-40B4-BE49-F238E27FC236}">
                <a16:creationId xmlns="" xmlns:a16="http://schemas.microsoft.com/office/drawing/2014/main" id="{B8D04170-C154-4DD9-8A9A-87D1C784107C}"/>
              </a:ext>
            </a:extLst>
          </p:cNvPr>
          <p:cNvSpPr>
            <a:spLocks noGrp="1"/>
          </p:cNvSpPr>
          <p:nvPr>
            <p:ph idx="1"/>
          </p:nvPr>
        </p:nvSpPr>
        <p:spPr>
          <a:xfrm>
            <a:off x="2933700" y="2438399"/>
            <a:ext cx="8770571" cy="4079631"/>
          </a:xfrm>
        </p:spPr>
        <p:txBody>
          <a:bodyPr>
            <a:normAutofit fontScale="85000" lnSpcReduction="20000"/>
          </a:bodyPr>
          <a:lstStyle/>
          <a:p>
            <a:pPr>
              <a:buNone/>
            </a:pPr>
            <a:r>
              <a:rPr lang="en-GB" dirty="0"/>
              <a:t>There are many ways to assess attachment and attachment behaviours, what matters most is that we consider it.</a:t>
            </a:r>
          </a:p>
          <a:p>
            <a:pPr>
              <a:buNone/>
            </a:pPr>
            <a:endParaRPr lang="en-GB" dirty="0"/>
          </a:p>
          <a:p>
            <a:pPr>
              <a:buNone/>
            </a:pPr>
            <a:r>
              <a:rPr lang="en-GB" dirty="0"/>
              <a:t>Formulating in a way that helps to make sense of how the persons early experiences have lead to psychological vulnerabilities – relationships difficulties and ‘behaviours’ as a way of coping with these….to help make relationships more predictable.</a:t>
            </a:r>
          </a:p>
          <a:p>
            <a:pPr>
              <a:buNone/>
            </a:pPr>
            <a:endParaRPr lang="en-GB" dirty="0"/>
          </a:p>
          <a:p>
            <a:pPr>
              <a:buNone/>
            </a:pPr>
            <a:r>
              <a:rPr lang="en-GB" dirty="0"/>
              <a:t>Each component of a PBS plan could include a statement about how this is helping the individual to form positive relationships and remove potential barriers to this (Skelly 2017). </a:t>
            </a:r>
          </a:p>
          <a:p>
            <a:pPr>
              <a:buNone/>
            </a:pPr>
            <a:endParaRPr lang="en-GB" dirty="0"/>
          </a:p>
          <a:p>
            <a:pPr>
              <a:buNone/>
            </a:pPr>
            <a:r>
              <a:rPr lang="en-GB" dirty="0"/>
              <a:t>Attachment can be thought about within the PBS framework and how our  primary, secondary and reactive strategies can help build attachments, mitigate against damaged attachments and repair when this occurs. </a:t>
            </a:r>
          </a:p>
          <a:p>
            <a:pPr>
              <a:buNone/>
            </a:pPr>
            <a:endParaRPr lang="en-GB" dirty="0"/>
          </a:p>
          <a:p>
            <a:pPr>
              <a:buNone/>
            </a:pPr>
            <a:endParaRPr lang="en-GB" dirty="0"/>
          </a:p>
          <a:p>
            <a:pPr>
              <a:buNone/>
            </a:pPr>
            <a:endParaRPr lang="en-GB" dirty="0"/>
          </a:p>
          <a:p>
            <a:endParaRPr lang="en-GB" dirty="0"/>
          </a:p>
        </p:txBody>
      </p:sp>
    </p:spTree>
    <p:extLst>
      <p:ext uri="{BB962C8B-B14F-4D97-AF65-F5344CB8AC3E}">
        <p14:creationId xmlns:p14="http://schemas.microsoft.com/office/powerpoint/2010/main" val="42752409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F2830F3-AE24-4FBE-BCE0-2F9529288D7B}"/>
              </a:ext>
            </a:extLst>
          </p:cNvPr>
          <p:cNvSpPr>
            <a:spLocks noGrp="1"/>
          </p:cNvSpPr>
          <p:nvPr>
            <p:ph type="title"/>
          </p:nvPr>
        </p:nvSpPr>
        <p:spPr/>
        <p:txBody>
          <a:bodyPr/>
          <a:lstStyle/>
          <a:p>
            <a:r>
              <a:rPr lang="en-GB" dirty="0"/>
              <a:t>Risks of not considering attachment</a:t>
            </a:r>
          </a:p>
        </p:txBody>
      </p:sp>
      <p:sp>
        <p:nvSpPr>
          <p:cNvPr id="3" name="Content Placeholder 2">
            <a:extLst>
              <a:ext uri="{FF2B5EF4-FFF2-40B4-BE49-F238E27FC236}">
                <a16:creationId xmlns="" xmlns:a16="http://schemas.microsoft.com/office/drawing/2014/main" id="{590CD2E2-105E-43E1-BCE1-C1CDB5212C97}"/>
              </a:ext>
            </a:extLst>
          </p:cNvPr>
          <p:cNvSpPr>
            <a:spLocks noGrp="1"/>
          </p:cNvSpPr>
          <p:nvPr>
            <p:ph idx="1"/>
          </p:nvPr>
        </p:nvSpPr>
        <p:spPr/>
        <p:txBody>
          <a:bodyPr>
            <a:normAutofit lnSpcReduction="10000"/>
          </a:bodyPr>
          <a:lstStyle/>
          <a:p>
            <a:r>
              <a:rPr lang="en-GB" dirty="0"/>
              <a:t>Manage behaviour in short term but don’t think about emotional skill development</a:t>
            </a:r>
          </a:p>
          <a:p>
            <a:r>
              <a:rPr lang="en-GB" dirty="0"/>
              <a:t>People increase the riskiness of behaviours and change the type of behaviour as the underlying need is not being met. </a:t>
            </a:r>
          </a:p>
          <a:p>
            <a:r>
              <a:rPr lang="en-GB" dirty="0"/>
              <a:t>That staff are burnt out and so do not remain in post for long therefore further damaging attachment relationships.  </a:t>
            </a:r>
          </a:p>
          <a:p>
            <a:r>
              <a:rPr lang="en-GB" dirty="0"/>
              <a:t>Repeated breakdown of placement which again perpetuates the lack of attachments</a:t>
            </a:r>
          </a:p>
          <a:p>
            <a:r>
              <a:rPr lang="en-GB" dirty="0"/>
              <a:t>Attachments can be used as an outcome measures to measure the success of PBS plans.</a:t>
            </a:r>
          </a:p>
          <a:p>
            <a:endParaRPr lang="en-GB" dirty="0"/>
          </a:p>
          <a:p>
            <a:endParaRPr lang="en-GB" dirty="0"/>
          </a:p>
          <a:p>
            <a:endParaRPr lang="en-GB" dirty="0"/>
          </a:p>
        </p:txBody>
      </p:sp>
    </p:spTree>
    <p:extLst>
      <p:ext uri="{BB962C8B-B14F-4D97-AF65-F5344CB8AC3E}">
        <p14:creationId xmlns:p14="http://schemas.microsoft.com/office/powerpoint/2010/main" val="7220533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 xmlns:a16="http://schemas.microsoft.com/office/drawing/2014/main" id="{A981FB86-FAEB-42C6-928E-36BBFA62EE48}"/>
              </a:ext>
            </a:extLst>
          </p:cNvPr>
          <p:cNvSpPr>
            <a:spLocks noGrp="1"/>
          </p:cNvSpPr>
          <p:nvPr>
            <p:ph type="title"/>
          </p:nvPr>
        </p:nvSpPr>
        <p:spPr>
          <a:xfrm>
            <a:off x="3162301" y="1651000"/>
            <a:ext cx="5859724" cy="2946399"/>
          </a:xfrm>
        </p:spPr>
        <p:txBody>
          <a:bodyPr>
            <a:normAutofit fontScale="90000"/>
          </a:bodyPr>
          <a:lstStyle/>
          <a:p>
            <a:r>
              <a:rPr lang="en-GB" dirty="0"/>
              <a:t>People need to be provided with good enough care which is reliable, containing, empathetic and attuned. </a:t>
            </a:r>
            <a:br>
              <a:rPr lang="en-GB" dirty="0"/>
            </a:br>
            <a:endParaRPr lang="en-GB" dirty="0"/>
          </a:p>
        </p:txBody>
      </p:sp>
      <p:sp>
        <p:nvSpPr>
          <p:cNvPr id="3" name="Content Placeholder 2">
            <a:extLst>
              <a:ext uri="{FF2B5EF4-FFF2-40B4-BE49-F238E27FC236}">
                <a16:creationId xmlns="" xmlns:a16="http://schemas.microsoft.com/office/drawing/2014/main" id="{B2268983-DF9C-47F1-88DA-D648179452B3}"/>
              </a:ext>
            </a:extLst>
          </p:cNvPr>
          <p:cNvSpPr>
            <a:spLocks noGrp="1"/>
          </p:cNvSpPr>
          <p:nvPr>
            <p:ph type="body" idx="1"/>
          </p:nvPr>
        </p:nvSpPr>
        <p:spPr/>
        <p:txBody>
          <a:bodyPr>
            <a:normAutofit fontScale="85000" lnSpcReduction="10000"/>
          </a:bodyPr>
          <a:lstStyle/>
          <a:p>
            <a:pPr marL="0" indent="0">
              <a:buNone/>
            </a:pPr>
            <a:endParaRPr lang="en-GB" dirty="0"/>
          </a:p>
          <a:p>
            <a:pPr marL="0" indent="0">
              <a:buNone/>
            </a:pPr>
            <a:endParaRPr lang="en-GB" dirty="0"/>
          </a:p>
          <a:p>
            <a:pPr marL="0" indent="0" algn="r">
              <a:buNone/>
            </a:pPr>
            <a:r>
              <a:rPr lang="en-GB" dirty="0"/>
              <a:t>(Hughes)</a:t>
            </a:r>
          </a:p>
        </p:txBody>
      </p:sp>
    </p:spTree>
    <p:extLst>
      <p:ext uri="{BB962C8B-B14F-4D97-AF65-F5344CB8AC3E}">
        <p14:creationId xmlns:p14="http://schemas.microsoft.com/office/powerpoint/2010/main" val="26401834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08A7A44-12A8-43A0-ACC6-471013CCA3DF}"/>
              </a:ext>
            </a:extLst>
          </p:cNvPr>
          <p:cNvSpPr>
            <a:spLocks noGrp="1"/>
          </p:cNvSpPr>
          <p:nvPr>
            <p:ph type="title"/>
          </p:nvPr>
        </p:nvSpPr>
        <p:spPr/>
        <p:txBody>
          <a:bodyPr/>
          <a:lstStyle/>
          <a:p>
            <a:r>
              <a:rPr lang="en-GB" dirty="0"/>
              <a:t>Key resources</a:t>
            </a:r>
          </a:p>
        </p:txBody>
      </p:sp>
      <p:sp>
        <p:nvSpPr>
          <p:cNvPr id="3" name="Content Placeholder 2">
            <a:extLst>
              <a:ext uri="{FF2B5EF4-FFF2-40B4-BE49-F238E27FC236}">
                <a16:creationId xmlns="" xmlns:a16="http://schemas.microsoft.com/office/drawing/2014/main" id="{8B883F17-3213-43A0-A41E-BA484E2FFB44}"/>
              </a:ext>
            </a:extLst>
          </p:cNvPr>
          <p:cNvSpPr>
            <a:spLocks noGrp="1"/>
          </p:cNvSpPr>
          <p:nvPr>
            <p:ph idx="1"/>
          </p:nvPr>
        </p:nvSpPr>
        <p:spPr>
          <a:xfrm>
            <a:off x="2499360" y="2438400"/>
            <a:ext cx="9204911" cy="3651504"/>
          </a:xfrm>
        </p:spPr>
        <p:txBody>
          <a:bodyPr>
            <a:normAutofit fontScale="77500" lnSpcReduction="20000"/>
          </a:bodyPr>
          <a:lstStyle/>
          <a:p>
            <a:pPr marL="0" indent="0">
              <a:buNone/>
            </a:pPr>
            <a:endParaRPr lang="en-GB" dirty="0"/>
          </a:p>
          <a:p>
            <a:r>
              <a:rPr lang="en-GB" dirty="0"/>
              <a:t>Attachment and intellectual and Developmental Disability, </a:t>
            </a:r>
            <a:r>
              <a:rPr lang="en-GB" dirty="0" err="1"/>
              <a:t>Eds</a:t>
            </a:r>
            <a:r>
              <a:rPr lang="en-GB" dirty="0"/>
              <a:t> H.K. Fletcher, A Flood &amp; DJ Hare</a:t>
            </a:r>
          </a:p>
          <a:p>
            <a:r>
              <a:rPr lang="en-GB" dirty="0"/>
              <a:t>In cooperating Attachment Theory Into Practice: Clinical Practice Guideline for Clinical Psychologist working with People who have intellectual Disabilities. </a:t>
            </a:r>
          </a:p>
          <a:p>
            <a:r>
              <a:rPr lang="en-GB" dirty="0"/>
              <a:t>The last frontier: Practice guidelines for treatment of Complex trauma and Trauma informed care and service delivery.</a:t>
            </a:r>
          </a:p>
          <a:p>
            <a:r>
              <a:rPr lang="en-GB" dirty="0"/>
              <a:t>Taking time Framework: A trauma informed framework for supporting people with intellectual disability (NSW)</a:t>
            </a:r>
          </a:p>
          <a:p>
            <a:r>
              <a:rPr lang="en-GB" dirty="0"/>
              <a:t>BILD Webinar re attachment and trauma and people with LD; </a:t>
            </a:r>
            <a:r>
              <a:rPr lang="en-GB" dirty="0">
                <a:hlinkClick r:id="rId3"/>
              </a:rPr>
              <a:t>https://www.bild.org.uk/attachment-difficulties-complex-trauma/</a:t>
            </a:r>
            <a:endParaRPr lang="en-GB" dirty="0"/>
          </a:p>
          <a:p>
            <a:r>
              <a:rPr lang="en-GB" dirty="0"/>
              <a:t>A useful video re neurobiology -  </a:t>
            </a:r>
          </a:p>
          <a:p>
            <a:pPr marL="0" indent="0">
              <a:buNone/>
            </a:pPr>
            <a:r>
              <a:rPr lang="en-GB" dirty="0"/>
              <a:t>https://www.youtube.com/watch?v=4-tcKYx24aA&amp;feature=youtu.be</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021627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3246D9-927B-47A7-B41C-8C3C6C7EA8C4}"/>
              </a:ext>
            </a:extLst>
          </p:cNvPr>
          <p:cNvSpPr>
            <a:spLocks noGrp="1"/>
          </p:cNvSpPr>
          <p:nvPr>
            <p:ph type="title" idx="4294967295"/>
          </p:nvPr>
        </p:nvSpPr>
        <p:spPr>
          <a:xfrm>
            <a:off x="3421063" y="568325"/>
            <a:ext cx="8770937" cy="1560513"/>
          </a:xfrm>
        </p:spPr>
        <p:txBody>
          <a:bodyPr/>
          <a:lstStyle/>
          <a:p>
            <a:endParaRPr lang="en-GB" dirty="0"/>
          </a:p>
        </p:txBody>
      </p:sp>
      <p:pic>
        <p:nvPicPr>
          <p:cNvPr id="5" name="Picture 4">
            <a:extLst>
              <a:ext uri="{FF2B5EF4-FFF2-40B4-BE49-F238E27FC236}">
                <a16:creationId xmlns="" xmlns:a16="http://schemas.microsoft.com/office/drawing/2014/main" id="{A84A1200-FD12-419E-8DB3-72922BD34AF6}"/>
              </a:ext>
            </a:extLst>
          </p:cNvPr>
          <p:cNvPicPr>
            <a:picLocks noChangeAspect="1"/>
          </p:cNvPicPr>
          <p:nvPr/>
        </p:nvPicPr>
        <p:blipFill>
          <a:blip r:embed="rId3"/>
          <a:stretch>
            <a:fillRect/>
          </a:stretch>
        </p:blipFill>
        <p:spPr>
          <a:xfrm>
            <a:off x="2647950" y="966787"/>
            <a:ext cx="7258050" cy="5492628"/>
          </a:xfrm>
          <a:prstGeom prst="rect">
            <a:avLst/>
          </a:prstGeom>
        </p:spPr>
      </p:pic>
    </p:spTree>
    <p:extLst>
      <p:ext uri="{BB962C8B-B14F-4D97-AF65-F5344CB8AC3E}">
        <p14:creationId xmlns:p14="http://schemas.microsoft.com/office/powerpoint/2010/main" val="2453700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Related image">
            <a:extLst>
              <a:ext uri="{FF2B5EF4-FFF2-40B4-BE49-F238E27FC236}">
                <a16:creationId xmlns="" xmlns:a16="http://schemas.microsoft.com/office/drawing/2014/main" id="{6FE152BE-CAF9-4B77-8AFB-6FC761B992A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4" name="Picture 3">
            <a:extLst>
              <a:ext uri="{FF2B5EF4-FFF2-40B4-BE49-F238E27FC236}">
                <a16:creationId xmlns="" xmlns:a16="http://schemas.microsoft.com/office/drawing/2014/main" id="{60A77CFE-B168-4459-BDB4-0FC9A15AA28A}"/>
              </a:ext>
            </a:extLst>
          </p:cNvPr>
          <p:cNvPicPr>
            <a:picLocks noChangeAspect="1"/>
          </p:cNvPicPr>
          <p:nvPr/>
        </p:nvPicPr>
        <p:blipFill>
          <a:blip r:embed="rId3"/>
          <a:stretch>
            <a:fillRect/>
          </a:stretch>
        </p:blipFill>
        <p:spPr>
          <a:xfrm>
            <a:off x="2728911" y="378015"/>
            <a:ext cx="7853161" cy="5553862"/>
          </a:xfrm>
          <a:prstGeom prst="rect">
            <a:avLst/>
          </a:prstGeom>
        </p:spPr>
      </p:pic>
    </p:spTree>
    <p:extLst>
      <p:ext uri="{BB962C8B-B14F-4D97-AF65-F5344CB8AC3E}">
        <p14:creationId xmlns:p14="http://schemas.microsoft.com/office/powerpoint/2010/main" val="1495101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2B9470-5C1E-4385-A095-EA2DA82E1D46}"/>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 xmlns:a16="http://schemas.microsoft.com/office/drawing/2014/main" id="{851AD662-A788-47E6-9495-844AFF94D7AD}"/>
              </a:ext>
            </a:extLst>
          </p:cNvPr>
          <p:cNvSpPr>
            <a:spLocks noGrp="1"/>
          </p:cNvSpPr>
          <p:nvPr>
            <p:ph idx="1"/>
          </p:nvPr>
        </p:nvSpPr>
        <p:spPr/>
        <p:txBody>
          <a:bodyPr>
            <a:normAutofit fontScale="92500" lnSpcReduction="20000"/>
          </a:bodyPr>
          <a:lstStyle/>
          <a:p>
            <a:r>
              <a:rPr lang="en-GB" dirty="0"/>
              <a:t>Children who are securely attached can rely on their caregiver to keep them safe and help them grow/develop.  The learn their needs are important and others can help them. </a:t>
            </a:r>
          </a:p>
          <a:p>
            <a:r>
              <a:rPr lang="en-GB" dirty="0"/>
              <a:t>Children who do not develop secure attachments are more likely to adapt their attachment behaviours to develop strategies to help them stay close to their parent without risking further distress or rejection.  </a:t>
            </a:r>
          </a:p>
          <a:p>
            <a:r>
              <a:rPr lang="en-GB" dirty="0"/>
              <a:t>They might be very suspicious or scared yet not use caregiver to seek support</a:t>
            </a:r>
          </a:p>
          <a:p>
            <a:r>
              <a:rPr lang="en-GB" dirty="0"/>
              <a:t>Can lead to miscuing.</a:t>
            </a:r>
          </a:p>
          <a:p>
            <a:r>
              <a:rPr lang="en-GB" dirty="0"/>
              <a:t>Children who receive frightening care will experience ‘disorganisation of attachment responses where they seem unclear how to interact- parents are both reassuring and frightening. </a:t>
            </a:r>
          </a:p>
          <a:p>
            <a:endParaRPr lang="en-GB" dirty="0"/>
          </a:p>
        </p:txBody>
      </p:sp>
    </p:spTree>
    <p:extLst>
      <p:ext uri="{BB962C8B-B14F-4D97-AF65-F5344CB8AC3E}">
        <p14:creationId xmlns:p14="http://schemas.microsoft.com/office/powerpoint/2010/main" val="283367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impact of attachment disruption across the life span.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12975895"/>
              </p:ext>
            </p:extLst>
          </p:nvPr>
        </p:nvGraphicFramePr>
        <p:xfrm>
          <a:off x="2508739" y="256831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2524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Secure attachment might be harder in Learning disability .</a:t>
            </a:r>
          </a:p>
        </p:txBody>
      </p:sp>
      <p:sp>
        <p:nvSpPr>
          <p:cNvPr id="3" name="Content Placeholder 2"/>
          <p:cNvSpPr>
            <a:spLocks noGrp="1"/>
          </p:cNvSpPr>
          <p:nvPr>
            <p:ph idx="1"/>
          </p:nvPr>
        </p:nvSpPr>
        <p:spPr>
          <a:xfrm>
            <a:off x="3644348" y="2336800"/>
            <a:ext cx="8059923" cy="4412343"/>
          </a:xfrm>
        </p:spPr>
        <p:txBody>
          <a:bodyPr>
            <a:normAutofit lnSpcReduction="10000"/>
          </a:bodyPr>
          <a:lstStyle/>
          <a:p>
            <a:r>
              <a:rPr lang="en-GB" sz="2400" dirty="0"/>
              <a:t>Evidence that the diagnosis of learning disability in itself changes the parental relationship – and alters the interaction of attachment.</a:t>
            </a:r>
          </a:p>
          <a:p>
            <a:r>
              <a:rPr lang="en-GB" sz="2400" dirty="0"/>
              <a:t>High prevalence of Adverse Childhood Experiences</a:t>
            </a:r>
          </a:p>
          <a:p>
            <a:r>
              <a:rPr lang="en-GB" sz="2400" dirty="0"/>
              <a:t>Risks of miscuing</a:t>
            </a:r>
          </a:p>
          <a:p>
            <a:r>
              <a:rPr lang="en-GB" sz="2400" dirty="0"/>
              <a:t>Importance of secondary handicap (Sinasson, 1992)</a:t>
            </a:r>
          </a:p>
          <a:p>
            <a:r>
              <a:rPr lang="en-GB" sz="2400" dirty="0"/>
              <a:t>“when our existence is reflected back to us tinged with contempt, disappointment, distance or not at all it has a profound effect on identity”					Greenhill, 2011</a:t>
            </a:r>
          </a:p>
          <a:p>
            <a:endParaRPr lang="en-GB" dirty="0"/>
          </a:p>
          <a:p>
            <a:endParaRPr lang="en-GB" dirty="0"/>
          </a:p>
          <a:p>
            <a:endParaRPr lang="en-GB" dirty="0"/>
          </a:p>
          <a:p>
            <a:endParaRPr lang="en-GB" dirty="0"/>
          </a:p>
          <a:p>
            <a:pPr lvl="8"/>
            <a:endParaRPr lang="en-GB" dirty="0"/>
          </a:p>
          <a:p>
            <a:pPr>
              <a:buNone/>
            </a:pPr>
            <a:endParaRPr lang="en-GB" dirty="0"/>
          </a:p>
        </p:txBody>
      </p:sp>
    </p:spTree>
    <p:extLst>
      <p:ext uri="{BB962C8B-B14F-4D97-AF65-F5344CB8AC3E}">
        <p14:creationId xmlns:p14="http://schemas.microsoft.com/office/powerpoint/2010/main" val="689044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BEE4DA5-200B-419F-A709-4B7D521012F3}"/>
              </a:ext>
            </a:extLst>
          </p:cNvPr>
          <p:cNvSpPr>
            <a:spLocks noGrp="1"/>
          </p:cNvSpPr>
          <p:nvPr>
            <p:ph type="title"/>
          </p:nvPr>
        </p:nvSpPr>
        <p:spPr/>
        <p:txBody>
          <a:bodyPr>
            <a:normAutofit/>
          </a:bodyPr>
          <a:lstStyle/>
          <a:p>
            <a:r>
              <a:rPr lang="en-GB" dirty="0"/>
              <a:t>Risks to attachment when you need life long support</a:t>
            </a:r>
          </a:p>
        </p:txBody>
      </p:sp>
      <p:sp>
        <p:nvSpPr>
          <p:cNvPr id="3" name="Content Placeholder 2">
            <a:extLst>
              <a:ext uri="{FF2B5EF4-FFF2-40B4-BE49-F238E27FC236}">
                <a16:creationId xmlns="" xmlns:a16="http://schemas.microsoft.com/office/drawing/2014/main" id="{B7FEACFB-89ED-49FC-9BC3-809D18A58C33}"/>
              </a:ext>
            </a:extLst>
          </p:cNvPr>
          <p:cNvSpPr>
            <a:spLocks noGrp="1"/>
          </p:cNvSpPr>
          <p:nvPr>
            <p:ph idx="1"/>
          </p:nvPr>
        </p:nvSpPr>
        <p:spPr/>
        <p:txBody>
          <a:bodyPr>
            <a:normAutofit lnSpcReduction="10000"/>
          </a:bodyPr>
          <a:lstStyle/>
          <a:p>
            <a:r>
              <a:rPr lang="en-GB" sz="2400" dirty="0"/>
              <a:t>Frequent changes in staff personal</a:t>
            </a:r>
          </a:p>
          <a:p>
            <a:r>
              <a:rPr lang="en-GB" sz="2400" dirty="0"/>
              <a:t>High workload of staff</a:t>
            </a:r>
          </a:p>
          <a:p>
            <a:r>
              <a:rPr lang="en-GB" sz="2400" dirty="0"/>
              <a:t>Discontinuity of staff presence</a:t>
            </a:r>
          </a:p>
          <a:p>
            <a:r>
              <a:rPr lang="en-GB" sz="2400" dirty="0"/>
              <a:t>Limited opportunities for individual support</a:t>
            </a:r>
          </a:p>
          <a:p>
            <a:r>
              <a:rPr lang="en-GB" sz="2400" dirty="0"/>
              <a:t>Organisational cultures which value independence from staff rather than mutual interdependence</a:t>
            </a:r>
          </a:p>
          <a:p>
            <a:r>
              <a:rPr lang="en-GB" sz="2400" dirty="0"/>
              <a:t>Lack of support for paid carers in negotiating relationship boundaries.</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21390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A319476-4842-4743-A581-6D16EB541FC9}"/>
              </a:ext>
            </a:extLst>
          </p:cNvPr>
          <p:cNvSpPr>
            <a:spLocks noGrp="1"/>
          </p:cNvSpPr>
          <p:nvPr>
            <p:ph type="title"/>
          </p:nvPr>
        </p:nvSpPr>
        <p:spPr/>
        <p:txBody>
          <a:bodyPr>
            <a:normAutofit/>
          </a:bodyPr>
          <a:lstStyle/>
          <a:p>
            <a:r>
              <a:rPr lang="en-GB" dirty="0"/>
              <a:t>Complex Trauma</a:t>
            </a:r>
          </a:p>
        </p:txBody>
      </p:sp>
      <p:sp>
        <p:nvSpPr>
          <p:cNvPr id="3" name="Content Placeholder 2">
            <a:extLst>
              <a:ext uri="{FF2B5EF4-FFF2-40B4-BE49-F238E27FC236}">
                <a16:creationId xmlns="" xmlns:a16="http://schemas.microsoft.com/office/drawing/2014/main" id="{5173AE3D-3BCA-4BD1-BB33-D94F71EB9420}"/>
              </a:ext>
            </a:extLst>
          </p:cNvPr>
          <p:cNvSpPr>
            <a:spLocks noGrp="1"/>
          </p:cNvSpPr>
          <p:nvPr>
            <p:ph idx="1"/>
          </p:nvPr>
        </p:nvSpPr>
        <p:spPr>
          <a:xfrm>
            <a:off x="2933700" y="2438400"/>
            <a:ext cx="8770571" cy="4297680"/>
          </a:xfrm>
        </p:spPr>
        <p:txBody>
          <a:bodyPr>
            <a:noAutofit/>
          </a:bodyPr>
          <a:lstStyle/>
          <a:p>
            <a:pPr>
              <a:lnSpc>
                <a:spcPts val="2100"/>
              </a:lnSpc>
              <a:spcAft>
                <a:spcPts val="700"/>
              </a:spcAft>
              <a:buSzPct val="100000"/>
            </a:pPr>
            <a:r>
              <a:rPr lang="en-GB" sz="1800" dirty="0">
                <a:solidFill>
                  <a:schemeClr val="tx1">
                    <a:lumMod val="50000"/>
                    <a:lumOff val="50000"/>
                  </a:schemeClr>
                </a:solidFill>
              </a:rPr>
              <a:t>Complex trauma usually over several occasions. </a:t>
            </a:r>
            <a:r>
              <a:rPr lang="en-GB" sz="1800" dirty="0" err="1">
                <a:solidFill>
                  <a:schemeClr val="tx1">
                    <a:lumMod val="50000"/>
                    <a:lumOff val="50000"/>
                  </a:schemeClr>
                </a:solidFill>
              </a:rPr>
              <a:t>Inds</a:t>
            </a:r>
            <a:r>
              <a:rPr lang="en-GB" sz="1800" dirty="0">
                <a:solidFill>
                  <a:schemeClr val="tx1">
                    <a:lumMod val="50000"/>
                    <a:lumOff val="50000"/>
                  </a:schemeClr>
                </a:solidFill>
              </a:rPr>
              <a:t> who should be trustworthy cause harm/abuse, neglect, interrupt emotional development through trauma (overwhelming the persons ability to cope). </a:t>
            </a:r>
          </a:p>
          <a:p>
            <a:pPr>
              <a:lnSpc>
                <a:spcPts val="2100"/>
              </a:lnSpc>
              <a:spcAft>
                <a:spcPts val="700"/>
              </a:spcAft>
              <a:buSzPct val="100000"/>
            </a:pPr>
            <a:endParaRPr lang="en-GB" sz="1800" b="0" dirty="0">
              <a:solidFill>
                <a:schemeClr val="tx1">
                  <a:lumMod val="50000"/>
                  <a:lumOff val="50000"/>
                </a:schemeClr>
              </a:solidFill>
            </a:endParaRPr>
          </a:p>
          <a:p>
            <a:pPr>
              <a:lnSpc>
                <a:spcPts val="2100"/>
              </a:lnSpc>
              <a:spcAft>
                <a:spcPts val="700"/>
              </a:spcAft>
              <a:buSzPct val="100000"/>
            </a:pPr>
            <a:r>
              <a:rPr lang="en-GB" sz="1800" b="0" dirty="0">
                <a:solidFill>
                  <a:schemeClr val="tx1">
                    <a:lumMod val="50000"/>
                    <a:lumOff val="50000"/>
                  </a:schemeClr>
                </a:solidFill>
              </a:rPr>
              <a:t>People with learning disabilities are at a higher risk of early abusive life events and may have repeated experiences of abuse</a:t>
            </a:r>
          </a:p>
          <a:p>
            <a:pPr>
              <a:lnSpc>
                <a:spcPts val="2100"/>
              </a:lnSpc>
              <a:spcAft>
                <a:spcPts val="700"/>
              </a:spcAft>
              <a:buSzPct val="100000"/>
            </a:pPr>
            <a:r>
              <a:rPr lang="en-GB" sz="1800" b="0" dirty="0">
                <a:solidFill>
                  <a:schemeClr val="tx1">
                    <a:lumMod val="50000"/>
                    <a:lumOff val="50000"/>
                  </a:schemeClr>
                </a:solidFill>
              </a:rPr>
              <a:t>People with learning disabilities are more often exposed to potentially traumatic events than people without learning disabilities, including:</a:t>
            </a:r>
          </a:p>
          <a:p>
            <a:pPr marL="1163250" lvl="2" indent="-306000">
              <a:lnSpc>
                <a:spcPts val="2100"/>
              </a:lnSpc>
              <a:spcBef>
                <a:spcPts val="0"/>
              </a:spcBef>
              <a:spcAft>
                <a:spcPts val="700"/>
              </a:spcAft>
              <a:buSzPct val="100000"/>
              <a:buFont typeface="Courier New" panose="02070309020205020404" pitchFamily="49" charset="0"/>
              <a:buChar char="o"/>
            </a:pPr>
            <a:r>
              <a:rPr lang="en-GB" sz="1800" b="0" dirty="0">
                <a:solidFill>
                  <a:schemeClr val="tx1">
                    <a:lumMod val="50000"/>
                    <a:lumOff val="50000"/>
                  </a:schemeClr>
                </a:solidFill>
              </a:rPr>
              <a:t>sexual and physical abuse</a:t>
            </a:r>
          </a:p>
          <a:p>
            <a:pPr marL="1163250" lvl="2" indent="-306000">
              <a:lnSpc>
                <a:spcPts val="2100"/>
              </a:lnSpc>
              <a:spcBef>
                <a:spcPts val="0"/>
              </a:spcBef>
              <a:spcAft>
                <a:spcPts val="700"/>
              </a:spcAft>
              <a:buSzPct val="100000"/>
              <a:buFont typeface="Courier New" panose="02070309020205020404" pitchFamily="49" charset="0"/>
              <a:buChar char="o"/>
            </a:pPr>
            <a:r>
              <a:rPr lang="en-GB" sz="1800" b="0" dirty="0">
                <a:solidFill>
                  <a:schemeClr val="tx1">
                    <a:lumMod val="50000"/>
                    <a:lumOff val="50000"/>
                  </a:schemeClr>
                </a:solidFill>
              </a:rPr>
              <a:t>bereavement</a:t>
            </a:r>
          </a:p>
          <a:p>
            <a:pPr marL="1163250" lvl="2" indent="-306000">
              <a:lnSpc>
                <a:spcPts val="2100"/>
              </a:lnSpc>
              <a:spcBef>
                <a:spcPts val="0"/>
              </a:spcBef>
              <a:spcAft>
                <a:spcPts val="700"/>
              </a:spcAft>
              <a:buSzPct val="100000"/>
              <a:buFont typeface="Courier New" panose="02070309020205020404" pitchFamily="49" charset="0"/>
              <a:buChar char="o"/>
            </a:pPr>
            <a:r>
              <a:rPr lang="en-GB" sz="1800" b="0" dirty="0">
                <a:solidFill>
                  <a:schemeClr val="tx1">
                    <a:lumMod val="50000"/>
                    <a:lumOff val="50000"/>
                  </a:schemeClr>
                </a:solidFill>
              </a:rPr>
              <a:t>life-threatening illness or injury</a:t>
            </a:r>
          </a:p>
          <a:p>
            <a:pPr marL="1163250" lvl="2" indent="-306000">
              <a:lnSpc>
                <a:spcPts val="2100"/>
              </a:lnSpc>
              <a:spcBef>
                <a:spcPts val="0"/>
              </a:spcBef>
              <a:spcAft>
                <a:spcPts val="700"/>
              </a:spcAft>
              <a:buSzPct val="100000"/>
              <a:buFont typeface="Courier New" panose="02070309020205020404" pitchFamily="49" charset="0"/>
              <a:buChar char="o"/>
            </a:pPr>
            <a:r>
              <a:rPr lang="en-GB" sz="1800" dirty="0">
                <a:solidFill>
                  <a:schemeClr val="tx1">
                    <a:lumMod val="50000"/>
                    <a:lumOff val="50000"/>
                  </a:schemeClr>
                </a:solidFill>
              </a:rPr>
              <a:t>Placements away from home/family/restraint</a:t>
            </a:r>
            <a:endParaRPr lang="en-GB" sz="1800" b="0" dirty="0">
              <a:solidFill>
                <a:schemeClr val="tx1">
                  <a:lumMod val="50000"/>
                  <a:lumOff val="50000"/>
                </a:schemeClr>
              </a:solidFill>
            </a:endParaRPr>
          </a:p>
        </p:txBody>
      </p:sp>
    </p:spTree>
    <p:extLst>
      <p:ext uri="{BB962C8B-B14F-4D97-AF65-F5344CB8AC3E}">
        <p14:creationId xmlns:p14="http://schemas.microsoft.com/office/powerpoint/2010/main" val="3774729885"/>
      </p:ext>
    </p:extLst>
  </p:cSld>
  <p:clrMapOvr>
    <a:masterClrMapping/>
  </p:clrMapOvr>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panose="02040604050505020304"/>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eathered" id="{EEC9B30E-2747-4D42-BCBE-A02BDEEEA114}" vid="{AACE42CE-5C67-4514-8A89-3472F564E14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TM10001104[[fn=Feathered]]</Template>
  <TotalTime>3205</TotalTime>
  <Words>1716</Words>
  <Application>Microsoft Office PowerPoint</Application>
  <PresentationFormat>Widescreen</PresentationFormat>
  <Paragraphs>249</Paragraphs>
  <Slides>29</Slides>
  <Notes>29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Calibri</vt:lpstr>
      <vt:lpstr>Century Schoolbook</vt:lpstr>
      <vt:lpstr>Corbel</vt:lpstr>
      <vt:lpstr>Courier New</vt:lpstr>
      <vt:lpstr>Feathered</vt:lpstr>
      <vt:lpstr>Attachment, Complex Trauma and Behaviours that Challenge. </vt:lpstr>
      <vt:lpstr>What do we mean by Attachment</vt:lpstr>
      <vt:lpstr>PowerPoint Presentation</vt:lpstr>
      <vt:lpstr>PowerPoint Presentation</vt:lpstr>
      <vt:lpstr>PowerPoint Presentation</vt:lpstr>
      <vt:lpstr>The impact of attachment disruption across the life span.</vt:lpstr>
      <vt:lpstr>Secure attachment might be harder in Learning disability .</vt:lpstr>
      <vt:lpstr>Risks to attachment when you need life long support</vt:lpstr>
      <vt:lpstr>Complex Trauma</vt:lpstr>
      <vt:lpstr>Coping with trauma</vt:lpstr>
      <vt:lpstr>Attachment, Trauma and Neurobiology</vt:lpstr>
      <vt:lpstr>Understanding the Biology</vt:lpstr>
      <vt:lpstr>Attachment, Trauma and Challenging behaviours</vt:lpstr>
      <vt:lpstr>What might trauma present as?</vt:lpstr>
      <vt:lpstr>What else you might notice</vt:lpstr>
      <vt:lpstr>So, what do we know about attachment and behaviours that challenge. </vt:lpstr>
      <vt:lpstr>Adults who have had attachment difficulties tend to:</vt:lpstr>
      <vt:lpstr>What Dan Hughes says </vt:lpstr>
      <vt:lpstr>Blocking trust</vt:lpstr>
      <vt:lpstr>Blocked care</vt:lpstr>
      <vt:lpstr>Assessment – integrating attachment &amp; PBS </vt:lpstr>
      <vt:lpstr>Relational Risk Questions</vt:lpstr>
      <vt:lpstr>Functions of behaviour</vt:lpstr>
      <vt:lpstr>Relationships are important</vt:lpstr>
      <vt:lpstr>Relationships are Important – and go both ways.</vt:lpstr>
      <vt:lpstr>Attachment and PBS plans</vt:lpstr>
      <vt:lpstr>Risks of not considering attachment</vt:lpstr>
      <vt:lpstr>People need to be provided with good enough care which is reliable, containing, empathetic and attuned.  </vt:lpstr>
      <vt:lpstr>Key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Cathy Harding</dc:creator>
  <cp:lastModifiedBy>Linda Mitchell</cp:lastModifiedBy>
  <cp:revision>73</cp:revision>
  <cp:lastPrinted>2018-02-26T16:57:55Z</cp:lastPrinted>
  <dcterms:created xsi:type="dcterms:W3CDTF">2017-09-19T07:29:29Z</dcterms:created>
  <dcterms:modified xsi:type="dcterms:W3CDTF">2020-08-18T14:12:31Z</dcterms:modified>
</cp:coreProperties>
</file>