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63" r:id="rId3"/>
    <p:sldId id="258" r:id="rId4"/>
    <p:sldId id="257" r:id="rId5"/>
    <p:sldId id="268" r:id="rId6"/>
    <p:sldId id="259" r:id="rId7"/>
    <p:sldId id="264" r:id="rId8"/>
    <p:sldId id="266" r:id="rId9"/>
    <p:sldId id="265" r:id="rId10"/>
    <p:sldId id="271" r:id="rId11"/>
    <p:sldId id="270" r:id="rId12"/>
    <p:sldId id="272" r:id="rId13"/>
    <p:sldId id="273" r:id="rId14"/>
    <p:sldId id="269" r:id="rId15"/>
    <p:sldId id="274" r:id="rId16"/>
    <p:sldId id="275"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Mitchelmore" initials="MM" lastIdx="1" clrIdx="0">
    <p:extLst>
      <p:ext uri="{19B8F6BF-5375-455C-9EA6-DF929625EA0E}">
        <p15:presenceInfo xmlns:p15="http://schemas.microsoft.com/office/powerpoint/2012/main" userId="534b6ed85ec085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4660"/>
  </p:normalViewPr>
  <p:slideViewPr>
    <p:cSldViewPr snapToGrid="0">
      <p:cViewPr varScale="1">
        <p:scale>
          <a:sx n="81" d="100"/>
          <a:sy n="81" d="100"/>
        </p:scale>
        <p:origin x="3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D02BB8-5224-4FA8-BD2D-55FE615F681F}" type="datetimeFigureOut">
              <a:rPr lang="en-GB" smtClean="0"/>
              <a:t>07/08/2020</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CE6E6D-9D17-4C3A-97DE-75DD55BB3A25}" type="slidenum">
              <a:rPr lang="en-GB" smtClean="0"/>
              <a:t>‹#›</a:t>
            </a:fld>
            <a:endParaRPr lang="en-GB" dirty="0"/>
          </a:p>
        </p:txBody>
      </p:sp>
    </p:spTree>
    <p:extLst>
      <p:ext uri="{BB962C8B-B14F-4D97-AF65-F5344CB8AC3E}">
        <p14:creationId xmlns:p14="http://schemas.microsoft.com/office/powerpoint/2010/main" val="216979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1</a:t>
            </a:fld>
            <a:endParaRPr lang="en-GB" dirty="0"/>
          </a:p>
        </p:txBody>
      </p:sp>
    </p:spTree>
    <p:extLst>
      <p:ext uri="{BB962C8B-B14F-4D97-AF65-F5344CB8AC3E}">
        <p14:creationId xmlns:p14="http://schemas.microsoft.com/office/powerpoint/2010/main" val="184043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10</a:t>
            </a:fld>
            <a:endParaRPr lang="en-GB" dirty="0"/>
          </a:p>
        </p:txBody>
      </p:sp>
    </p:spTree>
    <p:extLst>
      <p:ext uri="{BB962C8B-B14F-4D97-AF65-F5344CB8AC3E}">
        <p14:creationId xmlns:p14="http://schemas.microsoft.com/office/powerpoint/2010/main" val="320046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11</a:t>
            </a:fld>
            <a:endParaRPr lang="en-GB" dirty="0"/>
          </a:p>
        </p:txBody>
      </p:sp>
    </p:spTree>
    <p:extLst>
      <p:ext uri="{BB962C8B-B14F-4D97-AF65-F5344CB8AC3E}">
        <p14:creationId xmlns:p14="http://schemas.microsoft.com/office/powerpoint/2010/main" val="2452339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12</a:t>
            </a:fld>
            <a:endParaRPr lang="en-GB" dirty="0"/>
          </a:p>
        </p:txBody>
      </p:sp>
    </p:spTree>
    <p:extLst>
      <p:ext uri="{BB962C8B-B14F-4D97-AF65-F5344CB8AC3E}">
        <p14:creationId xmlns:p14="http://schemas.microsoft.com/office/powerpoint/2010/main" val="3460228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13</a:t>
            </a:fld>
            <a:endParaRPr lang="en-GB" dirty="0"/>
          </a:p>
        </p:txBody>
      </p:sp>
    </p:spTree>
    <p:extLst>
      <p:ext uri="{BB962C8B-B14F-4D97-AF65-F5344CB8AC3E}">
        <p14:creationId xmlns:p14="http://schemas.microsoft.com/office/powerpoint/2010/main" val="2493539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14</a:t>
            </a:fld>
            <a:endParaRPr lang="en-GB" dirty="0"/>
          </a:p>
        </p:txBody>
      </p:sp>
    </p:spTree>
    <p:extLst>
      <p:ext uri="{BB962C8B-B14F-4D97-AF65-F5344CB8AC3E}">
        <p14:creationId xmlns:p14="http://schemas.microsoft.com/office/powerpoint/2010/main" val="1580725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15</a:t>
            </a:fld>
            <a:endParaRPr lang="en-GB" dirty="0"/>
          </a:p>
        </p:txBody>
      </p:sp>
    </p:spTree>
    <p:extLst>
      <p:ext uri="{BB962C8B-B14F-4D97-AF65-F5344CB8AC3E}">
        <p14:creationId xmlns:p14="http://schemas.microsoft.com/office/powerpoint/2010/main" val="3464389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2</a:t>
            </a:fld>
            <a:endParaRPr lang="en-GB" dirty="0"/>
          </a:p>
        </p:txBody>
      </p:sp>
    </p:spTree>
    <p:extLst>
      <p:ext uri="{BB962C8B-B14F-4D97-AF65-F5344CB8AC3E}">
        <p14:creationId xmlns:p14="http://schemas.microsoft.com/office/powerpoint/2010/main" val="93196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3</a:t>
            </a:fld>
            <a:endParaRPr lang="en-GB" dirty="0"/>
          </a:p>
        </p:txBody>
      </p:sp>
    </p:spTree>
    <p:extLst>
      <p:ext uri="{BB962C8B-B14F-4D97-AF65-F5344CB8AC3E}">
        <p14:creationId xmlns:p14="http://schemas.microsoft.com/office/powerpoint/2010/main" val="51228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4</a:t>
            </a:fld>
            <a:endParaRPr lang="en-GB" dirty="0"/>
          </a:p>
        </p:txBody>
      </p:sp>
    </p:spTree>
    <p:extLst>
      <p:ext uri="{BB962C8B-B14F-4D97-AF65-F5344CB8AC3E}">
        <p14:creationId xmlns:p14="http://schemas.microsoft.com/office/powerpoint/2010/main" val="81023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5</a:t>
            </a:fld>
            <a:endParaRPr lang="en-GB" dirty="0"/>
          </a:p>
        </p:txBody>
      </p:sp>
    </p:spTree>
    <p:extLst>
      <p:ext uri="{BB962C8B-B14F-4D97-AF65-F5344CB8AC3E}">
        <p14:creationId xmlns:p14="http://schemas.microsoft.com/office/powerpoint/2010/main" val="158109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6</a:t>
            </a:fld>
            <a:endParaRPr lang="en-GB" dirty="0"/>
          </a:p>
        </p:txBody>
      </p:sp>
    </p:spTree>
    <p:extLst>
      <p:ext uri="{BB962C8B-B14F-4D97-AF65-F5344CB8AC3E}">
        <p14:creationId xmlns:p14="http://schemas.microsoft.com/office/powerpoint/2010/main" val="2519722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A1CE6E6D-9D17-4C3A-97DE-75DD55BB3A25}" type="slidenum">
              <a:rPr lang="en-GB" smtClean="0"/>
              <a:t>7</a:t>
            </a:fld>
            <a:endParaRPr lang="en-GB" dirty="0"/>
          </a:p>
        </p:txBody>
      </p:sp>
    </p:spTree>
    <p:extLst>
      <p:ext uri="{BB962C8B-B14F-4D97-AF65-F5344CB8AC3E}">
        <p14:creationId xmlns:p14="http://schemas.microsoft.com/office/powerpoint/2010/main" val="338515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A1CE6E6D-9D17-4C3A-97DE-75DD55BB3A25}" type="slidenum">
              <a:rPr lang="en-GB" smtClean="0"/>
              <a:t>8</a:t>
            </a:fld>
            <a:endParaRPr lang="en-GB" dirty="0"/>
          </a:p>
        </p:txBody>
      </p:sp>
    </p:spTree>
    <p:extLst>
      <p:ext uri="{BB962C8B-B14F-4D97-AF65-F5344CB8AC3E}">
        <p14:creationId xmlns:p14="http://schemas.microsoft.com/office/powerpoint/2010/main" val="376385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E6E6D-9D17-4C3A-97DE-75DD55BB3A25}" type="slidenum">
              <a:rPr lang="en-GB" smtClean="0"/>
              <a:t>9</a:t>
            </a:fld>
            <a:endParaRPr lang="en-GB" dirty="0"/>
          </a:p>
        </p:txBody>
      </p:sp>
    </p:spTree>
    <p:extLst>
      <p:ext uri="{BB962C8B-B14F-4D97-AF65-F5344CB8AC3E}">
        <p14:creationId xmlns:p14="http://schemas.microsoft.com/office/powerpoint/2010/main" val="1546263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8FBC1FAF-9A56-49C3-8F1E-E5CA47ABD873}" type="datetimeFigureOut">
              <a:rPr lang="en-GB" smtClean="0"/>
              <a:t>07/08/2020</a:t>
            </a:fld>
            <a:endParaRPr lang="en-GB"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GB"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B64C9FE0-3584-44F0-A652-43BD3F08E8DC}" type="slidenum">
              <a:rPr lang="en-GB" smtClean="0"/>
              <a:t>‹#›</a:t>
            </a:fld>
            <a:endParaRPr lang="en-GB" dirty="0"/>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5713390"/>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C1FAF-9A56-49C3-8F1E-E5CA47ABD873}" type="datetimeFigureOut">
              <a:rPr lang="en-GB" smtClean="0"/>
              <a:t>07/08/2020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4C9FE0-3584-44F0-A652-43BD3F08E8DC}" type="slidenum">
              <a:rPr lang="en-GB" smtClean="0"/>
              <a:t>‹#›</a:t>
            </a:fld>
            <a:endParaRPr lang="en-GB" dirty="0"/>
          </a:p>
        </p:txBody>
      </p:sp>
    </p:spTree>
    <p:extLst>
      <p:ext uri="{BB962C8B-B14F-4D97-AF65-F5344CB8AC3E}">
        <p14:creationId xmlns:p14="http://schemas.microsoft.com/office/powerpoint/2010/main" val="352731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8FBC1FAF-9A56-49C3-8F1E-E5CA47ABD873}" type="datetimeFigureOut">
              <a:rPr lang="en-GB" smtClean="0"/>
              <a:t>07/08/2020</a:t>
            </a:fld>
            <a:endParaRPr lang="en-GB" dirty="0"/>
          </a:p>
        </p:txBody>
      </p:sp>
      <p:sp>
        <p:nvSpPr>
          <p:cNvPr id="5" name="Footer Placeholder 4"/>
          <p:cNvSpPr>
            <a:spLocks noGrp="1"/>
          </p:cNvSpPr>
          <p:nvPr>
            <p:ph type="ftr" sz="quarter" idx="11"/>
          </p:nvPr>
        </p:nvSpPr>
        <p:spPr>
          <a:xfrm>
            <a:off x="2933699" y="6296615"/>
            <a:ext cx="5959577" cy="365125"/>
          </a:xfrm>
        </p:spPr>
        <p:txBody>
          <a:bodyPr/>
          <a:lstStyle/>
          <a:p>
            <a:endParaRPr lang="en-GB"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B64C9FE0-3584-44F0-A652-43BD3F08E8DC}" type="slidenum">
              <a:rPr lang="en-GB" smtClean="0"/>
              <a:t>‹#›</a:t>
            </a:fld>
            <a:endParaRPr lang="en-GB"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88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C1FAF-9A56-49C3-8F1E-E5CA47ABD873}" type="datetimeFigureOut">
              <a:rPr lang="en-GB" smtClean="0"/>
              <a:t>07/08/2020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64C9FE0-3584-44F0-A652-43BD3F08E8DC}" type="slidenum">
              <a:rPr lang="en-GB" smtClean="0"/>
              <a:t>‹#›</a:t>
            </a:fld>
            <a:endParaRPr lang="en-GB" dirty="0"/>
          </a:p>
        </p:txBody>
      </p:sp>
    </p:spTree>
    <p:extLst>
      <p:ext uri="{BB962C8B-B14F-4D97-AF65-F5344CB8AC3E}">
        <p14:creationId xmlns:p14="http://schemas.microsoft.com/office/powerpoint/2010/main" val="136731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8FBC1FAF-9A56-49C3-8F1E-E5CA47ABD873}" type="datetimeFigureOut">
              <a:rPr lang="en-GB" smtClean="0"/>
              <a:t>07/08/2020</a:t>
            </a:fld>
            <a:endParaRPr lang="en-GB"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B64C9FE0-3584-44F0-A652-43BD3F08E8DC}" type="slidenum">
              <a:rPr lang="en-GB" smtClean="0"/>
              <a:t>‹#›</a:t>
            </a:fld>
            <a:endParaRPr lang="en-GB"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9343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BC1FAF-9A56-49C3-8F1E-E5CA47ABD873}" type="datetimeFigureOut">
              <a:rPr lang="en-GB" smtClean="0"/>
              <a:t>07/08/2020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64C9FE0-3584-44F0-A652-43BD3F08E8DC}" type="slidenum">
              <a:rPr lang="en-GB" smtClean="0"/>
              <a:t>‹#›</a:t>
            </a:fld>
            <a:endParaRPr lang="en-GB" dirty="0"/>
          </a:p>
        </p:txBody>
      </p:sp>
    </p:spTree>
    <p:extLst>
      <p:ext uri="{BB962C8B-B14F-4D97-AF65-F5344CB8AC3E}">
        <p14:creationId xmlns:p14="http://schemas.microsoft.com/office/powerpoint/2010/main" val="192496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BC1FAF-9A56-49C3-8F1E-E5CA47ABD873}" type="datetimeFigureOut">
              <a:rPr lang="en-GB" smtClean="0"/>
              <a:t>07/08/2020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64C9FE0-3584-44F0-A652-43BD3F08E8DC}" type="slidenum">
              <a:rPr lang="en-GB" smtClean="0"/>
              <a:t>‹#›</a:t>
            </a:fld>
            <a:endParaRPr lang="en-GB" dirty="0"/>
          </a:p>
        </p:txBody>
      </p:sp>
    </p:spTree>
    <p:extLst>
      <p:ext uri="{BB962C8B-B14F-4D97-AF65-F5344CB8AC3E}">
        <p14:creationId xmlns:p14="http://schemas.microsoft.com/office/powerpoint/2010/main" val="270697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BC1FAF-9A56-49C3-8F1E-E5CA47ABD873}" type="datetimeFigureOut">
              <a:rPr lang="en-GB" smtClean="0"/>
              <a:t>07/08/2020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64C9FE0-3584-44F0-A652-43BD3F08E8DC}" type="slidenum">
              <a:rPr lang="en-GB" smtClean="0"/>
              <a:t>‹#›</a:t>
            </a:fld>
            <a:endParaRPr lang="en-GB" dirty="0"/>
          </a:p>
        </p:txBody>
      </p:sp>
    </p:spTree>
    <p:extLst>
      <p:ext uri="{BB962C8B-B14F-4D97-AF65-F5344CB8AC3E}">
        <p14:creationId xmlns:p14="http://schemas.microsoft.com/office/powerpoint/2010/main" val="386235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8FBC1FAF-9A56-49C3-8F1E-E5CA47ABD873}" type="datetimeFigureOut">
              <a:rPr lang="en-GB" smtClean="0"/>
              <a:t>07/08/2020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64C9FE0-3584-44F0-A652-43BD3F08E8DC}" type="slidenum">
              <a:rPr lang="en-GB" smtClean="0"/>
              <a:t>‹#›</a:t>
            </a:fld>
            <a:endParaRPr lang="en-GB" dirty="0"/>
          </a:p>
        </p:txBody>
      </p:sp>
    </p:spTree>
    <p:extLst>
      <p:ext uri="{BB962C8B-B14F-4D97-AF65-F5344CB8AC3E}">
        <p14:creationId xmlns:p14="http://schemas.microsoft.com/office/powerpoint/2010/main" val="1000144000"/>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8FBC1FAF-9A56-49C3-8F1E-E5CA47ABD873}" type="datetimeFigureOut">
              <a:rPr lang="en-GB" smtClean="0"/>
              <a:t>07/08/2020</a:t>
            </a:fld>
            <a:endParaRPr lang="en-GB"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B64C9FE0-3584-44F0-A652-43BD3F08E8DC}" type="slidenum">
              <a:rPr lang="en-GB" smtClean="0"/>
              <a:t>‹#›</a:t>
            </a:fld>
            <a:endParaRPr lang="en-GB" dirty="0"/>
          </a:p>
        </p:txBody>
      </p:sp>
    </p:spTree>
    <p:extLst>
      <p:ext uri="{BB962C8B-B14F-4D97-AF65-F5344CB8AC3E}">
        <p14:creationId xmlns:p14="http://schemas.microsoft.com/office/powerpoint/2010/main" val="345397676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8FBC1FAF-9A56-49C3-8F1E-E5CA47ABD873}" type="datetimeFigureOut">
              <a:rPr lang="en-GB" smtClean="0"/>
              <a:t>07/08/2020</a:t>
            </a:fld>
            <a:endParaRPr lang="en-GB"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GB"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B64C9FE0-3584-44F0-A652-43BD3F08E8DC}" type="slidenum">
              <a:rPr lang="en-GB" smtClean="0"/>
              <a:t>‹#›</a:t>
            </a:fld>
            <a:endParaRPr lang="en-GB" dirty="0"/>
          </a:p>
        </p:txBody>
      </p:sp>
    </p:spTree>
    <p:extLst>
      <p:ext uri="{BB962C8B-B14F-4D97-AF65-F5344CB8AC3E}">
        <p14:creationId xmlns:p14="http://schemas.microsoft.com/office/powerpoint/2010/main" val="305253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8FBC1FAF-9A56-49C3-8F1E-E5CA47ABD873}" type="datetimeFigureOut">
              <a:rPr lang="en-GB" smtClean="0"/>
              <a:t>07/08/2020</a:t>
            </a:fld>
            <a:endParaRPr lang="en-GB"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GB"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B64C9FE0-3584-44F0-A652-43BD3F08E8DC}" type="slidenum">
              <a:rPr lang="en-GB" smtClean="0"/>
              <a:t>‹#›</a:t>
            </a:fld>
            <a:endParaRPr lang="en-GB"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2993158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854531-19C6-4849-8F91-30A3293FE28E}"/>
              </a:ext>
            </a:extLst>
          </p:cNvPr>
          <p:cNvSpPr>
            <a:spLocks noGrp="1"/>
          </p:cNvSpPr>
          <p:nvPr>
            <p:ph type="ctrTitle"/>
          </p:nvPr>
        </p:nvSpPr>
        <p:spPr/>
        <p:txBody>
          <a:bodyPr>
            <a:normAutofit fontScale="90000"/>
          </a:bodyPr>
          <a:lstStyle/>
          <a:p>
            <a:r>
              <a:rPr lang="en-GB" dirty="0"/>
              <a:t>A young persons with story of trauma and how PBS is helping her and us heal.</a:t>
            </a:r>
          </a:p>
        </p:txBody>
      </p:sp>
      <p:sp>
        <p:nvSpPr>
          <p:cNvPr id="3" name="Subtitle 2">
            <a:extLst>
              <a:ext uri="{FF2B5EF4-FFF2-40B4-BE49-F238E27FC236}">
                <a16:creationId xmlns:a16="http://schemas.microsoft.com/office/drawing/2014/main" xmlns="" id="{FB164C02-ECA8-4834-8F17-3AC1630C3F8F}"/>
              </a:ext>
            </a:extLst>
          </p:cNvPr>
          <p:cNvSpPr>
            <a:spLocks noGrp="1"/>
          </p:cNvSpPr>
          <p:nvPr>
            <p:ph type="subTitle" idx="1"/>
          </p:nvPr>
        </p:nvSpPr>
        <p:spPr/>
        <p:txBody>
          <a:bodyPr/>
          <a:lstStyle/>
          <a:p>
            <a:r>
              <a:rPr lang="en-GB" dirty="0"/>
              <a:t>Mandy Mitchelmore</a:t>
            </a:r>
          </a:p>
          <a:p>
            <a:r>
              <a:rPr lang="en-GB" dirty="0"/>
              <a:t>Parent/ Carer</a:t>
            </a:r>
          </a:p>
        </p:txBody>
      </p:sp>
    </p:spTree>
    <p:extLst>
      <p:ext uri="{BB962C8B-B14F-4D97-AF65-F5344CB8AC3E}">
        <p14:creationId xmlns:p14="http://schemas.microsoft.com/office/powerpoint/2010/main" val="21696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5DEA3339-2EBB-4771-9995-A2E4327FCA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4659F25-1F35-4D38-8D40-280A8642AF3A}"/>
              </a:ext>
            </a:extLst>
          </p:cNvPr>
          <p:cNvSpPr>
            <a:spLocks noGrp="1"/>
          </p:cNvSpPr>
          <p:nvPr>
            <p:ph type="title"/>
          </p:nvPr>
        </p:nvSpPr>
        <p:spPr>
          <a:xfrm>
            <a:off x="4949072" y="568345"/>
            <a:ext cx="6755199" cy="1560716"/>
          </a:xfrm>
        </p:spPr>
        <p:txBody>
          <a:bodyPr>
            <a:normAutofit/>
          </a:bodyPr>
          <a:lstStyle/>
          <a:p>
            <a:r>
              <a:rPr lang="en-GB" dirty="0"/>
              <a:t>Impact</a:t>
            </a:r>
          </a:p>
        </p:txBody>
      </p:sp>
      <p:pic>
        <p:nvPicPr>
          <p:cNvPr id="3" name="Picture 2">
            <a:extLst>
              <a:ext uri="{FF2B5EF4-FFF2-40B4-BE49-F238E27FC236}">
                <a16:creationId xmlns:a16="http://schemas.microsoft.com/office/drawing/2014/main" xmlns="" id="{9B1A8133-CFF6-46F2-861A-79EF82A127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5400000">
            <a:off x="238479" y="1766741"/>
            <a:ext cx="4472451" cy="3324517"/>
          </a:xfrm>
          <a:prstGeom prst="rect">
            <a:avLst/>
          </a:prstGeom>
        </p:spPr>
      </p:pic>
      <p:cxnSp>
        <p:nvCxnSpPr>
          <p:cNvPr id="23" name="Straight Connector 22">
            <a:extLst>
              <a:ext uri="{FF2B5EF4-FFF2-40B4-BE49-F238E27FC236}">
                <a16:creationId xmlns:a16="http://schemas.microsoft.com/office/drawing/2014/main" xmlns="" id="{4E80717C-6AA3-4702-8683-A7D66E6EA7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12FF51A7-3422-41E5-B08B-3FCFB62BB436}"/>
              </a:ext>
            </a:extLst>
          </p:cNvPr>
          <p:cNvSpPr>
            <a:spLocks noGrp="1"/>
          </p:cNvSpPr>
          <p:nvPr>
            <p:ph idx="1"/>
          </p:nvPr>
        </p:nvSpPr>
        <p:spPr>
          <a:xfrm>
            <a:off x="4949072" y="2438399"/>
            <a:ext cx="6755199" cy="3661955"/>
          </a:xfrm>
        </p:spPr>
        <p:txBody>
          <a:bodyPr>
            <a:normAutofit fontScale="92500" lnSpcReduction="10000"/>
          </a:bodyPr>
          <a:lstStyle/>
          <a:p>
            <a:r>
              <a:rPr lang="en-US" dirty="0"/>
              <a:t>Life narrowed- triggers…voice, expressions, settings</a:t>
            </a:r>
          </a:p>
          <a:p>
            <a:r>
              <a:rPr lang="en-US" dirty="0"/>
              <a:t>She couldn’t manage a walk- “the bridge”</a:t>
            </a:r>
          </a:p>
          <a:p>
            <a:r>
              <a:rPr lang="en-US" dirty="0"/>
              <a:t>Anxiety became overwhelming</a:t>
            </a:r>
          </a:p>
          <a:p>
            <a:r>
              <a:rPr lang="en-US" dirty="0"/>
              <a:t>Needed to be in full control of her environment to feel safe</a:t>
            </a:r>
          </a:p>
          <a:p>
            <a:r>
              <a:rPr lang="en-US" dirty="0"/>
              <a:t>Couldn’t make decisions – hyperarousal- flight or fight.</a:t>
            </a:r>
          </a:p>
          <a:p>
            <a:r>
              <a:rPr lang="en-US" dirty="0"/>
              <a:t>No confidence – task avoidance</a:t>
            </a:r>
          </a:p>
          <a:p>
            <a:r>
              <a:rPr lang="en-US" dirty="0"/>
              <a:t>Created a support mechanism and coping skill to take the pressure of her..gecko did everything..</a:t>
            </a:r>
          </a:p>
          <a:p>
            <a:r>
              <a:rPr lang="en-US" dirty="0"/>
              <a:t>Antipsychotic drugs were being sold to us as a solution…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8343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5DEA3339-2EBB-4771-9995-A2E4327FCA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4659F25-1F35-4D38-8D40-280A8642AF3A}"/>
              </a:ext>
            </a:extLst>
          </p:cNvPr>
          <p:cNvSpPr>
            <a:spLocks noGrp="1"/>
          </p:cNvSpPr>
          <p:nvPr>
            <p:ph type="title"/>
          </p:nvPr>
        </p:nvSpPr>
        <p:spPr>
          <a:xfrm>
            <a:off x="4949072" y="568345"/>
            <a:ext cx="6755199" cy="1560716"/>
          </a:xfrm>
        </p:spPr>
        <p:txBody>
          <a:bodyPr>
            <a:normAutofit/>
          </a:bodyPr>
          <a:lstStyle/>
          <a:p>
            <a:r>
              <a:rPr lang="en-GB" dirty="0"/>
              <a:t>What happened next</a:t>
            </a:r>
          </a:p>
        </p:txBody>
      </p:sp>
      <p:pic>
        <p:nvPicPr>
          <p:cNvPr id="6" name="Picture 5">
            <a:extLst>
              <a:ext uri="{FF2B5EF4-FFF2-40B4-BE49-F238E27FC236}">
                <a16:creationId xmlns:a16="http://schemas.microsoft.com/office/drawing/2014/main" xmlns="" id="{A6857E43-402D-465F-8A85-D6FEE09FD938}"/>
              </a:ext>
            </a:extLst>
          </p:cNvPr>
          <p:cNvPicPr>
            <a:picLocks noChangeAspect="1"/>
          </p:cNvPicPr>
          <p:nvPr/>
        </p:nvPicPr>
        <p:blipFill rotWithShape="1">
          <a:blip r:embed="rId3"/>
          <a:srcRect r="1" b="5568"/>
          <a:stretch/>
        </p:blipFill>
        <p:spPr>
          <a:xfrm>
            <a:off x="633999" y="640081"/>
            <a:ext cx="4001315" cy="5340702"/>
          </a:xfrm>
          <a:prstGeom prst="rect">
            <a:avLst/>
          </a:prstGeom>
        </p:spPr>
      </p:pic>
      <p:cxnSp>
        <p:nvCxnSpPr>
          <p:cNvPr id="23" name="Straight Connector 22">
            <a:extLst>
              <a:ext uri="{FF2B5EF4-FFF2-40B4-BE49-F238E27FC236}">
                <a16:creationId xmlns:a16="http://schemas.microsoft.com/office/drawing/2014/main" xmlns="" id="{4E80717C-6AA3-4702-8683-A7D66E6EA7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12FF51A7-3422-41E5-B08B-3FCFB62BB436}"/>
              </a:ext>
            </a:extLst>
          </p:cNvPr>
          <p:cNvSpPr>
            <a:spLocks noGrp="1"/>
          </p:cNvSpPr>
          <p:nvPr>
            <p:ph idx="1"/>
          </p:nvPr>
        </p:nvSpPr>
        <p:spPr>
          <a:xfrm>
            <a:off x="4949072" y="2438399"/>
            <a:ext cx="6755199" cy="3661955"/>
          </a:xfrm>
        </p:spPr>
        <p:txBody>
          <a:bodyPr>
            <a:normAutofit fontScale="92500"/>
          </a:bodyPr>
          <a:lstStyle/>
          <a:p>
            <a:pPr>
              <a:lnSpc>
                <a:spcPct val="101000"/>
              </a:lnSpc>
            </a:pPr>
            <a:r>
              <a:rPr lang="en-US" dirty="0"/>
              <a:t>We found it incredibly hard to trust anyone  – but we were determined that her entitlement to be part of learning community like every other young person should not be taken away. </a:t>
            </a:r>
          </a:p>
          <a:p>
            <a:pPr>
              <a:lnSpc>
                <a:spcPct val="101000"/>
              </a:lnSpc>
            </a:pPr>
            <a:r>
              <a:rPr lang="en-US" dirty="0"/>
              <a:t>First step was to make it clear that the PBSS passport was to form an integral part of her care.</a:t>
            </a:r>
          </a:p>
          <a:p>
            <a:pPr>
              <a:lnSpc>
                <a:spcPct val="101000"/>
              </a:lnSpc>
            </a:pPr>
            <a:r>
              <a:rPr lang="en-US" dirty="0"/>
              <a:t>Creating this was a cathartic experience and very emotional..</a:t>
            </a:r>
          </a:p>
          <a:p>
            <a:pPr>
              <a:lnSpc>
                <a:spcPct val="101000"/>
              </a:lnSpc>
            </a:pPr>
            <a:r>
              <a:rPr lang="en-US" dirty="0"/>
              <a:t>We worked with Kathleen from  </a:t>
            </a:r>
            <a:r>
              <a:rPr lang="en-GB" dirty="0"/>
              <a:t>(www.mycommpass.com)</a:t>
            </a:r>
          </a:p>
          <a:p>
            <a:pPr>
              <a:lnSpc>
                <a:spcPct val="101000"/>
              </a:lnSpc>
            </a:pPr>
            <a:r>
              <a:rPr lang="en-US" dirty="0"/>
              <a:t>There was to be no restraint or seclusion – no re-</a:t>
            </a:r>
            <a:r>
              <a:rPr lang="en-US" dirty="0" err="1"/>
              <a:t>traumatisation</a:t>
            </a:r>
            <a:endParaRPr lang="en-US" dirty="0"/>
          </a:p>
          <a:p>
            <a:pPr>
              <a:lnSpc>
                <a:spcPct val="101000"/>
              </a:lnSpc>
            </a:pPr>
            <a:r>
              <a:rPr lang="en-US" dirty="0"/>
              <a:t>This was her voice.. </a:t>
            </a:r>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marL="0" indent="0">
              <a:lnSpc>
                <a:spcPct val="101000"/>
              </a:lnSpc>
              <a:buNone/>
            </a:pPr>
            <a:endParaRPr lang="en-US" dirty="0"/>
          </a:p>
        </p:txBody>
      </p:sp>
    </p:spTree>
    <p:extLst>
      <p:ext uri="{BB962C8B-B14F-4D97-AF65-F5344CB8AC3E}">
        <p14:creationId xmlns:p14="http://schemas.microsoft.com/office/powerpoint/2010/main" val="666164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5DEA3339-2EBB-4771-9995-A2E4327FCA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4659F25-1F35-4D38-8D40-280A8642AF3A}"/>
              </a:ext>
            </a:extLst>
          </p:cNvPr>
          <p:cNvSpPr>
            <a:spLocks noGrp="1"/>
          </p:cNvSpPr>
          <p:nvPr>
            <p:ph type="title"/>
          </p:nvPr>
        </p:nvSpPr>
        <p:spPr>
          <a:xfrm>
            <a:off x="4949072" y="568345"/>
            <a:ext cx="6755199" cy="1560716"/>
          </a:xfrm>
        </p:spPr>
        <p:txBody>
          <a:bodyPr>
            <a:normAutofit/>
          </a:bodyPr>
          <a:lstStyle/>
          <a:p>
            <a:r>
              <a:rPr lang="en-GB" dirty="0"/>
              <a:t>What happened next</a:t>
            </a:r>
          </a:p>
        </p:txBody>
      </p:sp>
      <p:cxnSp>
        <p:nvCxnSpPr>
          <p:cNvPr id="23" name="Straight Connector 22">
            <a:extLst>
              <a:ext uri="{FF2B5EF4-FFF2-40B4-BE49-F238E27FC236}">
                <a16:creationId xmlns:a16="http://schemas.microsoft.com/office/drawing/2014/main" xmlns="" id="{4E80717C-6AA3-4702-8683-A7D66E6EA7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12FF51A7-3422-41E5-B08B-3FCFB62BB436}"/>
              </a:ext>
            </a:extLst>
          </p:cNvPr>
          <p:cNvSpPr>
            <a:spLocks noGrp="1"/>
          </p:cNvSpPr>
          <p:nvPr>
            <p:ph idx="1"/>
          </p:nvPr>
        </p:nvSpPr>
        <p:spPr>
          <a:xfrm>
            <a:off x="4949072" y="2438399"/>
            <a:ext cx="6755199" cy="3661955"/>
          </a:xfrm>
        </p:spPr>
        <p:txBody>
          <a:bodyPr>
            <a:normAutofit lnSpcReduction="10000"/>
          </a:bodyPr>
          <a:lstStyle/>
          <a:p>
            <a:pPr>
              <a:lnSpc>
                <a:spcPct val="101000"/>
              </a:lnSpc>
            </a:pPr>
            <a:r>
              <a:rPr lang="en-US" dirty="0"/>
              <a:t>After a few months of more “behaviours that challenge”- we were given an option to send her to a residential school as the placement had tried everything- we can’t support her. We refused and started to look again. </a:t>
            </a:r>
          </a:p>
          <a:p>
            <a:pPr>
              <a:lnSpc>
                <a:spcPct val="101000"/>
              </a:lnSpc>
            </a:pPr>
            <a:r>
              <a:rPr lang="en-US" dirty="0"/>
              <a:t>A crisis at her placement resulted in the PT reflecting and recognizing that nothing would change-until “she trusts us and feels safe”</a:t>
            </a:r>
          </a:p>
          <a:p>
            <a:pPr>
              <a:lnSpc>
                <a:spcPct val="101000"/>
              </a:lnSpc>
            </a:pPr>
            <a:r>
              <a:rPr lang="en-US" dirty="0"/>
              <a:t>That became the only priority- It was going to take time</a:t>
            </a:r>
          </a:p>
          <a:p>
            <a:pPr>
              <a:lnSpc>
                <a:spcPct val="101000"/>
              </a:lnSpc>
            </a:pPr>
            <a:r>
              <a:rPr lang="en-US" dirty="0"/>
              <a:t>Without that moment - the responses from my daughter would not change and the approach of the placement would not have been as successful</a:t>
            </a:r>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a:lnSpc>
                <a:spcPct val="101000"/>
              </a:lnSpc>
            </a:pPr>
            <a:endParaRPr lang="en-US" dirty="0"/>
          </a:p>
          <a:p>
            <a:pPr marL="0" indent="0">
              <a:lnSpc>
                <a:spcPct val="101000"/>
              </a:lnSpc>
              <a:buNone/>
            </a:pPr>
            <a:endParaRPr lang="en-US" dirty="0"/>
          </a:p>
        </p:txBody>
      </p:sp>
      <p:pic>
        <p:nvPicPr>
          <p:cNvPr id="3" name="Picture 2">
            <a:extLst>
              <a:ext uri="{FF2B5EF4-FFF2-40B4-BE49-F238E27FC236}">
                <a16:creationId xmlns:a16="http://schemas.microsoft.com/office/drawing/2014/main" xmlns="" id="{20C6CB87-221A-45B4-B4B7-1E8CA4831ED1}"/>
              </a:ext>
            </a:extLst>
          </p:cNvPr>
          <p:cNvPicPr>
            <a:picLocks noChangeAspect="1"/>
          </p:cNvPicPr>
          <p:nvPr/>
        </p:nvPicPr>
        <p:blipFill>
          <a:blip r:embed="rId3"/>
          <a:stretch>
            <a:fillRect/>
          </a:stretch>
        </p:blipFill>
        <p:spPr>
          <a:xfrm>
            <a:off x="368969" y="1062310"/>
            <a:ext cx="3454984" cy="4733379"/>
          </a:xfrm>
          <a:prstGeom prst="rect">
            <a:avLst/>
          </a:prstGeom>
        </p:spPr>
      </p:pic>
    </p:spTree>
    <p:extLst>
      <p:ext uri="{BB962C8B-B14F-4D97-AF65-F5344CB8AC3E}">
        <p14:creationId xmlns:p14="http://schemas.microsoft.com/office/powerpoint/2010/main" val="275952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34">
            <a:extLst>
              <a:ext uri="{FF2B5EF4-FFF2-40B4-BE49-F238E27FC236}">
                <a16:creationId xmlns:a16="http://schemas.microsoft.com/office/drawing/2014/main" xmlns="" id="{5DEA3339-2EBB-4771-9995-A2E4327FCA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4659F25-1F35-4D38-8D40-280A8642AF3A}"/>
              </a:ext>
            </a:extLst>
          </p:cNvPr>
          <p:cNvSpPr>
            <a:spLocks noGrp="1"/>
          </p:cNvSpPr>
          <p:nvPr>
            <p:ph type="title"/>
          </p:nvPr>
        </p:nvSpPr>
        <p:spPr>
          <a:xfrm>
            <a:off x="4949072" y="568345"/>
            <a:ext cx="6755199" cy="1560716"/>
          </a:xfrm>
        </p:spPr>
        <p:txBody>
          <a:bodyPr>
            <a:normAutofit/>
          </a:bodyPr>
          <a:lstStyle/>
          <a:p>
            <a:r>
              <a:rPr lang="en-GB" dirty="0"/>
              <a:t>Strategies</a:t>
            </a:r>
          </a:p>
        </p:txBody>
      </p:sp>
      <p:pic>
        <p:nvPicPr>
          <p:cNvPr id="3" name="Picture 2">
            <a:extLst>
              <a:ext uri="{FF2B5EF4-FFF2-40B4-BE49-F238E27FC236}">
                <a16:creationId xmlns:a16="http://schemas.microsoft.com/office/drawing/2014/main" xmlns="" id="{20C6CB87-221A-45B4-B4B7-1E8CA4831ED1}"/>
              </a:ext>
            </a:extLst>
          </p:cNvPr>
          <p:cNvPicPr>
            <a:picLocks noChangeAspect="1"/>
          </p:cNvPicPr>
          <p:nvPr/>
        </p:nvPicPr>
        <p:blipFill rotWithShape="1">
          <a:blip r:embed="rId3"/>
          <a:srcRect r="1" b="5568"/>
          <a:stretch/>
        </p:blipFill>
        <p:spPr>
          <a:xfrm>
            <a:off x="633999" y="640081"/>
            <a:ext cx="4001315" cy="5340702"/>
          </a:xfrm>
          <a:prstGeom prst="rect">
            <a:avLst/>
          </a:prstGeom>
        </p:spPr>
      </p:pic>
      <p:cxnSp>
        <p:nvCxnSpPr>
          <p:cNvPr id="40" name="Straight Connector 36">
            <a:extLst>
              <a:ext uri="{FF2B5EF4-FFF2-40B4-BE49-F238E27FC236}">
                <a16:creationId xmlns:a16="http://schemas.microsoft.com/office/drawing/2014/main" xmlns="" id="{4E80717C-6AA3-4702-8683-A7D66E6EA7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12FF51A7-3422-41E5-B08B-3FCFB62BB436}"/>
              </a:ext>
            </a:extLst>
          </p:cNvPr>
          <p:cNvSpPr>
            <a:spLocks noGrp="1"/>
          </p:cNvSpPr>
          <p:nvPr>
            <p:ph idx="1"/>
          </p:nvPr>
        </p:nvSpPr>
        <p:spPr>
          <a:xfrm>
            <a:off x="3978442" y="2438399"/>
            <a:ext cx="8213558" cy="4182464"/>
          </a:xfrm>
        </p:spPr>
        <p:txBody>
          <a:bodyPr>
            <a:normAutofit fontScale="92500" lnSpcReduction="10000"/>
          </a:bodyPr>
          <a:lstStyle/>
          <a:p>
            <a:pPr>
              <a:lnSpc>
                <a:spcPct val="101000"/>
              </a:lnSpc>
            </a:pPr>
            <a:r>
              <a:rPr lang="en-US" sz="1800" dirty="0"/>
              <a:t>Person centered PBSS</a:t>
            </a:r>
          </a:p>
          <a:p>
            <a:pPr>
              <a:lnSpc>
                <a:spcPct val="101000"/>
              </a:lnSpc>
            </a:pPr>
            <a:r>
              <a:rPr lang="en-US" sz="1800" dirty="0"/>
              <a:t>Understanding- what are the functions of her behaviours? </a:t>
            </a:r>
          </a:p>
          <a:p>
            <a:pPr>
              <a:lnSpc>
                <a:spcPct val="101000"/>
              </a:lnSpc>
            </a:pPr>
            <a:r>
              <a:rPr lang="en-US" sz="1800" dirty="0"/>
              <a:t>Investment of time and resources to help the recovery- Therapet</a:t>
            </a:r>
          </a:p>
          <a:p>
            <a:pPr>
              <a:lnSpc>
                <a:spcPct val="101000"/>
              </a:lnSpc>
            </a:pPr>
            <a:r>
              <a:rPr lang="en-US" sz="1800" dirty="0"/>
              <a:t>Relationship focused- small consistent team-rapport</a:t>
            </a:r>
          </a:p>
          <a:p>
            <a:pPr>
              <a:lnSpc>
                <a:spcPct val="101000"/>
              </a:lnSpc>
            </a:pPr>
            <a:r>
              <a:rPr lang="en-US" sz="1800" dirty="0"/>
              <a:t>Own environment- no closed doors- feeling of safety</a:t>
            </a:r>
          </a:p>
          <a:p>
            <a:pPr>
              <a:lnSpc>
                <a:spcPct val="101000"/>
              </a:lnSpc>
            </a:pPr>
            <a:r>
              <a:rPr lang="en-US" sz="1800" dirty="0"/>
              <a:t>Ability to join or not join activities- choice and control</a:t>
            </a:r>
          </a:p>
          <a:p>
            <a:pPr>
              <a:lnSpc>
                <a:spcPct val="101000"/>
              </a:lnSpc>
            </a:pPr>
            <a:r>
              <a:rPr lang="en-US" sz="1800" dirty="0"/>
              <a:t>Inhouse Teddy to make decisions..reassure</a:t>
            </a:r>
          </a:p>
          <a:p>
            <a:pPr>
              <a:lnSpc>
                <a:spcPct val="101000"/>
              </a:lnSpc>
            </a:pPr>
            <a:r>
              <a:rPr lang="en-US" sz="1800" dirty="0"/>
              <a:t>Clear consistent boundaries and use of language</a:t>
            </a:r>
          </a:p>
          <a:p>
            <a:pPr>
              <a:lnSpc>
                <a:spcPct val="101000"/>
              </a:lnSpc>
            </a:pPr>
            <a:r>
              <a:rPr lang="en-US" sz="1800" dirty="0"/>
              <a:t>Calm approach…tone of voice…</a:t>
            </a:r>
          </a:p>
          <a:p>
            <a:pPr>
              <a:lnSpc>
                <a:spcPct val="101000"/>
              </a:lnSpc>
            </a:pPr>
            <a:r>
              <a:rPr lang="en-US" sz="1800" dirty="0"/>
              <a:t>Gaining confidence to engage with others</a:t>
            </a:r>
          </a:p>
          <a:p>
            <a:pPr>
              <a:lnSpc>
                <a:spcPct val="101000"/>
              </a:lnSpc>
            </a:pPr>
            <a:r>
              <a:rPr lang="en-US" sz="1800" dirty="0"/>
              <a:t>Building on strengths and interests.</a:t>
            </a:r>
          </a:p>
          <a:p>
            <a:pPr>
              <a:lnSpc>
                <a:spcPct val="101000"/>
              </a:lnSpc>
            </a:pPr>
            <a:r>
              <a:rPr lang="en-US" sz="1800" dirty="0"/>
              <a:t>Steps toward regulating emotions and reducing stress.  (Traveling by song )</a:t>
            </a:r>
          </a:p>
          <a:p>
            <a:pPr>
              <a:lnSpc>
                <a:spcPct val="101000"/>
              </a:lnSpc>
            </a:pPr>
            <a:endParaRPr lang="en-US" sz="1100" dirty="0"/>
          </a:p>
          <a:p>
            <a:pPr>
              <a:lnSpc>
                <a:spcPct val="101000"/>
              </a:lnSpc>
            </a:pPr>
            <a:endParaRPr lang="en-US" sz="1100" dirty="0"/>
          </a:p>
          <a:p>
            <a:pPr>
              <a:lnSpc>
                <a:spcPct val="101000"/>
              </a:lnSpc>
            </a:pPr>
            <a:endParaRPr lang="en-US" sz="1100" dirty="0"/>
          </a:p>
          <a:p>
            <a:pPr>
              <a:lnSpc>
                <a:spcPct val="101000"/>
              </a:lnSpc>
            </a:pPr>
            <a:endParaRPr lang="en-US" sz="1100" dirty="0"/>
          </a:p>
          <a:p>
            <a:pPr>
              <a:lnSpc>
                <a:spcPct val="101000"/>
              </a:lnSpc>
            </a:pPr>
            <a:endParaRPr lang="en-US" sz="1100" dirty="0"/>
          </a:p>
          <a:p>
            <a:pPr>
              <a:lnSpc>
                <a:spcPct val="101000"/>
              </a:lnSpc>
            </a:pPr>
            <a:endParaRPr lang="en-US" sz="1100" dirty="0"/>
          </a:p>
          <a:p>
            <a:pPr>
              <a:lnSpc>
                <a:spcPct val="101000"/>
              </a:lnSpc>
            </a:pPr>
            <a:endParaRPr lang="en-US" sz="1100" dirty="0"/>
          </a:p>
          <a:p>
            <a:pPr>
              <a:lnSpc>
                <a:spcPct val="101000"/>
              </a:lnSpc>
            </a:pPr>
            <a:endParaRPr lang="en-US" sz="1100" dirty="0"/>
          </a:p>
          <a:p>
            <a:pPr>
              <a:lnSpc>
                <a:spcPct val="101000"/>
              </a:lnSpc>
            </a:pPr>
            <a:endParaRPr lang="en-US" sz="1100" dirty="0"/>
          </a:p>
          <a:p>
            <a:pPr>
              <a:lnSpc>
                <a:spcPct val="101000"/>
              </a:lnSpc>
            </a:pPr>
            <a:endParaRPr lang="en-US" sz="1100" dirty="0"/>
          </a:p>
          <a:p>
            <a:pPr>
              <a:lnSpc>
                <a:spcPct val="101000"/>
              </a:lnSpc>
            </a:pPr>
            <a:endParaRPr lang="en-US" sz="1100" dirty="0"/>
          </a:p>
          <a:p>
            <a:pPr>
              <a:lnSpc>
                <a:spcPct val="101000"/>
              </a:lnSpc>
            </a:pPr>
            <a:endParaRPr lang="en-US" sz="1100" dirty="0"/>
          </a:p>
          <a:p>
            <a:pPr>
              <a:lnSpc>
                <a:spcPct val="101000"/>
              </a:lnSpc>
            </a:pPr>
            <a:endParaRPr lang="en-US" sz="1100" dirty="0"/>
          </a:p>
          <a:p>
            <a:pPr>
              <a:lnSpc>
                <a:spcPct val="101000"/>
              </a:lnSpc>
            </a:pPr>
            <a:endParaRPr lang="en-US" sz="1100" dirty="0"/>
          </a:p>
          <a:p>
            <a:pPr marL="0" indent="0">
              <a:lnSpc>
                <a:spcPct val="101000"/>
              </a:lnSpc>
              <a:buNone/>
            </a:pPr>
            <a:endParaRPr lang="en-US" sz="1100" dirty="0"/>
          </a:p>
        </p:txBody>
      </p:sp>
    </p:spTree>
    <p:extLst>
      <p:ext uri="{BB962C8B-B14F-4D97-AF65-F5344CB8AC3E}">
        <p14:creationId xmlns:p14="http://schemas.microsoft.com/office/powerpoint/2010/main" val="114639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6C2CFDC1-708C-4B03-8798-CC6EE5057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B80472C-3363-46E8-8C06-942AF93FCAFD}"/>
              </a:ext>
            </a:extLst>
          </p:cNvPr>
          <p:cNvSpPr>
            <a:spLocks noGrp="1"/>
          </p:cNvSpPr>
          <p:nvPr>
            <p:ph type="title"/>
          </p:nvPr>
        </p:nvSpPr>
        <p:spPr>
          <a:xfrm>
            <a:off x="4949072" y="568345"/>
            <a:ext cx="6755199" cy="1560716"/>
          </a:xfrm>
        </p:spPr>
        <p:txBody>
          <a:bodyPr>
            <a:normAutofit/>
          </a:bodyPr>
          <a:lstStyle/>
          <a:p>
            <a:r>
              <a:rPr lang="en-GB" dirty="0"/>
              <a:t>The Bridge…</a:t>
            </a:r>
          </a:p>
        </p:txBody>
      </p:sp>
      <p:pic>
        <p:nvPicPr>
          <p:cNvPr id="5" name="Content Placeholder 4">
            <a:extLst>
              <a:ext uri="{FF2B5EF4-FFF2-40B4-BE49-F238E27FC236}">
                <a16:creationId xmlns:a16="http://schemas.microsoft.com/office/drawing/2014/main" xmlns="" id="{39C1DF2C-FE68-488E-A254-989DF816B38C}"/>
              </a:ext>
            </a:extLst>
          </p:cNvPr>
          <p:cNvPicPr>
            <a:picLocks noChangeAspect="1"/>
          </p:cNvPicPr>
          <p:nvPr/>
        </p:nvPicPr>
        <p:blipFill>
          <a:blip r:embed="rId3"/>
          <a:stretch>
            <a:fillRect/>
          </a:stretch>
        </p:blipFill>
        <p:spPr>
          <a:xfrm>
            <a:off x="633999" y="642890"/>
            <a:ext cx="4001315" cy="5335084"/>
          </a:xfrm>
          <a:prstGeom prst="rect">
            <a:avLst/>
          </a:prstGeom>
        </p:spPr>
      </p:pic>
      <p:cxnSp>
        <p:nvCxnSpPr>
          <p:cNvPr id="14" name="Straight Connector 13">
            <a:extLst>
              <a:ext uri="{FF2B5EF4-FFF2-40B4-BE49-F238E27FC236}">
                <a16:creationId xmlns:a16="http://schemas.microsoft.com/office/drawing/2014/main" xmlns="" id="{9ED2AE44-B401-4D93-8046-16B363D225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B37C642A-98F2-4B07-8A5C-CFF466411B65}"/>
              </a:ext>
            </a:extLst>
          </p:cNvPr>
          <p:cNvSpPr>
            <a:spLocks noGrp="1"/>
          </p:cNvSpPr>
          <p:nvPr>
            <p:ph idx="1"/>
          </p:nvPr>
        </p:nvSpPr>
        <p:spPr>
          <a:xfrm>
            <a:off x="4949072" y="2438399"/>
            <a:ext cx="6755199" cy="3661955"/>
          </a:xfrm>
        </p:spPr>
        <p:txBody>
          <a:bodyPr>
            <a:normAutofit fontScale="85000" lnSpcReduction="10000"/>
          </a:bodyPr>
          <a:lstStyle/>
          <a:p>
            <a:r>
              <a:rPr lang="en-US" dirty="0"/>
              <a:t>I can walk over the bridge</a:t>
            </a:r>
          </a:p>
          <a:p>
            <a:r>
              <a:rPr lang="en-US" dirty="0"/>
              <a:t>I can take a message to the office and chat to staff</a:t>
            </a:r>
          </a:p>
          <a:p>
            <a:r>
              <a:rPr lang="en-US" dirty="0"/>
              <a:t>I can walk around the school without feeling cautious and scared ( I needed to always be physically supported)</a:t>
            </a:r>
          </a:p>
          <a:p>
            <a:r>
              <a:rPr lang="en-US" dirty="0"/>
              <a:t>I can make decisions about lunch </a:t>
            </a:r>
          </a:p>
          <a:p>
            <a:r>
              <a:rPr lang="en-US" dirty="0"/>
              <a:t>I can get in and out of the taxi (most of the time!)</a:t>
            </a:r>
          </a:p>
          <a:p>
            <a:r>
              <a:rPr lang="en-US" dirty="0"/>
              <a:t>I can join my peers in a class and leave if I am finding it hard to cope</a:t>
            </a:r>
          </a:p>
          <a:p>
            <a:r>
              <a:rPr lang="en-US" dirty="0"/>
              <a:t>I can trike to the local shop at school and get a message</a:t>
            </a:r>
          </a:p>
          <a:p>
            <a:r>
              <a:rPr lang="en-US" dirty="0"/>
              <a:t>I am beginning to trust</a:t>
            </a:r>
          </a:p>
          <a:p>
            <a:r>
              <a:rPr lang="en-US" dirty="0"/>
              <a:t>I can’t do these all of the time.. </a:t>
            </a:r>
          </a:p>
          <a:p>
            <a:endParaRPr lang="en-US" dirty="0"/>
          </a:p>
          <a:p>
            <a:endParaRPr lang="en-US" dirty="0"/>
          </a:p>
          <a:p>
            <a:endParaRPr lang="en-US" dirty="0"/>
          </a:p>
        </p:txBody>
      </p:sp>
    </p:spTree>
    <p:extLst>
      <p:ext uri="{BB962C8B-B14F-4D97-AF65-F5344CB8AC3E}">
        <p14:creationId xmlns:p14="http://schemas.microsoft.com/office/powerpoint/2010/main" val="1698495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xmlns="" id="{E7476F22-C089-48D5-B5DC-DEED9A8BF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4659F25-1F35-4D38-8D40-280A8642AF3A}"/>
              </a:ext>
            </a:extLst>
          </p:cNvPr>
          <p:cNvSpPr>
            <a:spLocks noGrp="1"/>
          </p:cNvSpPr>
          <p:nvPr>
            <p:ph type="title"/>
          </p:nvPr>
        </p:nvSpPr>
        <p:spPr>
          <a:xfrm>
            <a:off x="6400800" y="568345"/>
            <a:ext cx="5303471" cy="1560716"/>
          </a:xfrm>
        </p:spPr>
        <p:txBody>
          <a:bodyPr>
            <a:normAutofit/>
          </a:bodyPr>
          <a:lstStyle/>
          <a:p>
            <a:r>
              <a:rPr lang="en-GB" dirty="0"/>
              <a:t>No restraint or seclusion.</a:t>
            </a:r>
          </a:p>
        </p:txBody>
      </p:sp>
      <p:pic>
        <p:nvPicPr>
          <p:cNvPr id="5" name="Picture 4">
            <a:extLst>
              <a:ext uri="{FF2B5EF4-FFF2-40B4-BE49-F238E27FC236}">
                <a16:creationId xmlns:a16="http://schemas.microsoft.com/office/drawing/2014/main" xmlns="" id="{8D6E7ADA-2168-4DE9-8BB5-5D822CE29065}"/>
              </a:ext>
            </a:extLst>
          </p:cNvPr>
          <p:cNvPicPr>
            <a:picLocks noChangeAspect="1"/>
          </p:cNvPicPr>
          <p:nvPr/>
        </p:nvPicPr>
        <p:blipFill rotWithShape="1">
          <a:blip r:embed="rId3"/>
          <a:srcRect t="24803" r="1" b="27346"/>
          <a:stretch/>
        </p:blipFill>
        <p:spPr>
          <a:xfrm>
            <a:off x="643192" y="645106"/>
            <a:ext cx="5455949" cy="5247747"/>
          </a:xfrm>
          <a:prstGeom prst="rect">
            <a:avLst/>
          </a:prstGeom>
        </p:spPr>
      </p:pic>
      <p:cxnSp>
        <p:nvCxnSpPr>
          <p:cNvPr id="47" name="Straight Connector 46">
            <a:extLst>
              <a:ext uri="{FF2B5EF4-FFF2-40B4-BE49-F238E27FC236}">
                <a16:creationId xmlns:a16="http://schemas.microsoft.com/office/drawing/2014/main" xmlns="" id="{DD60B50D-2984-4487-B081-57C946657A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12FF51A7-3422-41E5-B08B-3FCFB62BB436}"/>
              </a:ext>
            </a:extLst>
          </p:cNvPr>
          <p:cNvSpPr>
            <a:spLocks noGrp="1"/>
          </p:cNvSpPr>
          <p:nvPr>
            <p:ph idx="1"/>
          </p:nvPr>
        </p:nvSpPr>
        <p:spPr>
          <a:xfrm>
            <a:off x="6400800" y="2438400"/>
            <a:ext cx="5303471" cy="3651504"/>
          </a:xfrm>
        </p:spPr>
        <p:txBody>
          <a:bodyPr>
            <a:normAutofit fontScale="92500" lnSpcReduction="10000"/>
          </a:bodyPr>
          <a:lstStyle/>
          <a:p>
            <a:r>
              <a:rPr lang="en-US" dirty="0"/>
              <a:t>There has been no incidences of restraint or seclusion in her current placement.</a:t>
            </a:r>
          </a:p>
          <a:p>
            <a:r>
              <a:rPr lang="en-US" dirty="0"/>
              <a:t>The ethos and culture adopted by the placement is totally different</a:t>
            </a:r>
          </a:p>
          <a:p>
            <a:r>
              <a:rPr lang="en-US" dirty="0"/>
              <a:t>There is leadership</a:t>
            </a:r>
          </a:p>
          <a:p>
            <a:r>
              <a:rPr lang="en-US" dirty="0"/>
              <a:t>There is compassion</a:t>
            </a:r>
          </a:p>
          <a:p>
            <a:r>
              <a:rPr lang="en-US" dirty="0"/>
              <a:t>The PT told me that my daughter has changed how they approach every young person</a:t>
            </a:r>
          </a:p>
          <a:p>
            <a:r>
              <a:rPr lang="en-US" dirty="0"/>
              <a:t>They also told me that she had taught them about relationships and about themselves.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49280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1C07C5-09B1-438A-82B3-82DFCC9856E5}"/>
              </a:ext>
            </a:extLst>
          </p:cNvPr>
          <p:cNvSpPr>
            <a:spLocks noGrp="1"/>
          </p:cNvSpPr>
          <p:nvPr>
            <p:ph type="title"/>
          </p:nvPr>
        </p:nvSpPr>
        <p:spPr/>
        <p:txBody>
          <a:bodyPr/>
          <a:lstStyle/>
          <a:p>
            <a:pPr algn="ctr"/>
            <a:r>
              <a:rPr lang="en-GB" dirty="0"/>
              <a:t>Final Thoughts</a:t>
            </a:r>
          </a:p>
        </p:txBody>
      </p:sp>
      <p:sp>
        <p:nvSpPr>
          <p:cNvPr id="3" name="Content Placeholder 2">
            <a:extLst>
              <a:ext uri="{FF2B5EF4-FFF2-40B4-BE49-F238E27FC236}">
                <a16:creationId xmlns:a16="http://schemas.microsoft.com/office/drawing/2014/main" xmlns="" id="{32DCCADD-CF24-4520-A9CE-F04968FDD492}"/>
              </a:ext>
            </a:extLst>
          </p:cNvPr>
          <p:cNvSpPr>
            <a:spLocks noGrp="1"/>
          </p:cNvSpPr>
          <p:nvPr>
            <p:ph idx="1"/>
          </p:nvPr>
        </p:nvSpPr>
        <p:spPr/>
        <p:txBody>
          <a:bodyPr>
            <a:normAutofit fontScale="85000" lnSpcReduction="10000"/>
          </a:bodyPr>
          <a:lstStyle/>
          <a:p>
            <a:r>
              <a:rPr lang="en-GB" dirty="0"/>
              <a:t>I think every child with LD, ASD and complex needs should have communication passport (www.mycommpass.com)</a:t>
            </a:r>
          </a:p>
          <a:p>
            <a:r>
              <a:rPr lang="en-GB" dirty="0"/>
              <a:t>It should form part of their journey from nursery to transition and be a part of their life</a:t>
            </a:r>
          </a:p>
          <a:p>
            <a:r>
              <a:rPr lang="en-GB" dirty="0"/>
              <a:t>It shouldn’t be built from traumatic experiences but should be there to prevent them</a:t>
            </a:r>
          </a:p>
          <a:p>
            <a:r>
              <a:rPr lang="en-GB" dirty="0"/>
              <a:t>All parents should know about the Children’s Commissioner and the rights of your child</a:t>
            </a:r>
          </a:p>
          <a:p>
            <a:r>
              <a:rPr lang="en-GB" dirty="0"/>
              <a:t>Trauma informed practice and specific training should form part of a continuous programme of development for professionals involved in the care of vulnerable children, young people and adults.</a:t>
            </a:r>
          </a:p>
          <a:p>
            <a:r>
              <a:rPr lang="en-GB" dirty="0"/>
              <a:t>We must always consider how we can make this better for everyone. </a:t>
            </a:r>
          </a:p>
          <a:p>
            <a:endParaRPr lang="en-GB" dirty="0"/>
          </a:p>
          <a:p>
            <a:endParaRPr lang="en-GB" dirty="0"/>
          </a:p>
          <a:p>
            <a:endParaRPr lang="en-GB" dirty="0"/>
          </a:p>
        </p:txBody>
      </p:sp>
    </p:spTree>
    <p:extLst>
      <p:ext uri="{BB962C8B-B14F-4D97-AF65-F5344CB8AC3E}">
        <p14:creationId xmlns:p14="http://schemas.microsoft.com/office/powerpoint/2010/main" val="352321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4C7D1-6A08-45DE-B6DD-693A1B7E260F}"/>
              </a:ext>
            </a:extLst>
          </p:cNvPr>
          <p:cNvSpPr>
            <a:spLocks noGrp="1"/>
          </p:cNvSpPr>
          <p:nvPr>
            <p:ph type="title" idx="4294967295"/>
          </p:nvPr>
        </p:nvSpPr>
        <p:spPr>
          <a:xfrm>
            <a:off x="5189620" y="520198"/>
            <a:ext cx="6754812" cy="1560513"/>
          </a:xfrm>
        </p:spPr>
        <p:txBody>
          <a:bodyPr>
            <a:normAutofit/>
          </a:bodyPr>
          <a:lstStyle/>
          <a:p>
            <a:endParaRPr lang="en-GB" b="1" u="sng" dirty="0"/>
          </a:p>
        </p:txBody>
      </p:sp>
      <p:pic>
        <p:nvPicPr>
          <p:cNvPr id="7" name="Picture 6" descr="A picture containing photo, different, newspaper, posing&#10;&#10;Description automatically generated">
            <a:extLst>
              <a:ext uri="{FF2B5EF4-FFF2-40B4-BE49-F238E27FC236}">
                <a16:creationId xmlns:a16="http://schemas.microsoft.com/office/drawing/2014/main" xmlns="" id="{C20CB363-970E-43BA-BB76-1CE45D2A0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947" y="0"/>
            <a:ext cx="4572000" cy="6858000"/>
          </a:xfrm>
          <a:prstGeom prst="rect">
            <a:avLst/>
          </a:prstGeom>
        </p:spPr>
      </p:pic>
      <p:pic>
        <p:nvPicPr>
          <p:cNvPr id="10" name="Picture 9" descr="A person wearing a hat&#10;&#10;Description automatically generated">
            <a:extLst>
              <a:ext uri="{FF2B5EF4-FFF2-40B4-BE49-F238E27FC236}">
                <a16:creationId xmlns:a16="http://schemas.microsoft.com/office/drawing/2014/main" xmlns="" id="{EE0EF004-54A2-498A-9802-FD7FFCED0F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9620" y="0"/>
            <a:ext cx="6858000" cy="6858000"/>
          </a:xfrm>
          <a:prstGeom prst="rect">
            <a:avLst/>
          </a:prstGeom>
        </p:spPr>
      </p:pic>
    </p:spTree>
    <p:extLst>
      <p:ext uri="{BB962C8B-B14F-4D97-AF65-F5344CB8AC3E}">
        <p14:creationId xmlns:p14="http://schemas.microsoft.com/office/powerpoint/2010/main" val="246783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xmlns="" id="{E3DB6FEF-2505-46DD-98AA-E6F0013ED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xmlns="" id="{78DB0209-038A-4BBB-846F-FF25A7C168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2419" y="0"/>
            <a:ext cx="753770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CFB679D-D5F5-4FB2-B2D5-6A562A15927E}"/>
              </a:ext>
            </a:extLst>
          </p:cNvPr>
          <p:cNvSpPr>
            <a:spLocks noGrp="1"/>
          </p:cNvSpPr>
          <p:nvPr>
            <p:ph type="title"/>
          </p:nvPr>
        </p:nvSpPr>
        <p:spPr>
          <a:xfrm>
            <a:off x="5140960" y="568345"/>
            <a:ext cx="6563311" cy="1560716"/>
          </a:xfrm>
        </p:spPr>
        <p:txBody>
          <a:bodyPr>
            <a:normAutofit/>
          </a:bodyPr>
          <a:lstStyle/>
          <a:p>
            <a:r>
              <a:rPr lang="en-GB" dirty="0"/>
              <a:t/>
            </a:r>
            <a:br>
              <a:rPr lang="en-GB" dirty="0"/>
            </a:br>
            <a:r>
              <a:rPr lang="en-GB" dirty="0"/>
              <a:t>Medical Picture</a:t>
            </a:r>
          </a:p>
        </p:txBody>
      </p:sp>
      <p:sp>
        <p:nvSpPr>
          <p:cNvPr id="45" name="Freeform 5">
            <a:extLst>
              <a:ext uri="{FF2B5EF4-FFF2-40B4-BE49-F238E27FC236}">
                <a16:creationId xmlns:a16="http://schemas.microsoft.com/office/drawing/2014/main" xmlns="" id="{CE4620EA-FA8E-49B8-AF97-10A27364A1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512998" y="0"/>
            <a:ext cx="4140231"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1">
              <a:lumMod val="60000"/>
              <a:lumOff val="40000"/>
              <a:alpha val="25000"/>
            </a:schemeClr>
          </a:solidFill>
          <a:ln>
            <a:noFill/>
          </a:ln>
        </p:spPr>
      </p:sp>
      <p:cxnSp>
        <p:nvCxnSpPr>
          <p:cNvPr id="47" name="Straight Connector 46">
            <a:extLst>
              <a:ext uri="{FF2B5EF4-FFF2-40B4-BE49-F238E27FC236}">
                <a16:creationId xmlns:a16="http://schemas.microsoft.com/office/drawing/2014/main" xmlns="" id="{1B896C34-214C-4AF6-8B1F-ACB10F0BF0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40960" y="225751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CA67288-42DE-4ACE-95F2-04D381F110EC}"/>
              </a:ext>
            </a:extLst>
          </p:cNvPr>
          <p:cNvSpPr>
            <a:spLocks noGrp="1"/>
          </p:cNvSpPr>
          <p:nvPr>
            <p:ph idx="1"/>
          </p:nvPr>
        </p:nvSpPr>
        <p:spPr>
          <a:xfrm>
            <a:off x="5025919" y="2393673"/>
            <a:ext cx="6563311" cy="4231716"/>
          </a:xfrm>
        </p:spPr>
        <p:txBody>
          <a:bodyPr>
            <a:normAutofit fontScale="77500" lnSpcReduction="20000"/>
          </a:bodyPr>
          <a:lstStyle/>
          <a:p>
            <a:r>
              <a:rPr lang="en-GB" sz="2300" dirty="0"/>
              <a:t>She experienced trauma in the womb- a perinatal stroke at 24 weeks, developed seizures age 3- 200-300 a month for nearly two years followed by a rare type of epilepsy ESES that can create cognitive decline, short term memory loss and significant communication disorders in terms of processing and understanding of language.</a:t>
            </a:r>
          </a:p>
          <a:p>
            <a:r>
              <a:rPr lang="en-GB" sz="2300" dirty="0"/>
              <a:t>She went through 3 drug trials that saw her become anorexic, depressed ( she stopped signing !) , exhausted, confused and upset, and finally a trial of steroids that affected her health – but nothing stopped the ESES. </a:t>
            </a:r>
          </a:p>
          <a:p>
            <a:r>
              <a:rPr lang="en-GB" sz="2300" dirty="0"/>
              <a:t>Neuropsychological assessment also showed significant EEG discharges without visible seizures…</a:t>
            </a:r>
          </a:p>
          <a:p>
            <a:r>
              <a:rPr lang="en-GB" sz="2300" dirty="0"/>
              <a:t>During this turbulent time she began to exhibit "behaviours that challenge” and was first placed in seclusion outside a classroom aged 5 in primary 1.</a:t>
            </a:r>
          </a:p>
          <a:p>
            <a:endParaRPr lang="en-GB" dirty="0"/>
          </a:p>
          <a:p>
            <a:pPr marL="0" indent="0">
              <a:buNone/>
            </a:pPr>
            <a:endParaRPr lang="en-GB" dirty="0"/>
          </a:p>
        </p:txBody>
      </p:sp>
      <p:sp>
        <p:nvSpPr>
          <p:cNvPr id="8" name="TextBox 7">
            <a:extLst>
              <a:ext uri="{FF2B5EF4-FFF2-40B4-BE49-F238E27FC236}">
                <a16:creationId xmlns:a16="http://schemas.microsoft.com/office/drawing/2014/main" xmlns="" id="{709373C4-1A09-4C18-B8CB-C6375A647BD8}"/>
              </a:ext>
            </a:extLst>
          </p:cNvPr>
          <p:cNvSpPr txBox="1"/>
          <p:nvPr/>
        </p:nvSpPr>
        <p:spPr>
          <a:xfrm>
            <a:off x="453399" y="568345"/>
            <a:ext cx="3969750" cy="7017306"/>
          </a:xfrm>
          <a:prstGeom prst="rect">
            <a:avLst/>
          </a:prstGeom>
          <a:noFill/>
        </p:spPr>
        <p:txBody>
          <a:bodyPr wrap="square" rtlCol="0">
            <a:spAutoFit/>
          </a:bodyPr>
          <a:lstStyle/>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r>
              <a:rPr lang="en-GB" sz="2400" b="1" dirty="0"/>
              <a:t>Delayed Social, emotional and communication due to</a:t>
            </a:r>
          </a:p>
          <a:p>
            <a:pPr marL="342900" indent="-342900">
              <a:buFont typeface="Arial" panose="020B0604020202020204" pitchFamily="34" charset="0"/>
              <a:buChar char="•"/>
            </a:pPr>
            <a:r>
              <a:rPr lang="en-GB" sz="2400" b="1" dirty="0"/>
              <a:t>Left Hand Side Porencephalic Cyst</a:t>
            </a:r>
          </a:p>
          <a:p>
            <a:pPr marL="342900" indent="-342900">
              <a:buFont typeface="Arial" panose="020B0604020202020204" pitchFamily="34" charset="0"/>
              <a:buChar char="•"/>
            </a:pPr>
            <a:r>
              <a:rPr lang="en-GB" sz="2400" b="1" dirty="0"/>
              <a:t>Mild RHS hemiplegia</a:t>
            </a:r>
          </a:p>
          <a:p>
            <a:pPr marL="342900" indent="-342900">
              <a:buFont typeface="Arial" panose="020B0604020202020204" pitchFamily="34" charset="0"/>
              <a:buChar char="•"/>
            </a:pPr>
            <a:r>
              <a:rPr lang="en-GB" sz="2400" b="1" dirty="0"/>
              <a:t>Symptomatic focal epilepsy</a:t>
            </a:r>
          </a:p>
          <a:p>
            <a:pPr marL="342900" indent="-342900">
              <a:buFont typeface="Arial" panose="020B0604020202020204" pitchFamily="34" charset="0"/>
              <a:buChar char="•"/>
            </a:pPr>
            <a:r>
              <a:rPr lang="en-GB" sz="2400" b="1" dirty="0"/>
              <a:t>Electrical Status Epilepsy in Slow Wave Sleep</a:t>
            </a:r>
          </a:p>
          <a:p>
            <a:pPr marL="342900" indent="-342900">
              <a:buFont typeface="Arial" panose="020B0604020202020204" pitchFamily="34" charset="0"/>
              <a:buChar char="•"/>
            </a:pPr>
            <a:r>
              <a:rPr lang="en-GB" sz="2400" b="1" dirty="0"/>
              <a:t>Sensory Processing Disorder</a:t>
            </a:r>
          </a:p>
          <a:p>
            <a:pPr marL="342900" indent="-342900">
              <a:buFont typeface="Arial" panose="020B0604020202020204" pitchFamily="34" charset="0"/>
              <a:buChar char="•"/>
            </a:pPr>
            <a:r>
              <a:rPr lang="en-GB" sz="2400" b="1" dirty="0"/>
              <a:t>Significant learning disability</a:t>
            </a:r>
          </a:p>
          <a:p>
            <a:pPr marL="342900" indent="-342900">
              <a:buFont typeface="Arial" panose="020B0604020202020204" pitchFamily="34" charset="0"/>
              <a:buChar char="•"/>
            </a:pPr>
            <a:r>
              <a:rPr lang="en-GB" sz="2400" b="1" dirty="0"/>
              <a:t>ASD Diagnosis aged 16.</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61237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46A0238B-7919-4C52-882E-344BBBF0D2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xmlns="" id="{72B2ED15-9179-4144-A9AF-8849004F39C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12192001" cy="6924496"/>
            <a:chOff x="-1" y="-2313"/>
            <a:chExt cx="12192001" cy="6924496"/>
          </a:xfrm>
          <a:solidFill>
            <a:schemeClr val="accent2">
              <a:alpha val="25000"/>
            </a:schemeClr>
          </a:solidFill>
        </p:grpSpPr>
        <p:sp>
          <p:nvSpPr>
            <p:cNvPr id="34" name="Freeform 13">
              <a:extLst>
                <a:ext uri="{FF2B5EF4-FFF2-40B4-BE49-F238E27FC236}">
                  <a16:creationId xmlns:a16="http://schemas.microsoft.com/office/drawing/2014/main" xmlns="" id="{8E40CF80-864A-46BC-BC0E-4F813C08E5B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grpFill/>
            <a:ln>
              <a:noFill/>
            </a:ln>
          </p:spPr>
        </p:sp>
        <p:sp>
          <p:nvSpPr>
            <p:cNvPr id="32" name="Freeform 9">
              <a:extLst>
                <a:ext uri="{FF2B5EF4-FFF2-40B4-BE49-F238E27FC236}">
                  <a16:creationId xmlns:a16="http://schemas.microsoft.com/office/drawing/2014/main" xmlns="" id="{44AE1D19-1173-4202-BDBD-8D13AE3C1D2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grpFill/>
            <a:ln>
              <a:noFill/>
            </a:ln>
          </p:spPr>
        </p:sp>
        <p:sp>
          <p:nvSpPr>
            <p:cNvPr id="33" name="Freeform 5">
              <a:extLst>
                <a:ext uri="{FF2B5EF4-FFF2-40B4-BE49-F238E27FC236}">
                  <a16:creationId xmlns:a16="http://schemas.microsoft.com/office/drawing/2014/main" xmlns="" id="{E83A46B8-421A-4832-A3C9-DD479BE5BE6D}"/>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xmlns=""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grpFill/>
            <a:ln>
              <a:noFill/>
            </a:ln>
          </p:spPr>
        </p:sp>
      </p:grpSp>
      <p:sp useBgFill="1">
        <p:nvSpPr>
          <p:cNvPr id="35" name="Freeform: Shape 34">
            <a:extLst>
              <a:ext uri="{FF2B5EF4-FFF2-40B4-BE49-F238E27FC236}">
                <a16:creationId xmlns:a16="http://schemas.microsoft.com/office/drawing/2014/main" xmlns="" id="{C3425D87-5A37-4324-87B2-0C408B11A0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2173" y="0"/>
            <a:ext cx="8699826" cy="6858000"/>
          </a:xfrm>
          <a:custGeom>
            <a:avLst/>
            <a:gdLst>
              <a:gd name="connsiteX0" fmla="*/ 248553 w 8699826"/>
              <a:gd name="connsiteY0" fmla="*/ 0 h 6858000"/>
              <a:gd name="connsiteX1" fmla="*/ 6206997 w 8699826"/>
              <a:gd name="connsiteY1" fmla="*/ 0 h 6858000"/>
              <a:gd name="connsiteX2" fmla="*/ 8699826 w 8699826"/>
              <a:gd name="connsiteY2" fmla="*/ 0 h 6858000"/>
              <a:gd name="connsiteX3" fmla="*/ 8699826 w 8699826"/>
              <a:gd name="connsiteY3" fmla="*/ 6858000 h 6858000"/>
              <a:gd name="connsiteX4" fmla="*/ 6206997 w 8699826"/>
              <a:gd name="connsiteY4" fmla="*/ 6858000 h 6858000"/>
              <a:gd name="connsiteX5" fmla="*/ 248553 w 8699826"/>
              <a:gd name="connsiteY5" fmla="*/ 6858000 h 6858000"/>
              <a:gd name="connsiteX6" fmla="*/ 248553 w 8699826"/>
              <a:gd name="connsiteY6" fmla="*/ 6826433 h 6858000"/>
              <a:gd name="connsiteX7" fmla="*/ 247260 w 8699826"/>
              <a:gd name="connsiteY7" fmla="*/ 6817540 h 6858000"/>
              <a:gd name="connsiteX8" fmla="*/ 229946 w 8699826"/>
              <a:gd name="connsiteY8" fmla="*/ 6698896 h 6858000"/>
              <a:gd name="connsiteX9" fmla="*/ 217844 w 8699826"/>
              <a:gd name="connsiteY9" fmla="*/ 6612485 h 6858000"/>
              <a:gd name="connsiteX10" fmla="*/ 205069 w 8699826"/>
              <a:gd name="connsiteY10" fmla="*/ 6509615 h 6858000"/>
              <a:gd name="connsiteX11" fmla="*/ 189773 w 8699826"/>
              <a:gd name="connsiteY11" fmla="*/ 6387543 h 6858000"/>
              <a:gd name="connsiteX12" fmla="*/ 173636 w 8699826"/>
              <a:gd name="connsiteY12" fmla="*/ 6252440 h 6858000"/>
              <a:gd name="connsiteX13" fmla="*/ 156659 w 8699826"/>
              <a:gd name="connsiteY13" fmla="*/ 6100193 h 6858000"/>
              <a:gd name="connsiteX14" fmla="*/ 138674 w 8699826"/>
              <a:gd name="connsiteY14" fmla="*/ 5934229 h 6858000"/>
              <a:gd name="connsiteX15" fmla="*/ 120688 w 8699826"/>
              <a:gd name="connsiteY15" fmla="*/ 5753864 h 6858000"/>
              <a:gd name="connsiteX16" fmla="*/ 102367 w 8699826"/>
              <a:gd name="connsiteY16" fmla="*/ 5561840 h 6858000"/>
              <a:gd name="connsiteX17" fmla="*/ 85390 w 8699826"/>
              <a:gd name="connsiteY17" fmla="*/ 5354728 h 6858000"/>
              <a:gd name="connsiteX18" fmla="*/ 69085 w 8699826"/>
              <a:gd name="connsiteY18" fmla="*/ 5138015 h 6858000"/>
              <a:gd name="connsiteX19" fmla="*/ 54293 w 8699826"/>
              <a:gd name="connsiteY19" fmla="*/ 4908958 h 6858000"/>
              <a:gd name="connsiteX20" fmla="*/ 40174 w 8699826"/>
              <a:gd name="connsiteY20" fmla="*/ 4670300 h 6858000"/>
              <a:gd name="connsiteX21" fmla="*/ 26894 w 8699826"/>
              <a:gd name="connsiteY21" fmla="*/ 4421354 h 6858000"/>
              <a:gd name="connsiteX22" fmla="*/ 22188 w 8699826"/>
              <a:gd name="connsiteY22" fmla="*/ 4293795 h 6858000"/>
              <a:gd name="connsiteX23" fmla="*/ 16977 w 8699826"/>
              <a:gd name="connsiteY23" fmla="*/ 4163494 h 6858000"/>
              <a:gd name="connsiteX24" fmla="*/ 12103 w 8699826"/>
              <a:gd name="connsiteY24" fmla="*/ 4031135 h 6858000"/>
              <a:gd name="connsiteX25" fmla="*/ 8909 w 8699826"/>
              <a:gd name="connsiteY25" fmla="*/ 3898089 h 6858000"/>
              <a:gd name="connsiteX26" fmla="*/ 6051 w 8699826"/>
              <a:gd name="connsiteY26" fmla="*/ 3762301 h 6858000"/>
              <a:gd name="connsiteX27" fmla="*/ 3026 w 8699826"/>
              <a:gd name="connsiteY27" fmla="*/ 3625141 h 6858000"/>
              <a:gd name="connsiteX28" fmla="*/ 1009 w 8699826"/>
              <a:gd name="connsiteY28" fmla="*/ 3485238 h 6858000"/>
              <a:gd name="connsiteX29" fmla="*/ 1009 w 8699826"/>
              <a:gd name="connsiteY29" fmla="*/ 3343963 h 6858000"/>
              <a:gd name="connsiteX30" fmla="*/ 0 w 8699826"/>
              <a:gd name="connsiteY30" fmla="*/ 3201317 h 6858000"/>
              <a:gd name="connsiteX31" fmla="*/ 1009 w 8699826"/>
              <a:gd name="connsiteY31" fmla="*/ 3057299 h 6858000"/>
              <a:gd name="connsiteX32" fmla="*/ 3026 w 8699826"/>
              <a:gd name="connsiteY32" fmla="*/ 2911223 h 6858000"/>
              <a:gd name="connsiteX33" fmla="*/ 4875 w 8699826"/>
              <a:gd name="connsiteY33" fmla="*/ 2765148 h 6858000"/>
              <a:gd name="connsiteX34" fmla="*/ 8909 w 8699826"/>
              <a:gd name="connsiteY34" fmla="*/ 2617015 h 6858000"/>
              <a:gd name="connsiteX35" fmla="*/ 13111 w 8699826"/>
              <a:gd name="connsiteY35" fmla="*/ 2467511 h 6858000"/>
              <a:gd name="connsiteX36" fmla="*/ 17986 w 8699826"/>
              <a:gd name="connsiteY36" fmla="*/ 2318006 h 6858000"/>
              <a:gd name="connsiteX37" fmla="*/ 24877 w 8699826"/>
              <a:gd name="connsiteY37" fmla="*/ 2167130 h 6858000"/>
              <a:gd name="connsiteX38" fmla="*/ 33114 w 8699826"/>
              <a:gd name="connsiteY38" fmla="*/ 2014883 h 6858000"/>
              <a:gd name="connsiteX39" fmla="*/ 41014 w 8699826"/>
              <a:gd name="connsiteY39" fmla="*/ 1861949 h 6858000"/>
              <a:gd name="connsiteX40" fmla="*/ 51099 w 8699826"/>
              <a:gd name="connsiteY40" fmla="*/ 1709016 h 6858000"/>
              <a:gd name="connsiteX41" fmla="*/ 63202 w 8699826"/>
              <a:gd name="connsiteY41" fmla="*/ 1554025 h 6858000"/>
              <a:gd name="connsiteX42" fmla="*/ 75304 w 8699826"/>
              <a:gd name="connsiteY42" fmla="*/ 1401092 h 6858000"/>
              <a:gd name="connsiteX43" fmla="*/ 89256 w 8699826"/>
              <a:gd name="connsiteY43" fmla="*/ 1245415 h 6858000"/>
              <a:gd name="connsiteX44" fmla="*/ 104552 w 8699826"/>
              <a:gd name="connsiteY44" fmla="*/ 1089053 h 6858000"/>
              <a:gd name="connsiteX45" fmla="*/ 120688 w 8699826"/>
              <a:gd name="connsiteY45" fmla="*/ 934748 h 6858000"/>
              <a:gd name="connsiteX46" fmla="*/ 139514 w 8699826"/>
              <a:gd name="connsiteY46" fmla="*/ 778385 h 6858000"/>
              <a:gd name="connsiteX47" fmla="*/ 159685 w 8699826"/>
              <a:gd name="connsiteY47" fmla="*/ 622709 h 6858000"/>
              <a:gd name="connsiteX48" fmla="*/ 179688 w 8699826"/>
              <a:gd name="connsiteY48" fmla="*/ 466346 h 6858000"/>
              <a:gd name="connsiteX49" fmla="*/ 203052 w 8699826"/>
              <a:gd name="connsiteY49" fmla="*/ 310670 h 6858000"/>
              <a:gd name="connsiteX50" fmla="*/ 226921 w 8699826"/>
              <a:gd name="connsiteY50" fmla="*/ 155679 h 6858000"/>
              <a:gd name="connsiteX51" fmla="*/ 248553 w 8699826"/>
              <a:gd name="connsiteY51" fmla="*/ 212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99826" h="6858000">
                <a:moveTo>
                  <a:pt x="248553" y="0"/>
                </a:moveTo>
                <a:lnTo>
                  <a:pt x="6206997" y="0"/>
                </a:lnTo>
                <a:lnTo>
                  <a:pt x="8699826" y="0"/>
                </a:lnTo>
                <a:lnTo>
                  <a:pt x="8699826" y="6858000"/>
                </a:lnTo>
                <a:lnTo>
                  <a:pt x="6206997" y="6858000"/>
                </a:lnTo>
                <a:lnTo>
                  <a:pt x="248553" y="6858000"/>
                </a:lnTo>
                <a:lnTo>
                  <a:pt x="248553" y="6826433"/>
                </a:lnTo>
                <a:lnTo>
                  <a:pt x="247260" y="6817540"/>
                </a:lnTo>
                <a:lnTo>
                  <a:pt x="229946" y="6698896"/>
                </a:lnTo>
                <a:lnTo>
                  <a:pt x="217844" y="6612485"/>
                </a:lnTo>
                <a:lnTo>
                  <a:pt x="205069" y="6509615"/>
                </a:lnTo>
                <a:lnTo>
                  <a:pt x="189773" y="6387543"/>
                </a:lnTo>
                <a:lnTo>
                  <a:pt x="173636" y="6252440"/>
                </a:lnTo>
                <a:lnTo>
                  <a:pt x="156659" y="6100193"/>
                </a:lnTo>
                <a:lnTo>
                  <a:pt x="138674" y="5934229"/>
                </a:lnTo>
                <a:lnTo>
                  <a:pt x="120688" y="5753864"/>
                </a:lnTo>
                <a:lnTo>
                  <a:pt x="102367" y="5561840"/>
                </a:lnTo>
                <a:lnTo>
                  <a:pt x="85390" y="5354728"/>
                </a:lnTo>
                <a:lnTo>
                  <a:pt x="69085" y="5138015"/>
                </a:lnTo>
                <a:lnTo>
                  <a:pt x="54293" y="4908958"/>
                </a:lnTo>
                <a:lnTo>
                  <a:pt x="40174" y="4670300"/>
                </a:lnTo>
                <a:lnTo>
                  <a:pt x="26894" y="4421354"/>
                </a:lnTo>
                <a:lnTo>
                  <a:pt x="22188" y="4293795"/>
                </a:lnTo>
                <a:lnTo>
                  <a:pt x="16977" y="4163494"/>
                </a:lnTo>
                <a:lnTo>
                  <a:pt x="12103" y="4031135"/>
                </a:lnTo>
                <a:lnTo>
                  <a:pt x="8909" y="3898089"/>
                </a:lnTo>
                <a:lnTo>
                  <a:pt x="6051" y="3762301"/>
                </a:lnTo>
                <a:lnTo>
                  <a:pt x="3026" y="3625141"/>
                </a:lnTo>
                <a:lnTo>
                  <a:pt x="1009" y="3485238"/>
                </a:lnTo>
                <a:lnTo>
                  <a:pt x="1009" y="3343963"/>
                </a:lnTo>
                <a:lnTo>
                  <a:pt x="0" y="3201317"/>
                </a:lnTo>
                <a:lnTo>
                  <a:pt x="1009" y="3057299"/>
                </a:lnTo>
                <a:lnTo>
                  <a:pt x="3026" y="2911223"/>
                </a:lnTo>
                <a:lnTo>
                  <a:pt x="4875" y="2765148"/>
                </a:lnTo>
                <a:lnTo>
                  <a:pt x="8909" y="2617015"/>
                </a:lnTo>
                <a:lnTo>
                  <a:pt x="13111" y="2467511"/>
                </a:lnTo>
                <a:lnTo>
                  <a:pt x="17986" y="2318006"/>
                </a:lnTo>
                <a:lnTo>
                  <a:pt x="24877" y="2167130"/>
                </a:lnTo>
                <a:lnTo>
                  <a:pt x="33114" y="2014883"/>
                </a:lnTo>
                <a:lnTo>
                  <a:pt x="41014" y="1861949"/>
                </a:lnTo>
                <a:lnTo>
                  <a:pt x="51099" y="1709016"/>
                </a:lnTo>
                <a:lnTo>
                  <a:pt x="63202" y="1554025"/>
                </a:lnTo>
                <a:lnTo>
                  <a:pt x="75304" y="1401092"/>
                </a:lnTo>
                <a:lnTo>
                  <a:pt x="89256" y="1245415"/>
                </a:lnTo>
                <a:lnTo>
                  <a:pt x="104552" y="1089053"/>
                </a:lnTo>
                <a:lnTo>
                  <a:pt x="120688" y="934748"/>
                </a:lnTo>
                <a:lnTo>
                  <a:pt x="139514" y="778385"/>
                </a:lnTo>
                <a:lnTo>
                  <a:pt x="159685" y="622709"/>
                </a:lnTo>
                <a:lnTo>
                  <a:pt x="179688" y="466346"/>
                </a:lnTo>
                <a:lnTo>
                  <a:pt x="203052" y="310670"/>
                </a:lnTo>
                <a:lnTo>
                  <a:pt x="226921" y="155679"/>
                </a:lnTo>
                <a:lnTo>
                  <a:pt x="248553" y="212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CFB679D-D5F5-4FB2-B2D5-6A562A15927E}"/>
              </a:ext>
            </a:extLst>
          </p:cNvPr>
          <p:cNvSpPr>
            <a:spLocks noGrp="1"/>
          </p:cNvSpPr>
          <p:nvPr>
            <p:ph type="title"/>
          </p:nvPr>
        </p:nvSpPr>
        <p:spPr>
          <a:xfrm>
            <a:off x="4376615" y="568345"/>
            <a:ext cx="7327656" cy="1560716"/>
          </a:xfrm>
        </p:spPr>
        <p:txBody>
          <a:bodyPr>
            <a:normAutofit/>
          </a:bodyPr>
          <a:lstStyle/>
          <a:p>
            <a:r>
              <a:rPr lang="en-GB" dirty="0"/>
              <a:t>Introduction</a:t>
            </a:r>
          </a:p>
        </p:txBody>
      </p:sp>
      <p:sp>
        <p:nvSpPr>
          <p:cNvPr id="37" name="Freeform: Shape 36">
            <a:extLst>
              <a:ext uri="{FF2B5EF4-FFF2-40B4-BE49-F238E27FC236}">
                <a16:creationId xmlns:a16="http://schemas.microsoft.com/office/drawing/2014/main" xmlns="" id="{5585A755-0CAB-454D-A480-9DA14C309A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994935" y="2"/>
            <a:ext cx="968535" cy="6858001"/>
          </a:xfrm>
          <a:custGeom>
            <a:avLst/>
            <a:gdLst>
              <a:gd name="connsiteX0" fmla="*/ 968535 w 968535"/>
              <a:gd name="connsiteY0" fmla="*/ 6858000 h 6858001"/>
              <a:gd name="connsiteX1" fmla="*/ 905354 w 968535"/>
              <a:gd name="connsiteY1" fmla="*/ 6858000 h 6858001"/>
              <a:gd name="connsiteX2" fmla="*/ 905354 w 968535"/>
              <a:gd name="connsiteY2" fmla="*/ 6858001 h 6858001"/>
              <a:gd name="connsiteX3" fmla="*/ 968535 w 968535"/>
              <a:gd name="connsiteY3" fmla="*/ 6858001 h 6858001"/>
              <a:gd name="connsiteX4" fmla="*/ 64358 w 968535"/>
              <a:gd name="connsiteY4" fmla="*/ 0 h 6858001"/>
              <a:gd name="connsiteX5" fmla="*/ 1177 w 968535"/>
              <a:gd name="connsiteY5" fmla="*/ 0 h 6858001"/>
              <a:gd name="connsiteX6" fmla="*/ 26222 w 968535"/>
              <a:gd name="connsiteY6" fmla="*/ 155677 h 6858001"/>
              <a:gd name="connsiteX7" fmla="*/ 50091 w 968535"/>
              <a:gd name="connsiteY7" fmla="*/ 310668 h 6858001"/>
              <a:gd name="connsiteX8" fmla="*/ 73455 w 968535"/>
              <a:gd name="connsiteY8" fmla="*/ 466344 h 6858001"/>
              <a:gd name="connsiteX9" fmla="*/ 93458 w 968535"/>
              <a:gd name="connsiteY9" fmla="*/ 622707 h 6858001"/>
              <a:gd name="connsiteX10" fmla="*/ 113629 w 968535"/>
              <a:gd name="connsiteY10" fmla="*/ 778383 h 6858001"/>
              <a:gd name="connsiteX11" fmla="*/ 132455 w 968535"/>
              <a:gd name="connsiteY11" fmla="*/ 934746 h 6858001"/>
              <a:gd name="connsiteX12" fmla="*/ 148591 w 968535"/>
              <a:gd name="connsiteY12" fmla="*/ 1089051 h 6858001"/>
              <a:gd name="connsiteX13" fmla="*/ 163887 w 968535"/>
              <a:gd name="connsiteY13" fmla="*/ 1245413 h 6858001"/>
              <a:gd name="connsiteX14" fmla="*/ 177839 w 968535"/>
              <a:gd name="connsiteY14" fmla="*/ 1401090 h 6858001"/>
              <a:gd name="connsiteX15" fmla="*/ 189941 w 968535"/>
              <a:gd name="connsiteY15" fmla="*/ 1554023 h 6858001"/>
              <a:gd name="connsiteX16" fmla="*/ 202044 w 968535"/>
              <a:gd name="connsiteY16" fmla="*/ 1709014 h 6858001"/>
              <a:gd name="connsiteX17" fmla="*/ 212129 w 968535"/>
              <a:gd name="connsiteY17" fmla="*/ 1861947 h 6858001"/>
              <a:gd name="connsiteX18" fmla="*/ 220029 w 968535"/>
              <a:gd name="connsiteY18" fmla="*/ 2014881 h 6858001"/>
              <a:gd name="connsiteX19" fmla="*/ 228266 w 968535"/>
              <a:gd name="connsiteY19" fmla="*/ 2167128 h 6858001"/>
              <a:gd name="connsiteX20" fmla="*/ 235157 w 968535"/>
              <a:gd name="connsiteY20" fmla="*/ 2318004 h 6858001"/>
              <a:gd name="connsiteX21" fmla="*/ 240032 w 968535"/>
              <a:gd name="connsiteY21" fmla="*/ 2467509 h 6858001"/>
              <a:gd name="connsiteX22" fmla="*/ 244234 w 968535"/>
              <a:gd name="connsiteY22" fmla="*/ 2617013 h 6858001"/>
              <a:gd name="connsiteX23" fmla="*/ 248268 w 968535"/>
              <a:gd name="connsiteY23" fmla="*/ 2765146 h 6858001"/>
              <a:gd name="connsiteX24" fmla="*/ 250117 w 968535"/>
              <a:gd name="connsiteY24" fmla="*/ 2911221 h 6858001"/>
              <a:gd name="connsiteX25" fmla="*/ 252134 w 968535"/>
              <a:gd name="connsiteY25" fmla="*/ 3057297 h 6858001"/>
              <a:gd name="connsiteX26" fmla="*/ 253143 w 968535"/>
              <a:gd name="connsiteY26" fmla="*/ 3201315 h 6858001"/>
              <a:gd name="connsiteX27" fmla="*/ 252134 w 968535"/>
              <a:gd name="connsiteY27" fmla="*/ 3343961 h 6858001"/>
              <a:gd name="connsiteX28" fmla="*/ 252134 w 968535"/>
              <a:gd name="connsiteY28" fmla="*/ 3485236 h 6858001"/>
              <a:gd name="connsiteX29" fmla="*/ 250117 w 968535"/>
              <a:gd name="connsiteY29" fmla="*/ 3625139 h 6858001"/>
              <a:gd name="connsiteX30" fmla="*/ 247092 w 968535"/>
              <a:gd name="connsiteY30" fmla="*/ 3762299 h 6858001"/>
              <a:gd name="connsiteX31" fmla="*/ 244234 w 968535"/>
              <a:gd name="connsiteY31" fmla="*/ 3898087 h 6858001"/>
              <a:gd name="connsiteX32" fmla="*/ 241040 w 968535"/>
              <a:gd name="connsiteY32" fmla="*/ 4031133 h 6858001"/>
              <a:gd name="connsiteX33" fmla="*/ 236166 w 968535"/>
              <a:gd name="connsiteY33" fmla="*/ 4163492 h 6858001"/>
              <a:gd name="connsiteX34" fmla="*/ 230955 w 968535"/>
              <a:gd name="connsiteY34" fmla="*/ 4293793 h 6858001"/>
              <a:gd name="connsiteX35" fmla="*/ 226249 w 968535"/>
              <a:gd name="connsiteY35" fmla="*/ 4421352 h 6858001"/>
              <a:gd name="connsiteX36" fmla="*/ 212969 w 968535"/>
              <a:gd name="connsiteY36" fmla="*/ 4670298 h 6858001"/>
              <a:gd name="connsiteX37" fmla="*/ 198850 w 968535"/>
              <a:gd name="connsiteY37" fmla="*/ 4908956 h 6858001"/>
              <a:gd name="connsiteX38" fmla="*/ 184058 w 968535"/>
              <a:gd name="connsiteY38" fmla="*/ 5138013 h 6858001"/>
              <a:gd name="connsiteX39" fmla="*/ 167753 w 968535"/>
              <a:gd name="connsiteY39" fmla="*/ 5354726 h 6858001"/>
              <a:gd name="connsiteX40" fmla="*/ 150776 w 968535"/>
              <a:gd name="connsiteY40" fmla="*/ 5561838 h 6858001"/>
              <a:gd name="connsiteX41" fmla="*/ 132455 w 968535"/>
              <a:gd name="connsiteY41" fmla="*/ 5753862 h 6858001"/>
              <a:gd name="connsiteX42" fmla="*/ 114469 w 968535"/>
              <a:gd name="connsiteY42" fmla="*/ 5934227 h 6858001"/>
              <a:gd name="connsiteX43" fmla="*/ 96484 w 968535"/>
              <a:gd name="connsiteY43" fmla="*/ 6100191 h 6858001"/>
              <a:gd name="connsiteX44" fmla="*/ 79507 w 968535"/>
              <a:gd name="connsiteY44" fmla="*/ 6252438 h 6858001"/>
              <a:gd name="connsiteX45" fmla="*/ 63370 w 968535"/>
              <a:gd name="connsiteY45" fmla="*/ 6387541 h 6858001"/>
              <a:gd name="connsiteX46" fmla="*/ 48074 w 968535"/>
              <a:gd name="connsiteY46" fmla="*/ 6509613 h 6858001"/>
              <a:gd name="connsiteX47" fmla="*/ 35299 w 968535"/>
              <a:gd name="connsiteY47" fmla="*/ 6612483 h 6858001"/>
              <a:gd name="connsiteX48" fmla="*/ 23197 w 968535"/>
              <a:gd name="connsiteY48" fmla="*/ 6698894 h 6858001"/>
              <a:gd name="connsiteX49" fmla="*/ 5883 w 968535"/>
              <a:gd name="connsiteY49" fmla="*/ 6817538 h 6858001"/>
              <a:gd name="connsiteX50" fmla="*/ 0 w 968535"/>
              <a:gd name="connsiteY50" fmla="*/ 6858000 h 6858001"/>
              <a:gd name="connsiteX51" fmla="*/ 63181 w 968535"/>
              <a:gd name="connsiteY51" fmla="*/ 6858000 h 6858001"/>
              <a:gd name="connsiteX52" fmla="*/ 69064 w 968535"/>
              <a:gd name="connsiteY52" fmla="*/ 6817538 h 6858001"/>
              <a:gd name="connsiteX53" fmla="*/ 86378 w 968535"/>
              <a:gd name="connsiteY53" fmla="*/ 6698894 h 6858001"/>
              <a:gd name="connsiteX54" fmla="*/ 98480 w 968535"/>
              <a:gd name="connsiteY54" fmla="*/ 6612483 h 6858001"/>
              <a:gd name="connsiteX55" fmla="*/ 111255 w 968535"/>
              <a:gd name="connsiteY55" fmla="*/ 6509613 h 6858001"/>
              <a:gd name="connsiteX56" fmla="*/ 126551 w 968535"/>
              <a:gd name="connsiteY56" fmla="*/ 6387541 h 6858001"/>
              <a:gd name="connsiteX57" fmla="*/ 142688 w 968535"/>
              <a:gd name="connsiteY57" fmla="*/ 6252438 h 6858001"/>
              <a:gd name="connsiteX58" fmla="*/ 159665 w 968535"/>
              <a:gd name="connsiteY58" fmla="*/ 6100191 h 6858001"/>
              <a:gd name="connsiteX59" fmla="*/ 177650 w 968535"/>
              <a:gd name="connsiteY59" fmla="*/ 5934227 h 6858001"/>
              <a:gd name="connsiteX60" fmla="*/ 195636 w 968535"/>
              <a:gd name="connsiteY60" fmla="*/ 5753862 h 6858001"/>
              <a:gd name="connsiteX61" fmla="*/ 213957 w 968535"/>
              <a:gd name="connsiteY61" fmla="*/ 5561838 h 6858001"/>
              <a:gd name="connsiteX62" fmla="*/ 230934 w 968535"/>
              <a:gd name="connsiteY62" fmla="*/ 5354726 h 6858001"/>
              <a:gd name="connsiteX63" fmla="*/ 247239 w 968535"/>
              <a:gd name="connsiteY63" fmla="*/ 5138013 h 6858001"/>
              <a:gd name="connsiteX64" fmla="*/ 262031 w 968535"/>
              <a:gd name="connsiteY64" fmla="*/ 4908956 h 6858001"/>
              <a:gd name="connsiteX65" fmla="*/ 276150 w 968535"/>
              <a:gd name="connsiteY65" fmla="*/ 4670298 h 6858001"/>
              <a:gd name="connsiteX66" fmla="*/ 289430 w 968535"/>
              <a:gd name="connsiteY66" fmla="*/ 4421352 h 6858001"/>
              <a:gd name="connsiteX67" fmla="*/ 294136 w 968535"/>
              <a:gd name="connsiteY67" fmla="*/ 4293793 h 6858001"/>
              <a:gd name="connsiteX68" fmla="*/ 299347 w 968535"/>
              <a:gd name="connsiteY68" fmla="*/ 4163492 h 6858001"/>
              <a:gd name="connsiteX69" fmla="*/ 304221 w 968535"/>
              <a:gd name="connsiteY69" fmla="*/ 4031133 h 6858001"/>
              <a:gd name="connsiteX70" fmla="*/ 307415 w 968535"/>
              <a:gd name="connsiteY70" fmla="*/ 3898087 h 6858001"/>
              <a:gd name="connsiteX71" fmla="*/ 310273 w 968535"/>
              <a:gd name="connsiteY71" fmla="*/ 3762299 h 6858001"/>
              <a:gd name="connsiteX72" fmla="*/ 313298 w 968535"/>
              <a:gd name="connsiteY72" fmla="*/ 3625139 h 6858001"/>
              <a:gd name="connsiteX73" fmla="*/ 315315 w 968535"/>
              <a:gd name="connsiteY73" fmla="*/ 3485236 h 6858001"/>
              <a:gd name="connsiteX74" fmla="*/ 315315 w 968535"/>
              <a:gd name="connsiteY74" fmla="*/ 3343961 h 6858001"/>
              <a:gd name="connsiteX75" fmla="*/ 316324 w 968535"/>
              <a:gd name="connsiteY75" fmla="*/ 3201315 h 6858001"/>
              <a:gd name="connsiteX76" fmla="*/ 315315 w 968535"/>
              <a:gd name="connsiteY76" fmla="*/ 3057297 h 6858001"/>
              <a:gd name="connsiteX77" fmla="*/ 313298 w 968535"/>
              <a:gd name="connsiteY77" fmla="*/ 2911221 h 6858001"/>
              <a:gd name="connsiteX78" fmla="*/ 311449 w 968535"/>
              <a:gd name="connsiteY78" fmla="*/ 2765146 h 6858001"/>
              <a:gd name="connsiteX79" fmla="*/ 307415 w 968535"/>
              <a:gd name="connsiteY79" fmla="*/ 2617013 h 6858001"/>
              <a:gd name="connsiteX80" fmla="*/ 303213 w 968535"/>
              <a:gd name="connsiteY80" fmla="*/ 2467509 h 6858001"/>
              <a:gd name="connsiteX81" fmla="*/ 298338 w 968535"/>
              <a:gd name="connsiteY81" fmla="*/ 2318004 h 6858001"/>
              <a:gd name="connsiteX82" fmla="*/ 291447 w 968535"/>
              <a:gd name="connsiteY82" fmla="*/ 2167128 h 6858001"/>
              <a:gd name="connsiteX83" fmla="*/ 283210 w 968535"/>
              <a:gd name="connsiteY83" fmla="*/ 2014881 h 6858001"/>
              <a:gd name="connsiteX84" fmla="*/ 275310 w 968535"/>
              <a:gd name="connsiteY84" fmla="*/ 1861947 h 6858001"/>
              <a:gd name="connsiteX85" fmla="*/ 265225 w 968535"/>
              <a:gd name="connsiteY85" fmla="*/ 1709014 h 6858001"/>
              <a:gd name="connsiteX86" fmla="*/ 253122 w 968535"/>
              <a:gd name="connsiteY86" fmla="*/ 1554023 h 6858001"/>
              <a:gd name="connsiteX87" fmla="*/ 241020 w 968535"/>
              <a:gd name="connsiteY87" fmla="*/ 1401090 h 6858001"/>
              <a:gd name="connsiteX88" fmla="*/ 227068 w 968535"/>
              <a:gd name="connsiteY88" fmla="*/ 1245413 h 6858001"/>
              <a:gd name="connsiteX89" fmla="*/ 211772 w 968535"/>
              <a:gd name="connsiteY89" fmla="*/ 1089051 h 6858001"/>
              <a:gd name="connsiteX90" fmla="*/ 195636 w 968535"/>
              <a:gd name="connsiteY90" fmla="*/ 934746 h 6858001"/>
              <a:gd name="connsiteX91" fmla="*/ 176810 w 968535"/>
              <a:gd name="connsiteY91" fmla="*/ 778383 h 6858001"/>
              <a:gd name="connsiteX92" fmla="*/ 156639 w 968535"/>
              <a:gd name="connsiteY92" fmla="*/ 622707 h 6858001"/>
              <a:gd name="connsiteX93" fmla="*/ 136636 w 968535"/>
              <a:gd name="connsiteY93" fmla="*/ 466344 h 6858001"/>
              <a:gd name="connsiteX94" fmla="*/ 113272 w 968535"/>
              <a:gd name="connsiteY94" fmla="*/ 310668 h 6858001"/>
              <a:gd name="connsiteX95" fmla="*/ 89403 w 968535"/>
              <a:gd name="connsiteY95"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68535" h="6858001">
                <a:moveTo>
                  <a:pt x="968535" y="6858000"/>
                </a:moveTo>
                <a:lnTo>
                  <a:pt x="905354" y="6858000"/>
                </a:lnTo>
                <a:lnTo>
                  <a:pt x="905354" y="6858001"/>
                </a:lnTo>
                <a:lnTo>
                  <a:pt x="968535" y="6858001"/>
                </a:lnTo>
                <a:close/>
                <a:moveTo>
                  <a:pt x="64358" y="0"/>
                </a:moveTo>
                <a:lnTo>
                  <a:pt x="1177" y="0"/>
                </a:lnTo>
                <a:lnTo>
                  <a:pt x="26222" y="155677"/>
                </a:lnTo>
                <a:lnTo>
                  <a:pt x="50091" y="310668"/>
                </a:lnTo>
                <a:lnTo>
                  <a:pt x="73455" y="466344"/>
                </a:lnTo>
                <a:lnTo>
                  <a:pt x="93458" y="622707"/>
                </a:lnTo>
                <a:lnTo>
                  <a:pt x="113629" y="778383"/>
                </a:lnTo>
                <a:lnTo>
                  <a:pt x="132455" y="934746"/>
                </a:lnTo>
                <a:lnTo>
                  <a:pt x="148591" y="1089051"/>
                </a:lnTo>
                <a:lnTo>
                  <a:pt x="163887" y="1245413"/>
                </a:lnTo>
                <a:lnTo>
                  <a:pt x="177839" y="1401090"/>
                </a:lnTo>
                <a:lnTo>
                  <a:pt x="189941" y="1554023"/>
                </a:lnTo>
                <a:lnTo>
                  <a:pt x="202044" y="1709014"/>
                </a:lnTo>
                <a:lnTo>
                  <a:pt x="212129" y="1861947"/>
                </a:lnTo>
                <a:lnTo>
                  <a:pt x="220029" y="2014881"/>
                </a:lnTo>
                <a:lnTo>
                  <a:pt x="228266" y="2167128"/>
                </a:lnTo>
                <a:lnTo>
                  <a:pt x="235157" y="2318004"/>
                </a:lnTo>
                <a:lnTo>
                  <a:pt x="240032" y="2467509"/>
                </a:lnTo>
                <a:lnTo>
                  <a:pt x="244234" y="2617013"/>
                </a:lnTo>
                <a:lnTo>
                  <a:pt x="248268" y="2765146"/>
                </a:lnTo>
                <a:lnTo>
                  <a:pt x="250117" y="2911221"/>
                </a:lnTo>
                <a:lnTo>
                  <a:pt x="252134" y="3057297"/>
                </a:lnTo>
                <a:lnTo>
                  <a:pt x="253143" y="3201315"/>
                </a:lnTo>
                <a:lnTo>
                  <a:pt x="252134" y="3343961"/>
                </a:lnTo>
                <a:lnTo>
                  <a:pt x="252134" y="3485236"/>
                </a:lnTo>
                <a:lnTo>
                  <a:pt x="250117" y="3625139"/>
                </a:lnTo>
                <a:lnTo>
                  <a:pt x="247092" y="3762299"/>
                </a:lnTo>
                <a:lnTo>
                  <a:pt x="244234" y="3898087"/>
                </a:lnTo>
                <a:lnTo>
                  <a:pt x="241040" y="4031133"/>
                </a:lnTo>
                <a:lnTo>
                  <a:pt x="236166" y="4163492"/>
                </a:lnTo>
                <a:lnTo>
                  <a:pt x="230955" y="4293793"/>
                </a:lnTo>
                <a:lnTo>
                  <a:pt x="226249" y="4421352"/>
                </a:lnTo>
                <a:lnTo>
                  <a:pt x="212969" y="4670298"/>
                </a:lnTo>
                <a:lnTo>
                  <a:pt x="198850" y="4908956"/>
                </a:lnTo>
                <a:lnTo>
                  <a:pt x="184058" y="5138013"/>
                </a:lnTo>
                <a:lnTo>
                  <a:pt x="167753" y="5354726"/>
                </a:lnTo>
                <a:lnTo>
                  <a:pt x="150776" y="5561838"/>
                </a:lnTo>
                <a:lnTo>
                  <a:pt x="132455" y="5753862"/>
                </a:lnTo>
                <a:lnTo>
                  <a:pt x="114469" y="5934227"/>
                </a:lnTo>
                <a:lnTo>
                  <a:pt x="96484" y="6100191"/>
                </a:lnTo>
                <a:lnTo>
                  <a:pt x="79507" y="6252438"/>
                </a:lnTo>
                <a:lnTo>
                  <a:pt x="63370" y="6387541"/>
                </a:lnTo>
                <a:lnTo>
                  <a:pt x="48074" y="6509613"/>
                </a:lnTo>
                <a:lnTo>
                  <a:pt x="35299" y="6612483"/>
                </a:lnTo>
                <a:lnTo>
                  <a:pt x="23197" y="6698894"/>
                </a:lnTo>
                <a:lnTo>
                  <a:pt x="5883" y="6817538"/>
                </a:lnTo>
                <a:lnTo>
                  <a:pt x="0" y="6858000"/>
                </a:lnTo>
                <a:lnTo>
                  <a:pt x="63181" y="6858000"/>
                </a:lnTo>
                <a:lnTo>
                  <a:pt x="69064" y="6817538"/>
                </a:lnTo>
                <a:lnTo>
                  <a:pt x="86378" y="6698894"/>
                </a:lnTo>
                <a:lnTo>
                  <a:pt x="98480" y="6612483"/>
                </a:lnTo>
                <a:lnTo>
                  <a:pt x="111255" y="6509613"/>
                </a:lnTo>
                <a:lnTo>
                  <a:pt x="126551" y="6387541"/>
                </a:lnTo>
                <a:lnTo>
                  <a:pt x="142688" y="6252438"/>
                </a:lnTo>
                <a:lnTo>
                  <a:pt x="159665" y="6100191"/>
                </a:lnTo>
                <a:lnTo>
                  <a:pt x="177650" y="5934227"/>
                </a:lnTo>
                <a:lnTo>
                  <a:pt x="195636" y="5753862"/>
                </a:lnTo>
                <a:lnTo>
                  <a:pt x="213957" y="5561838"/>
                </a:lnTo>
                <a:lnTo>
                  <a:pt x="230934" y="5354726"/>
                </a:lnTo>
                <a:lnTo>
                  <a:pt x="247239" y="5138013"/>
                </a:lnTo>
                <a:lnTo>
                  <a:pt x="262031" y="4908956"/>
                </a:lnTo>
                <a:lnTo>
                  <a:pt x="276150" y="4670298"/>
                </a:lnTo>
                <a:lnTo>
                  <a:pt x="289430" y="4421352"/>
                </a:lnTo>
                <a:lnTo>
                  <a:pt x="294136" y="4293793"/>
                </a:lnTo>
                <a:lnTo>
                  <a:pt x="299347" y="4163492"/>
                </a:lnTo>
                <a:lnTo>
                  <a:pt x="304221" y="4031133"/>
                </a:lnTo>
                <a:lnTo>
                  <a:pt x="307415" y="3898087"/>
                </a:lnTo>
                <a:lnTo>
                  <a:pt x="310273" y="3762299"/>
                </a:lnTo>
                <a:lnTo>
                  <a:pt x="313298" y="3625139"/>
                </a:lnTo>
                <a:lnTo>
                  <a:pt x="315315" y="3485236"/>
                </a:lnTo>
                <a:lnTo>
                  <a:pt x="315315" y="3343961"/>
                </a:lnTo>
                <a:lnTo>
                  <a:pt x="316324" y="3201315"/>
                </a:lnTo>
                <a:lnTo>
                  <a:pt x="315315" y="3057297"/>
                </a:lnTo>
                <a:lnTo>
                  <a:pt x="313298" y="2911221"/>
                </a:lnTo>
                <a:lnTo>
                  <a:pt x="311449" y="2765146"/>
                </a:lnTo>
                <a:lnTo>
                  <a:pt x="307415" y="2617013"/>
                </a:lnTo>
                <a:lnTo>
                  <a:pt x="303213" y="2467509"/>
                </a:lnTo>
                <a:lnTo>
                  <a:pt x="298338" y="2318004"/>
                </a:lnTo>
                <a:lnTo>
                  <a:pt x="291447" y="2167128"/>
                </a:lnTo>
                <a:lnTo>
                  <a:pt x="283210" y="2014881"/>
                </a:lnTo>
                <a:lnTo>
                  <a:pt x="275310" y="1861947"/>
                </a:lnTo>
                <a:lnTo>
                  <a:pt x="265225" y="1709014"/>
                </a:lnTo>
                <a:lnTo>
                  <a:pt x="253122" y="1554023"/>
                </a:lnTo>
                <a:lnTo>
                  <a:pt x="241020" y="1401090"/>
                </a:lnTo>
                <a:lnTo>
                  <a:pt x="227068" y="1245413"/>
                </a:lnTo>
                <a:lnTo>
                  <a:pt x="211772" y="1089051"/>
                </a:lnTo>
                <a:lnTo>
                  <a:pt x="195636" y="934746"/>
                </a:lnTo>
                <a:lnTo>
                  <a:pt x="176810" y="778383"/>
                </a:lnTo>
                <a:lnTo>
                  <a:pt x="156639" y="622707"/>
                </a:lnTo>
                <a:lnTo>
                  <a:pt x="136636" y="466344"/>
                </a:lnTo>
                <a:lnTo>
                  <a:pt x="113272" y="310668"/>
                </a:lnTo>
                <a:lnTo>
                  <a:pt x="89403" y="155677"/>
                </a:lnTo>
                <a:close/>
              </a:path>
            </a:pathLst>
          </a:custGeom>
          <a:solidFill>
            <a:srgbClr val="474B57"/>
          </a:solidFill>
          <a:ln>
            <a:noFill/>
          </a:ln>
        </p:spPr>
        <p:txBody>
          <a:bodyPr wrap="square" rtlCol="0" anchor="ctr">
            <a:noAutofit/>
          </a:bodyPr>
          <a:lstStyle/>
          <a:p>
            <a:pPr algn="ctr"/>
            <a:endParaRPr lang="en-US" dirty="0"/>
          </a:p>
        </p:txBody>
      </p:sp>
      <p:sp>
        <p:nvSpPr>
          <p:cNvPr id="36" name="Content Placeholder 2">
            <a:extLst>
              <a:ext uri="{FF2B5EF4-FFF2-40B4-BE49-F238E27FC236}">
                <a16:creationId xmlns:a16="http://schemas.microsoft.com/office/drawing/2014/main" xmlns="" id="{ECA67288-42DE-4ACE-95F2-04D381F110EC}"/>
              </a:ext>
            </a:extLst>
          </p:cNvPr>
          <p:cNvSpPr>
            <a:spLocks noGrp="1"/>
          </p:cNvSpPr>
          <p:nvPr>
            <p:ph idx="1"/>
          </p:nvPr>
        </p:nvSpPr>
        <p:spPr>
          <a:xfrm>
            <a:off x="4376615" y="1813301"/>
            <a:ext cx="7327656" cy="4634795"/>
          </a:xfrm>
        </p:spPr>
        <p:txBody>
          <a:bodyPr>
            <a:normAutofit/>
          </a:bodyPr>
          <a:lstStyle/>
          <a:p>
            <a:pPr>
              <a:lnSpc>
                <a:spcPct val="101000"/>
              </a:lnSpc>
              <a:buFont typeface="Wingdings" panose="05000000000000000000" pitchFamily="2" charset="2"/>
              <a:buChar char="v"/>
            </a:pPr>
            <a:r>
              <a:rPr lang="en-GB" dirty="0"/>
              <a:t>PBS approaches have kept us together and enabled her to start to heal. To be herself and  be understood. She has brought people together, taught us about ourselves and the importance of  positive relationships, compassion and integrity. </a:t>
            </a:r>
          </a:p>
          <a:p>
            <a:pPr>
              <a:lnSpc>
                <a:spcPct val="101000"/>
              </a:lnSpc>
              <a:buFont typeface="Wingdings" panose="05000000000000000000" pitchFamily="2" charset="2"/>
              <a:buChar char="v"/>
            </a:pPr>
            <a:r>
              <a:rPr lang="en-GB" dirty="0"/>
              <a:t>Sadly she is just one story in amongst another 720 vulnerable young people with LD, ASD and complex needs who can suffer layers of emotional, physical and sometimes degrading practices. </a:t>
            </a:r>
          </a:p>
          <a:p>
            <a:pPr>
              <a:lnSpc>
                <a:spcPct val="101000"/>
              </a:lnSpc>
              <a:buFont typeface="Wingdings" panose="05000000000000000000" pitchFamily="2" charset="2"/>
              <a:buChar char="v"/>
            </a:pPr>
            <a:r>
              <a:rPr lang="en-GB" dirty="0"/>
              <a:t>The responses we make towards organic behaviours that challenge can feed that trauma, approaches based on power struggles, control and an assumption of deviance led in my daughters case to physical restraint, seclusion and emotional trauma. </a:t>
            </a:r>
          </a:p>
        </p:txBody>
      </p:sp>
    </p:spTree>
    <p:extLst>
      <p:ext uri="{BB962C8B-B14F-4D97-AF65-F5344CB8AC3E}">
        <p14:creationId xmlns:p14="http://schemas.microsoft.com/office/powerpoint/2010/main" val="401709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124BA293-7ECF-46F4-A96F-57591DD69E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xmlns="" id="{EE59A429-E932-4F3F-98CE-F29BF6551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5" name="Rectangle 11">
            <a:extLst>
              <a:ext uri="{FF2B5EF4-FFF2-40B4-BE49-F238E27FC236}">
                <a16:creationId xmlns:a16="http://schemas.microsoft.com/office/drawing/2014/main" xmlns="" id="{36E27C40-104A-4C05-A382-21A40999A1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
            <a:extLst>
              <a:ext uri="{FF2B5EF4-FFF2-40B4-BE49-F238E27FC236}">
                <a16:creationId xmlns:a16="http://schemas.microsoft.com/office/drawing/2014/main" xmlns="" id="{04661E0A-D985-4931-BBAF-B73C8B986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alpha val="70000"/>
            </a:schemeClr>
          </a:solidFill>
          <a:ln>
            <a:noFill/>
          </a:ln>
        </p:spPr>
      </p:sp>
      <p:sp useBgFill="1">
        <p:nvSpPr>
          <p:cNvPr id="16" name="Freeform: Shape 15">
            <a:extLst>
              <a:ext uri="{FF2B5EF4-FFF2-40B4-BE49-F238E27FC236}">
                <a16:creationId xmlns:a16="http://schemas.microsoft.com/office/drawing/2014/main" xmlns="" id="{2A0F9152-48E3-49B1-872D-898BCB713A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8" name="Rectangle: Rounded Corners 17">
            <a:extLst>
              <a:ext uri="{FF2B5EF4-FFF2-40B4-BE49-F238E27FC236}">
                <a16:creationId xmlns:a16="http://schemas.microsoft.com/office/drawing/2014/main" xmlns="" id="{23489F6D-90F9-4863-AC28-04E23B84E0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F9AC407-7986-44C0-B37E-63234BC6F230}"/>
              </a:ext>
            </a:extLst>
          </p:cNvPr>
          <p:cNvSpPr>
            <a:spLocks noGrp="1"/>
          </p:cNvSpPr>
          <p:nvPr>
            <p:ph type="title" idx="4294967295"/>
          </p:nvPr>
        </p:nvSpPr>
        <p:spPr>
          <a:xfrm>
            <a:off x="1217404" y="1159657"/>
            <a:ext cx="9676673" cy="969404"/>
          </a:xfrm>
        </p:spPr>
        <p:txBody>
          <a:bodyPr vert="horz" lIns="91440" tIns="45720" rIns="91440" bIns="45720" rtlCol="0" anchor="ctr">
            <a:normAutofit fontScale="90000"/>
          </a:bodyPr>
          <a:lstStyle/>
          <a:p>
            <a:pPr algn="ctr"/>
            <a:r>
              <a:rPr lang="en-US" sz="3600" dirty="0"/>
              <a:t>Extracts- Perceptions and Language-</a:t>
            </a:r>
            <a:br>
              <a:rPr lang="en-US" sz="3600" dirty="0"/>
            </a:br>
            <a:r>
              <a:rPr lang="en-US" sz="3600" dirty="0"/>
              <a:t>Layering ….</a:t>
            </a:r>
          </a:p>
        </p:txBody>
      </p:sp>
      <p:cxnSp>
        <p:nvCxnSpPr>
          <p:cNvPr id="20" name="Straight Connector 19">
            <a:extLst>
              <a:ext uri="{FF2B5EF4-FFF2-40B4-BE49-F238E27FC236}">
                <a16:creationId xmlns:a16="http://schemas.microsoft.com/office/drawing/2014/main" xmlns="" id="{B3CFF822-5B88-4257-86DB-464E3C755FE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41814D8-201B-445C-A538-A6A09011C700}"/>
              </a:ext>
            </a:extLst>
          </p:cNvPr>
          <p:cNvSpPr>
            <a:spLocks noGrp="1"/>
          </p:cNvSpPr>
          <p:nvPr>
            <p:ph idx="4294967295"/>
          </p:nvPr>
        </p:nvSpPr>
        <p:spPr>
          <a:xfrm>
            <a:off x="1217404" y="2561533"/>
            <a:ext cx="9676673" cy="3136810"/>
          </a:xfrm>
        </p:spPr>
        <p:txBody>
          <a:bodyPr vert="horz" lIns="91440" tIns="45720" rIns="91440" bIns="45720" rtlCol="0" anchor="ctr">
            <a:normAutofit/>
          </a:bodyPr>
          <a:lstStyle/>
          <a:p>
            <a:endParaRPr lang="en-US" dirty="0"/>
          </a:p>
          <a:p>
            <a:endParaRPr lang="en-US" dirty="0"/>
          </a:p>
          <a:p>
            <a:endParaRPr lang="en-US" dirty="0"/>
          </a:p>
        </p:txBody>
      </p:sp>
      <p:sp>
        <p:nvSpPr>
          <p:cNvPr id="4" name="Speech Bubble: Rectangle 3">
            <a:extLst>
              <a:ext uri="{FF2B5EF4-FFF2-40B4-BE49-F238E27FC236}">
                <a16:creationId xmlns:a16="http://schemas.microsoft.com/office/drawing/2014/main" xmlns="" id="{0F5BEE04-109B-4859-9C6D-BD1B45B2C00F}"/>
              </a:ext>
            </a:extLst>
          </p:cNvPr>
          <p:cNvSpPr/>
          <p:nvPr/>
        </p:nvSpPr>
        <p:spPr>
          <a:xfrm>
            <a:off x="4411704" y="2702081"/>
            <a:ext cx="2458603" cy="20955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Behaviour becoming extreme- putting her and others at risk- not following the rules- not cooperating</a:t>
            </a:r>
          </a:p>
          <a:p>
            <a:pPr algn="ctr"/>
            <a:endParaRPr lang="en-GB" dirty="0"/>
          </a:p>
        </p:txBody>
      </p:sp>
      <p:sp>
        <p:nvSpPr>
          <p:cNvPr id="6" name="Speech Bubble: Oval 5">
            <a:extLst>
              <a:ext uri="{FF2B5EF4-FFF2-40B4-BE49-F238E27FC236}">
                <a16:creationId xmlns:a16="http://schemas.microsoft.com/office/drawing/2014/main" xmlns="" id="{373BE632-49ED-4B53-8139-1DD8C3CC73E3}"/>
              </a:ext>
            </a:extLst>
          </p:cNvPr>
          <p:cNvSpPr/>
          <p:nvPr/>
        </p:nvSpPr>
        <p:spPr>
          <a:xfrm>
            <a:off x="1116805" y="2427879"/>
            <a:ext cx="2809646" cy="2369697"/>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First BSP- refusal to participate, independence issues, hitting out and spitting at adults- age 6 1/2</a:t>
            </a:r>
          </a:p>
        </p:txBody>
      </p:sp>
      <p:sp>
        <p:nvSpPr>
          <p:cNvPr id="7" name="Speech Bubble: Rectangle 6">
            <a:extLst>
              <a:ext uri="{FF2B5EF4-FFF2-40B4-BE49-F238E27FC236}">
                <a16:creationId xmlns:a16="http://schemas.microsoft.com/office/drawing/2014/main" xmlns="" id="{9F6FCC6A-785D-4171-A21C-12222F99A38F}"/>
              </a:ext>
            </a:extLst>
          </p:cNvPr>
          <p:cNvSpPr/>
          <p:nvPr/>
        </p:nvSpPr>
        <p:spPr>
          <a:xfrm>
            <a:off x="7553452" y="2372131"/>
            <a:ext cx="2809647" cy="2531139"/>
          </a:xfrm>
          <a:prstGeom prst="wedge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Removed from class- not doing time out correctly</a:t>
            </a:r>
          </a:p>
          <a:p>
            <a:pPr algn="ctr"/>
            <a:r>
              <a:rPr lang="en-GB" dirty="0"/>
              <a:t>9 years</a:t>
            </a:r>
          </a:p>
        </p:txBody>
      </p:sp>
      <p:pic>
        <p:nvPicPr>
          <p:cNvPr id="11" name="Graphic 10" descr="Confused face outline">
            <a:extLst>
              <a:ext uri="{FF2B5EF4-FFF2-40B4-BE49-F238E27FC236}">
                <a16:creationId xmlns:a16="http://schemas.microsoft.com/office/drawing/2014/main" xmlns="" id="{174172DE-BC53-4136-A969-242E5DF19D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58275" y="4917597"/>
            <a:ext cx="914400" cy="914400"/>
          </a:xfrm>
          <a:prstGeom prst="rect">
            <a:avLst/>
          </a:prstGeom>
        </p:spPr>
      </p:pic>
      <p:pic>
        <p:nvPicPr>
          <p:cNvPr id="13" name="Graphic 12" descr="Artificial Intelligence">
            <a:extLst>
              <a:ext uri="{FF2B5EF4-FFF2-40B4-BE49-F238E27FC236}">
                <a16:creationId xmlns:a16="http://schemas.microsoft.com/office/drawing/2014/main" xmlns="" id="{9FE032B4-83FC-40E4-85A2-FEA55B6516A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064428" y="4797576"/>
            <a:ext cx="914400" cy="914400"/>
          </a:xfrm>
          <a:prstGeom prst="rect">
            <a:avLst/>
          </a:prstGeom>
        </p:spPr>
      </p:pic>
      <p:pic>
        <p:nvPicPr>
          <p:cNvPr id="17" name="Graphic 16" descr="Crying face outline">
            <a:extLst>
              <a:ext uri="{FF2B5EF4-FFF2-40B4-BE49-F238E27FC236}">
                <a16:creationId xmlns:a16="http://schemas.microsoft.com/office/drawing/2014/main" xmlns="" id="{865620F3-5EED-44AF-A055-0660D8FDA6D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598540" y="4866406"/>
            <a:ext cx="914400" cy="914400"/>
          </a:xfrm>
          <a:prstGeom prst="rect">
            <a:avLst/>
          </a:prstGeom>
        </p:spPr>
      </p:pic>
    </p:spTree>
    <p:extLst>
      <p:ext uri="{BB962C8B-B14F-4D97-AF65-F5344CB8AC3E}">
        <p14:creationId xmlns:p14="http://schemas.microsoft.com/office/powerpoint/2010/main" val="32225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xmlns="" id="{124BA293-7ECF-46F4-A96F-57591DD69E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xmlns="" id="{EE59A429-E932-4F3F-98CE-F29BF6551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5" name="Rectangle 11">
            <a:extLst>
              <a:ext uri="{FF2B5EF4-FFF2-40B4-BE49-F238E27FC236}">
                <a16:creationId xmlns:a16="http://schemas.microsoft.com/office/drawing/2014/main" xmlns="" id="{36E27C40-104A-4C05-A382-21A40999A1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5">
            <a:extLst>
              <a:ext uri="{FF2B5EF4-FFF2-40B4-BE49-F238E27FC236}">
                <a16:creationId xmlns:a16="http://schemas.microsoft.com/office/drawing/2014/main" xmlns="" id="{04661E0A-D985-4931-BBAF-B73C8B9865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alpha val="70000"/>
            </a:schemeClr>
          </a:solidFill>
          <a:ln>
            <a:noFill/>
          </a:ln>
        </p:spPr>
      </p:sp>
      <p:sp useBgFill="1">
        <p:nvSpPr>
          <p:cNvPr id="16" name="Freeform: Shape 15">
            <a:extLst>
              <a:ext uri="{FF2B5EF4-FFF2-40B4-BE49-F238E27FC236}">
                <a16:creationId xmlns:a16="http://schemas.microsoft.com/office/drawing/2014/main" xmlns="" id="{2A0F9152-48E3-49B1-872D-898BCB713A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8" name="Rectangle: Rounded Corners 17">
            <a:extLst>
              <a:ext uri="{FF2B5EF4-FFF2-40B4-BE49-F238E27FC236}">
                <a16:creationId xmlns:a16="http://schemas.microsoft.com/office/drawing/2014/main" xmlns="" id="{23489F6D-90F9-4863-AC28-04E23B84E0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F9AC407-7986-44C0-B37E-63234BC6F230}"/>
              </a:ext>
            </a:extLst>
          </p:cNvPr>
          <p:cNvSpPr>
            <a:spLocks noGrp="1"/>
          </p:cNvSpPr>
          <p:nvPr>
            <p:ph type="title" idx="4294967295"/>
          </p:nvPr>
        </p:nvSpPr>
        <p:spPr>
          <a:xfrm>
            <a:off x="1217404" y="1159657"/>
            <a:ext cx="9676673" cy="969404"/>
          </a:xfrm>
        </p:spPr>
        <p:txBody>
          <a:bodyPr vert="horz" lIns="91440" tIns="45720" rIns="91440" bIns="45720" rtlCol="0" anchor="ctr">
            <a:normAutofit fontScale="90000"/>
          </a:bodyPr>
          <a:lstStyle/>
          <a:p>
            <a:pPr algn="ctr"/>
            <a:r>
              <a:rPr lang="en-US" sz="3600" dirty="0"/>
              <a:t>Extracts- Perceptions and Language- Layering</a:t>
            </a:r>
          </a:p>
        </p:txBody>
      </p:sp>
      <p:cxnSp>
        <p:nvCxnSpPr>
          <p:cNvPr id="20" name="Straight Connector 19">
            <a:extLst>
              <a:ext uri="{FF2B5EF4-FFF2-40B4-BE49-F238E27FC236}">
                <a16:creationId xmlns:a16="http://schemas.microsoft.com/office/drawing/2014/main" xmlns="" id="{B3CFF822-5B88-4257-86DB-464E3C755FE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41814D8-201B-445C-A538-A6A09011C700}"/>
              </a:ext>
            </a:extLst>
          </p:cNvPr>
          <p:cNvSpPr>
            <a:spLocks noGrp="1"/>
          </p:cNvSpPr>
          <p:nvPr>
            <p:ph idx="4294967295"/>
          </p:nvPr>
        </p:nvSpPr>
        <p:spPr>
          <a:xfrm>
            <a:off x="1217404" y="2561533"/>
            <a:ext cx="9676673" cy="3136810"/>
          </a:xfrm>
        </p:spPr>
        <p:txBody>
          <a:bodyPr vert="horz" lIns="91440" tIns="45720" rIns="91440" bIns="45720" rtlCol="0" anchor="ctr">
            <a:normAutofit/>
          </a:bodyPr>
          <a:lstStyle/>
          <a:p>
            <a:endParaRPr lang="en-US" dirty="0"/>
          </a:p>
          <a:p>
            <a:endParaRPr lang="en-US" dirty="0"/>
          </a:p>
          <a:p>
            <a:endParaRPr lang="en-US" dirty="0"/>
          </a:p>
        </p:txBody>
      </p:sp>
      <p:sp>
        <p:nvSpPr>
          <p:cNvPr id="4" name="Speech Bubble: Rectangle 3">
            <a:extLst>
              <a:ext uri="{FF2B5EF4-FFF2-40B4-BE49-F238E27FC236}">
                <a16:creationId xmlns:a16="http://schemas.microsoft.com/office/drawing/2014/main" xmlns="" id="{0F5BEE04-109B-4859-9C6D-BD1B45B2C00F}"/>
              </a:ext>
            </a:extLst>
          </p:cNvPr>
          <p:cNvSpPr/>
          <p:nvPr/>
        </p:nvSpPr>
        <p:spPr>
          <a:xfrm>
            <a:off x="4411704" y="2561533"/>
            <a:ext cx="2458603" cy="22360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Throwing snow- children told to stay away. </a:t>
            </a:r>
          </a:p>
        </p:txBody>
      </p:sp>
      <p:sp>
        <p:nvSpPr>
          <p:cNvPr id="6" name="Speech Bubble: Oval 5">
            <a:extLst>
              <a:ext uri="{FF2B5EF4-FFF2-40B4-BE49-F238E27FC236}">
                <a16:creationId xmlns:a16="http://schemas.microsoft.com/office/drawing/2014/main" xmlns="" id="{373BE632-49ED-4B53-8139-1DD8C3CC73E3}"/>
              </a:ext>
            </a:extLst>
          </p:cNvPr>
          <p:cNvSpPr/>
          <p:nvPr/>
        </p:nvSpPr>
        <p:spPr>
          <a:xfrm>
            <a:off x="841228" y="2168619"/>
            <a:ext cx="3251975" cy="2531139"/>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Refusing to make transitions &amp; follow visual TT- not making good choices </a:t>
            </a:r>
          </a:p>
          <a:p>
            <a:pPr algn="ctr"/>
            <a:r>
              <a:rPr lang="en-GB" dirty="0"/>
              <a:t>Unreasonable behaviour sent to HT office- </a:t>
            </a:r>
          </a:p>
          <a:p>
            <a:pPr algn="ctr"/>
            <a:endParaRPr lang="en-GB" dirty="0"/>
          </a:p>
        </p:txBody>
      </p:sp>
      <p:sp>
        <p:nvSpPr>
          <p:cNvPr id="7" name="Speech Bubble: Rectangle 6">
            <a:extLst>
              <a:ext uri="{FF2B5EF4-FFF2-40B4-BE49-F238E27FC236}">
                <a16:creationId xmlns:a16="http://schemas.microsoft.com/office/drawing/2014/main" xmlns="" id="{9F6FCC6A-785D-4171-A21C-12222F99A38F}"/>
              </a:ext>
            </a:extLst>
          </p:cNvPr>
          <p:cNvSpPr/>
          <p:nvPr/>
        </p:nvSpPr>
        <p:spPr>
          <a:xfrm>
            <a:off x="7553452" y="2372131"/>
            <a:ext cx="2809647" cy="253113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She really knows what she is doing &amp; how to press all the buttons</a:t>
            </a:r>
          </a:p>
        </p:txBody>
      </p:sp>
      <p:pic>
        <p:nvPicPr>
          <p:cNvPr id="19" name="Graphic 18" descr="Sad face outline">
            <a:extLst>
              <a:ext uri="{FF2B5EF4-FFF2-40B4-BE49-F238E27FC236}">
                <a16:creationId xmlns:a16="http://schemas.microsoft.com/office/drawing/2014/main" xmlns="" id="{5AF06FA2-7E3C-4BAB-B7E8-519B720283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10200" y="4940775"/>
            <a:ext cx="914400" cy="914400"/>
          </a:xfrm>
          <a:prstGeom prst="rect">
            <a:avLst/>
          </a:prstGeom>
        </p:spPr>
      </p:pic>
      <p:pic>
        <p:nvPicPr>
          <p:cNvPr id="22" name="Graphic 21" descr="Hold Gesture">
            <a:extLst>
              <a:ext uri="{FF2B5EF4-FFF2-40B4-BE49-F238E27FC236}">
                <a16:creationId xmlns:a16="http://schemas.microsoft.com/office/drawing/2014/main" xmlns="" id="{C9755930-AB32-4777-92B5-C78074CAF9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958275" y="4923284"/>
            <a:ext cx="914400" cy="914400"/>
          </a:xfrm>
          <a:prstGeom prst="rect">
            <a:avLst/>
          </a:prstGeom>
        </p:spPr>
      </p:pic>
      <p:pic>
        <p:nvPicPr>
          <p:cNvPr id="24" name="Graphic 23" descr="Devil face outline">
            <a:extLst>
              <a:ext uri="{FF2B5EF4-FFF2-40B4-BE49-F238E27FC236}">
                <a16:creationId xmlns:a16="http://schemas.microsoft.com/office/drawing/2014/main" xmlns="" id="{5284911D-8B57-4ABE-98E8-8A52C5D887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408480" y="4881261"/>
            <a:ext cx="914400" cy="914400"/>
          </a:xfrm>
          <a:prstGeom prst="rect">
            <a:avLst/>
          </a:prstGeom>
        </p:spPr>
      </p:pic>
    </p:spTree>
    <p:extLst>
      <p:ext uri="{BB962C8B-B14F-4D97-AF65-F5344CB8AC3E}">
        <p14:creationId xmlns:p14="http://schemas.microsoft.com/office/powerpoint/2010/main" val="19981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5DEA3339-2EBB-4771-9995-A2E4327FCA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286CA2A-C17B-44B0-B7DE-36D5128E92AA}"/>
              </a:ext>
            </a:extLst>
          </p:cNvPr>
          <p:cNvSpPr>
            <a:spLocks noGrp="1"/>
          </p:cNvSpPr>
          <p:nvPr>
            <p:ph type="title"/>
          </p:nvPr>
        </p:nvSpPr>
        <p:spPr>
          <a:xfrm>
            <a:off x="4949072" y="568345"/>
            <a:ext cx="6755199" cy="1560716"/>
          </a:xfrm>
        </p:spPr>
        <p:txBody>
          <a:bodyPr>
            <a:normAutofit/>
          </a:bodyPr>
          <a:lstStyle/>
          <a:p>
            <a:r>
              <a:rPr lang="en-GB" dirty="0"/>
              <a:t>Spitting</a:t>
            </a:r>
          </a:p>
        </p:txBody>
      </p:sp>
      <p:pic>
        <p:nvPicPr>
          <p:cNvPr id="5" name="Picture 4" descr="A cartoon of a person&#10;&#10;Description automatically generated">
            <a:extLst>
              <a:ext uri="{FF2B5EF4-FFF2-40B4-BE49-F238E27FC236}">
                <a16:creationId xmlns:a16="http://schemas.microsoft.com/office/drawing/2014/main" xmlns="" id="{E64A3B01-65C5-486E-A87E-291B445800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 r="2" b="2"/>
          <a:stretch/>
        </p:blipFill>
        <p:spPr>
          <a:xfrm>
            <a:off x="633999" y="640081"/>
            <a:ext cx="4001315" cy="5340702"/>
          </a:xfrm>
          <a:prstGeom prst="rect">
            <a:avLst/>
          </a:prstGeom>
        </p:spPr>
      </p:pic>
      <p:cxnSp>
        <p:nvCxnSpPr>
          <p:cNvPr id="19" name="Straight Connector 18">
            <a:extLst>
              <a:ext uri="{FF2B5EF4-FFF2-40B4-BE49-F238E27FC236}">
                <a16:creationId xmlns:a16="http://schemas.microsoft.com/office/drawing/2014/main" xmlns="" id="{4E80717C-6AA3-4702-8683-A7D66E6EA7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6D9B2F2-46D3-484D-828A-ECA4345B8879}"/>
              </a:ext>
            </a:extLst>
          </p:cNvPr>
          <p:cNvSpPr>
            <a:spLocks noGrp="1"/>
          </p:cNvSpPr>
          <p:nvPr>
            <p:ph idx="1"/>
          </p:nvPr>
        </p:nvSpPr>
        <p:spPr>
          <a:xfrm>
            <a:off x="4949072" y="2438399"/>
            <a:ext cx="6755199" cy="3661955"/>
          </a:xfrm>
        </p:spPr>
        <p:txBody>
          <a:bodyPr>
            <a:normAutofit fontScale="92500" lnSpcReduction="10000"/>
          </a:bodyPr>
          <a:lstStyle/>
          <a:p>
            <a:pPr>
              <a:lnSpc>
                <a:spcPct val="101000"/>
              </a:lnSpc>
            </a:pPr>
            <a:r>
              <a:rPr lang="en-GB" sz="1900" dirty="0"/>
              <a:t>We found out about this “spitting” strategy when I requested a copy of a BSP at secondary school and information from a FOI request. </a:t>
            </a:r>
          </a:p>
          <a:p>
            <a:pPr>
              <a:lnSpc>
                <a:spcPct val="101000"/>
              </a:lnSpc>
            </a:pPr>
            <a:r>
              <a:rPr lang="en-GB" sz="1900" dirty="0"/>
              <a:t>This strategy had been agreed at primary school aged 11 years alongside team teach techniques that we were never consulted on. How would this make you feel if it was happening to you…what are we modelling to this young person?</a:t>
            </a:r>
          </a:p>
          <a:p>
            <a:pPr>
              <a:lnSpc>
                <a:spcPct val="101000"/>
              </a:lnSpc>
            </a:pPr>
            <a:r>
              <a:rPr lang="en-GB" sz="1900" b="1" dirty="0"/>
              <a:t>“I found she used spitting as another strategy when she was at her most extreme-she would up the anti- and try to be disgusting-I saw it through and if she spat – I would wipe it up and wipe it back onto her.. we need to give that message that however extreme her behaviour becomes the outcome will not change- she will do what are asking because we are in charge”</a:t>
            </a:r>
          </a:p>
          <a:p>
            <a:pPr>
              <a:lnSpc>
                <a:spcPct val="101000"/>
              </a:lnSpc>
            </a:pPr>
            <a:endParaRPr lang="en-GB" sz="1900" dirty="0"/>
          </a:p>
        </p:txBody>
      </p:sp>
      <p:pic>
        <p:nvPicPr>
          <p:cNvPr id="7" name="Graphic 6" descr="Smiling face outline">
            <a:extLst>
              <a:ext uri="{FF2B5EF4-FFF2-40B4-BE49-F238E27FC236}">
                <a16:creationId xmlns:a16="http://schemas.microsoft.com/office/drawing/2014/main" xmlns="" id="{7DB3C733-C757-42C3-B2BE-B478F5A5DE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436884" y="5668713"/>
            <a:ext cx="431641" cy="431641"/>
          </a:xfrm>
          <a:prstGeom prst="rect">
            <a:avLst/>
          </a:prstGeom>
        </p:spPr>
      </p:pic>
    </p:spTree>
    <p:extLst>
      <p:ext uri="{BB962C8B-B14F-4D97-AF65-F5344CB8AC3E}">
        <p14:creationId xmlns:p14="http://schemas.microsoft.com/office/powerpoint/2010/main" val="60098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957D967-3860-45AF-9148-08DB6207C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4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2DC70A0-B7A9-440D-8563-8D3555ADC781}"/>
              </a:ext>
            </a:extLst>
          </p:cNvPr>
          <p:cNvSpPr>
            <a:spLocks noGrp="1"/>
          </p:cNvSpPr>
          <p:nvPr>
            <p:ph type="title"/>
          </p:nvPr>
        </p:nvSpPr>
        <p:spPr>
          <a:xfrm>
            <a:off x="3924300" y="568345"/>
            <a:ext cx="7779971" cy="1560716"/>
          </a:xfrm>
        </p:spPr>
        <p:txBody>
          <a:bodyPr>
            <a:normAutofit/>
          </a:bodyPr>
          <a:lstStyle/>
          <a:p>
            <a:r>
              <a:rPr lang="en-GB" dirty="0"/>
              <a:t>Complex Needs Unit- Secondary- Early transition.</a:t>
            </a:r>
          </a:p>
        </p:txBody>
      </p:sp>
      <p:pic>
        <p:nvPicPr>
          <p:cNvPr id="5" name="Picture 4">
            <a:extLst>
              <a:ext uri="{FF2B5EF4-FFF2-40B4-BE49-F238E27FC236}">
                <a16:creationId xmlns:a16="http://schemas.microsoft.com/office/drawing/2014/main" xmlns="" id="{70939F44-9AF8-490A-91F0-408A07A05922}"/>
              </a:ext>
            </a:extLst>
          </p:cNvPr>
          <p:cNvPicPr>
            <a:picLocks noChangeAspect="1"/>
          </p:cNvPicPr>
          <p:nvPr/>
        </p:nvPicPr>
        <p:blipFill rotWithShape="1">
          <a:blip r:embed="rId3"/>
          <a:srcRect r="3" b="186"/>
          <a:stretch/>
        </p:blipFill>
        <p:spPr>
          <a:xfrm>
            <a:off x="20" y="-8545"/>
            <a:ext cx="3424492" cy="6870818"/>
          </a:xfrm>
          <a:prstGeom prst="rect">
            <a:avLst/>
          </a:prstGeom>
        </p:spPr>
      </p:pic>
      <p:cxnSp>
        <p:nvCxnSpPr>
          <p:cNvPr id="12" name="Straight Connector 11">
            <a:extLst>
              <a:ext uri="{FF2B5EF4-FFF2-40B4-BE49-F238E27FC236}">
                <a16:creationId xmlns:a16="http://schemas.microsoft.com/office/drawing/2014/main" xmlns="" id="{15815879-2115-46CD-A360-78E4CB2DFD7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24300" y="2176009"/>
            <a:ext cx="777997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B244CAB6-C863-4B3D-BE96-EE48E1DF23E3}"/>
              </a:ext>
            </a:extLst>
          </p:cNvPr>
          <p:cNvSpPr>
            <a:spLocks noGrp="1"/>
          </p:cNvSpPr>
          <p:nvPr>
            <p:ph idx="1"/>
          </p:nvPr>
        </p:nvSpPr>
        <p:spPr>
          <a:xfrm>
            <a:off x="3924301" y="2438400"/>
            <a:ext cx="7779970" cy="3651504"/>
          </a:xfrm>
        </p:spPr>
        <p:txBody>
          <a:bodyPr>
            <a:normAutofit fontScale="85000" lnSpcReduction="20000"/>
          </a:bodyPr>
          <a:lstStyle/>
          <a:p>
            <a:r>
              <a:rPr lang="en-GB" sz="2400" b="1" u="sng" dirty="0"/>
              <a:t>What we knew and challenged</a:t>
            </a:r>
          </a:p>
          <a:p>
            <a:r>
              <a:rPr lang="en-GB" dirty="0"/>
              <a:t>Witness to violence- she told us in her own way what she saw- would be distraught</a:t>
            </a:r>
          </a:p>
          <a:p>
            <a:r>
              <a:rPr lang="en-GB" dirty="0"/>
              <a:t>Subjected to violence – pupil </a:t>
            </a:r>
          </a:p>
          <a:p>
            <a:r>
              <a:rPr lang="en-GB" dirty="0"/>
              <a:t>Unexplained bruising- feet- whole body </a:t>
            </a:r>
          </a:p>
          <a:p>
            <a:r>
              <a:rPr lang="en-GB" dirty="0"/>
              <a:t>Behaviours rocketed</a:t>
            </a:r>
          </a:p>
          <a:p>
            <a:r>
              <a:rPr lang="en-GB" dirty="0"/>
              <a:t>Incontinence issues soared</a:t>
            </a:r>
          </a:p>
          <a:p>
            <a:r>
              <a:rPr lang="en-GB" dirty="0"/>
              <a:t>Life narrowed as we were unable to understand or know how to cope with impulsivity- aggression, violent outbursts. Emotional deregulation – anxiety- obsessiveness- OCD.</a:t>
            </a:r>
          </a:p>
          <a:p>
            <a:r>
              <a:rPr lang="en-GB" dirty="0"/>
              <a:t>We unpicked every event searching for triggers we desperately needed answers- it always came back to her diagnosis.</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1178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8957D967-3860-45AF-9148-08DB6207C7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54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4659F25-1F35-4D38-8D40-280A8642AF3A}"/>
              </a:ext>
            </a:extLst>
          </p:cNvPr>
          <p:cNvSpPr>
            <a:spLocks noGrp="1"/>
          </p:cNvSpPr>
          <p:nvPr>
            <p:ph type="title"/>
          </p:nvPr>
        </p:nvSpPr>
        <p:spPr>
          <a:xfrm>
            <a:off x="3924300" y="568345"/>
            <a:ext cx="7779971" cy="1560716"/>
          </a:xfrm>
        </p:spPr>
        <p:txBody>
          <a:bodyPr>
            <a:normAutofit/>
          </a:bodyPr>
          <a:lstStyle/>
          <a:p>
            <a:r>
              <a:rPr lang="en-GB" dirty="0"/>
              <a:t>Complex Needs Unit- Secondary</a:t>
            </a:r>
          </a:p>
        </p:txBody>
      </p:sp>
      <p:pic>
        <p:nvPicPr>
          <p:cNvPr id="5" name="Content Placeholder 4" descr="A close up of a logo&#10;&#10;Description automatically generated">
            <a:extLst>
              <a:ext uri="{FF2B5EF4-FFF2-40B4-BE49-F238E27FC236}">
                <a16:creationId xmlns:a16="http://schemas.microsoft.com/office/drawing/2014/main" xmlns="" id="{EE2EF094-7252-46F3-BB98-A8950D4B54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 r="33510"/>
          <a:stretch/>
        </p:blipFill>
        <p:spPr>
          <a:xfrm>
            <a:off x="20" y="-8545"/>
            <a:ext cx="3424492" cy="6870818"/>
          </a:xfrm>
          <a:prstGeom prst="rect">
            <a:avLst/>
          </a:prstGeom>
        </p:spPr>
      </p:pic>
      <p:cxnSp>
        <p:nvCxnSpPr>
          <p:cNvPr id="14" name="Straight Connector 13">
            <a:extLst>
              <a:ext uri="{FF2B5EF4-FFF2-40B4-BE49-F238E27FC236}">
                <a16:creationId xmlns:a16="http://schemas.microsoft.com/office/drawing/2014/main" xmlns="" id="{15815879-2115-46CD-A360-78E4CB2DFD7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24300" y="2176009"/>
            <a:ext cx="777997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12FF51A7-3422-41E5-B08B-3FCFB62BB436}"/>
              </a:ext>
            </a:extLst>
          </p:cNvPr>
          <p:cNvSpPr>
            <a:spLocks noGrp="1"/>
          </p:cNvSpPr>
          <p:nvPr>
            <p:ph idx="1"/>
          </p:nvPr>
        </p:nvSpPr>
        <p:spPr>
          <a:xfrm>
            <a:off x="3924301" y="2349062"/>
            <a:ext cx="7779970" cy="4083822"/>
          </a:xfrm>
        </p:spPr>
        <p:txBody>
          <a:bodyPr>
            <a:normAutofit fontScale="70000" lnSpcReduction="20000"/>
          </a:bodyPr>
          <a:lstStyle/>
          <a:p>
            <a:r>
              <a:rPr lang="en-US" sz="2600" b="1" dirty="0"/>
              <a:t>What we found out</a:t>
            </a:r>
          </a:p>
          <a:p>
            <a:r>
              <a:rPr lang="en-US" dirty="0"/>
              <a:t>A pupil who wrote a note to their parents on Dec 17</a:t>
            </a:r>
            <a:r>
              <a:rPr lang="en-US" baseline="30000" dirty="0"/>
              <a:t>th</a:t>
            </a:r>
            <a:r>
              <a:rPr lang="en-US" dirty="0"/>
              <a:t> 2017</a:t>
            </a:r>
          </a:p>
          <a:p>
            <a:r>
              <a:rPr lang="en-US" dirty="0"/>
              <a:t>That day she “was shut away as she was a bit edgy”- had PMT and they wanted to ensure she was calm before getting the taxi home. Major traumatic event for her- but not recorded as no big deal as this was part of her every- day life.  Senior members of staff in school checked on screaming, kicking the door and walked away. Left physically spent and soiled- she was unwell when she came home.</a:t>
            </a:r>
          </a:p>
          <a:p>
            <a:r>
              <a:rPr lang="en-US" dirty="0"/>
              <a:t>Seclusion was used as punishment for non- compliance- a copy of her BHS was punitive-and driven by control the only outcome was seclusion.  if you don’t go we will take you there.</a:t>
            </a:r>
          </a:p>
          <a:p>
            <a:r>
              <a:rPr lang="en-US" dirty="0"/>
              <a:t>Blue spaces were frequently used - 45 minutes a time-soiling and emotional distress.</a:t>
            </a:r>
          </a:p>
          <a:p>
            <a:r>
              <a:rPr lang="en-US" dirty="0"/>
              <a:t>Team teach methods used to take her to E13 a room- doors held shut- or locked with handles at the top and bottom of the door.</a:t>
            </a:r>
          </a:p>
          <a:p>
            <a:r>
              <a:rPr lang="en-US" dirty="0"/>
              <a:t>She was dragged across a stable floor at RDA for not wanting to get off the horse- reported to children’s services by a concerned member of staff.</a:t>
            </a:r>
          </a:p>
          <a:p>
            <a:r>
              <a:rPr lang="en-US" dirty="0"/>
              <a:t>Staff dismissing complex diagnosis believing she was a spoilt brat after a meeting with LD nurse- culture  was toxic and harmful- no leadership or interventions to stop the cycle. Compassion and understanding gone.</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151947282"/>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1536</Words>
  <Application>Microsoft Office PowerPoint</Application>
  <PresentationFormat>Widescreen</PresentationFormat>
  <Paragraphs>192</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Schoolbook</vt:lpstr>
      <vt:lpstr>Corbel</vt:lpstr>
      <vt:lpstr>Wingdings</vt:lpstr>
      <vt:lpstr>Feathered</vt:lpstr>
      <vt:lpstr>A young persons with story of trauma and how PBS is helping her and us heal.</vt:lpstr>
      <vt:lpstr>PowerPoint Presentation</vt:lpstr>
      <vt:lpstr> Medical Picture</vt:lpstr>
      <vt:lpstr>Introduction</vt:lpstr>
      <vt:lpstr>Extracts- Perceptions and Language- Layering ….</vt:lpstr>
      <vt:lpstr>Extracts- Perceptions and Language- Layering</vt:lpstr>
      <vt:lpstr>Spitting</vt:lpstr>
      <vt:lpstr>Complex Needs Unit- Secondary- Early transition.</vt:lpstr>
      <vt:lpstr>Complex Needs Unit- Secondary</vt:lpstr>
      <vt:lpstr>Impact</vt:lpstr>
      <vt:lpstr>What happened next</vt:lpstr>
      <vt:lpstr>What happened next</vt:lpstr>
      <vt:lpstr>Strategies</vt:lpstr>
      <vt:lpstr>The Bridge…</vt:lpstr>
      <vt:lpstr>No restraint or seclusion.</vt:lpstr>
      <vt:lpstr>Final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young persons with story of trauma and how PBS is helping her and us heal.</dc:title>
  <dc:creator>Mandy Mitchelmore</dc:creator>
  <cp:lastModifiedBy>Linda Mitchell</cp:lastModifiedBy>
  <cp:revision>16</cp:revision>
  <dcterms:created xsi:type="dcterms:W3CDTF">2020-08-03T14:48:04Z</dcterms:created>
  <dcterms:modified xsi:type="dcterms:W3CDTF">2020-08-07T13:23:19Z</dcterms:modified>
</cp:coreProperties>
</file>