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2" autoAdjust="0"/>
    <p:restoredTop sz="94660"/>
  </p:normalViewPr>
  <p:slideViewPr>
    <p:cSldViewPr snapToGrid="0">
      <p:cViewPr varScale="1">
        <p:scale>
          <a:sx n="97" d="100"/>
          <a:sy n="97" d="100"/>
        </p:scale>
        <p:origin x="9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4E1C836-D094-4E7F-802D-09F2198C5484}"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C339F3-060B-4447-B030-85B3EBEEAD72}" type="slidenum">
              <a:rPr lang="en-GB" smtClean="0"/>
              <a:t>‹#›</a:t>
            </a:fld>
            <a:endParaRPr lang="en-GB"/>
          </a:p>
        </p:txBody>
      </p:sp>
    </p:spTree>
    <p:extLst>
      <p:ext uri="{BB962C8B-B14F-4D97-AF65-F5344CB8AC3E}">
        <p14:creationId xmlns:p14="http://schemas.microsoft.com/office/powerpoint/2010/main" val="251147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E1C836-D094-4E7F-802D-09F2198C5484}"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C339F3-060B-4447-B030-85B3EBEEAD72}" type="slidenum">
              <a:rPr lang="en-GB" smtClean="0"/>
              <a:t>‹#›</a:t>
            </a:fld>
            <a:endParaRPr lang="en-GB"/>
          </a:p>
        </p:txBody>
      </p:sp>
    </p:spTree>
    <p:extLst>
      <p:ext uri="{BB962C8B-B14F-4D97-AF65-F5344CB8AC3E}">
        <p14:creationId xmlns:p14="http://schemas.microsoft.com/office/powerpoint/2010/main" val="1895352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E1C836-D094-4E7F-802D-09F2198C5484}"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C339F3-060B-4447-B030-85B3EBEEAD72}" type="slidenum">
              <a:rPr lang="en-GB" smtClean="0"/>
              <a:t>‹#›</a:t>
            </a:fld>
            <a:endParaRPr lang="en-GB"/>
          </a:p>
        </p:txBody>
      </p:sp>
    </p:spTree>
    <p:extLst>
      <p:ext uri="{BB962C8B-B14F-4D97-AF65-F5344CB8AC3E}">
        <p14:creationId xmlns:p14="http://schemas.microsoft.com/office/powerpoint/2010/main" val="3514424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E1C836-D094-4E7F-802D-09F2198C5484}"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C339F3-060B-4447-B030-85B3EBEEAD72}" type="slidenum">
              <a:rPr lang="en-GB" smtClean="0"/>
              <a:t>‹#›</a:t>
            </a:fld>
            <a:endParaRPr lang="en-GB"/>
          </a:p>
        </p:txBody>
      </p:sp>
    </p:spTree>
    <p:extLst>
      <p:ext uri="{BB962C8B-B14F-4D97-AF65-F5344CB8AC3E}">
        <p14:creationId xmlns:p14="http://schemas.microsoft.com/office/powerpoint/2010/main" val="2079278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E1C836-D094-4E7F-802D-09F2198C5484}"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C339F3-060B-4447-B030-85B3EBEEAD72}" type="slidenum">
              <a:rPr lang="en-GB" smtClean="0"/>
              <a:t>‹#›</a:t>
            </a:fld>
            <a:endParaRPr lang="en-GB"/>
          </a:p>
        </p:txBody>
      </p:sp>
    </p:spTree>
    <p:extLst>
      <p:ext uri="{BB962C8B-B14F-4D97-AF65-F5344CB8AC3E}">
        <p14:creationId xmlns:p14="http://schemas.microsoft.com/office/powerpoint/2010/main" val="2596420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4E1C836-D094-4E7F-802D-09F2198C5484}"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C339F3-060B-4447-B030-85B3EBEEAD72}" type="slidenum">
              <a:rPr lang="en-GB" smtClean="0"/>
              <a:t>‹#›</a:t>
            </a:fld>
            <a:endParaRPr lang="en-GB"/>
          </a:p>
        </p:txBody>
      </p:sp>
    </p:spTree>
    <p:extLst>
      <p:ext uri="{BB962C8B-B14F-4D97-AF65-F5344CB8AC3E}">
        <p14:creationId xmlns:p14="http://schemas.microsoft.com/office/powerpoint/2010/main" val="454539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4E1C836-D094-4E7F-802D-09F2198C5484}" type="datetimeFigureOut">
              <a:rPr lang="en-GB" smtClean="0"/>
              <a:t>12/05/2020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C339F3-060B-4447-B030-85B3EBEEAD72}" type="slidenum">
              <a:rPr lang="en-GB" smtClean="0"/>
              <a:t>‹#›</a:t>
            </a:fld>
            <a:endParaRPr lang="en-GB"/>
          </a:p>
        </p:txBody>
      </p:sp>
    </p:spTree>
    <p:extLst>
      <p:ext uri="{BB962C8B-B14F-4D97-AF65-F5344CB8AC3E}">
        <p14:creationId xmlns:p14="http://schemas.microsoft.com/office/powerpoint/2010/main" val="659705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4E1C836-D094-4E7F-802D-09F2198C5484}" type="datetimeFigureOut">
              <a:rPr lang="en-GB" smtClean="0"/>
              <a:t>12/05/2020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C339F3-060B-4447-B030-85B3EBEEAD72}" type="slidenum">
              <a:rPr lang="en-GB" smtClean="0"/>
              <a:t>‹#›</a:t>
            </a:fld>
            <a:endParaRPr lang="en-GB"/>
          </a:p>
        </p:txBody>
      </p:sp>
    </p:spTree>
    <p:extLst>
      <p:ext uri="{BB962C8B-B14F-4D97-AF65-F5344CB8AC3E}">
        <p14:creationId xmlns:p14="http://schemas.microsoft.com/office/powerpoint/2010/main" val="217193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1C836-D094-4E7F-802D-09F2198C5484}" type="datetimeFigureOut">
              <a:rPr lang="en-GB" smtClean="0"/>
              <a:t>12/05/2020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C339F3-060B-4447-B030-85B3EBEEAD72}" type="slidenum">
              <a:rPr lang="en-GB" smtClean="0"/>
              <a:t>‹#›</a:t>
            </a:fld>
            <a:endParaRPr lang="en-GB"/>
          </a:p>
        </p:txBody>
      </p:sp>
    </p:spTree>
    <p:extLst>
      <p:ext uri="{BB962C8B-B14F-4D97-AF65-F5344CB8AC3E}">
        <p14:creationId xmlns:p14="http://schemas.microsoft.com/office/powerpoint/2010/main" val="3281057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E1C836-D094-4E7F-802D-09F2198C5484}"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C339F3-060B-4447-B030-85B3EBEEAD72}" type="slidenum">
              <a:rPr lang="en-GB" smtClean="0"/>
              <a:t>‹#›</a:t>
            </a:fld>
            <a:endParaRPr lang="en-GB"/>
          </a:p>
        </p:txBody>
      </p:sp>
    </p:spTree>
    <p:extLst>
      <p:ext uri="{BB962C8B-B14F-4D97-AF65-F5344CB8AC3E}">
        <p14:creationId xmlns:p14="http://schemas.microsoft.com/office/powerpoint/2010/main" val="682434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E1C836-D094-4E7F-802D-09F2198C5484}"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C339F3-060B-4447-B030-85B3EBEEAD72}" type="slidenum">
              <a:rPr lang="en-GB" smtClean="0"/>
              <a:t>‹#›</a:t>
            </a:fld>
            <a:endParaRPr lang="en-GB"/>
          </a:p>
        </p:txBody>
      </p:sp>
    </p:spTree>
    <p:extLst>
      <p:ext uri="{BB962C8B-B14F-4D97-AF65-F5344CB8AC3E}">
        <p14:creationId xmlns:p14="http://schemas.microsoft.com/office/powerpoint/2010/main" val="301727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1C836-D094-4E7F-802D-09F2198C5484}" type="datetimeFigureOut">
              <a:rPr lang="en-GB" smtClean="0"/>
              <a:t>12/05/2020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339F3-060B-4447-B030-85B3EBEEAD72}" type="slidenum">
              <a:rPr lang="en-GB" smtClean="0"/>
              <a:t>‹#›</a:t>
            </a:fld>
            <a:endParaRPr lang="en-GB"/>
          </a:p>
        </p:txBody>
      </p:sp>
    </p:spTree>
    <p:extLst>
      <p:ext uri="{BB962C8B-B14F-4D97-AF65-F5344CB8AC3E}">
        <p14:creationId xmlns:p14="http://schemas.microsoft.com/office/powerpoint/2010/main" val="1636526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myplaceforenglish.blogspot.com/2009/08/question-tags-pre.html"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en-GB" dirty="0"/>
            </a:br>
            <a:endParaRPr lang="en-GB" dirty="0"/>
          </a:p>
        </p:txBody>
      </p:sp>
      <p:pic>
        <p:nvPicPr>
          <p:cNvPr id="3" name="Content Placeholder 2">
            <a:extLst>
              <a:ext uri="{FF2B5EF4-FFF2-40B4-BE49-F238E27FC236}">
                <a16:creationId xmlns:a16="http://schemas.microsoft.com/office/drawing/2014/main" id="{D63BC034-3356-4615-9FAB-E44D2A7C5DA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224" y="4121191"/>
            <a:ext cx="1475951" cy="2079419"/>
          </a:xfrm>
        </p:spPr>
      </p:pic>
      <p:pic>
        <p:nvPicPr>
          <p:cNvPr id="2050" name="Picture 3" descr="SCLD logo high 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3348" y="365124"/>
            <a:ext cx="831475" cy="1132681"/>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292" y="262734"/>
            <a:ext cx="1139104" cy="12350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4"/>
          <p:cNvSpPr>
            <a:spLocks noChangeArrowheads="1"/>
          </p:cNvSpPr>
          <p:nvPr/>
        </p:nvSpPr>
        <p:spPr bwMode="auto">
          <a:xfrm>
            <a:off x="2330595" y="147193"/>
            <a:ext cx="765521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PBS Community of Practice </a:t>
            </a:r>
            <a:r>
              <a:rPr kumimoji="0" lang="en-GB" altLang="en-US" sz="3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Scotland </a:t>
            </a:r>
            <a:endParaRPr kumimoji="0" lang="en-GB" altLang="en-US" sz="32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6B935843-3F99-472D-A629-4B7612B9758A}"/>
              </a:ext>
            </a:extLst>
          </p:cNvPr>
          <p:cNvSpPr txBox="1"/>
          <p:nvPr/>
        </p:nvSpPr>
        <p:spPr>
          <a:xfrm>
            <a:off x="100224" y="6314090"/>
            <a:ext cx="2493204" cy="369332"/>
          </a:xfrm>
          <a:prstGeom prst="rect">
            <a:avLst/>
          </a:prstGeom>
          <a:solidFill>
            <a:schemeClr val="accent6">
              <a:lumMod val="20000"/>
              <a:lumOff val="80000"/>
            </a:schemeClr>
          </a:solidFill>
        </p:spPr>
        <p:txBody>
          <a:bodyPr wrap="square" rtlCol="0">
            <a:spAutoFit/>
          </a:bodyPr>
          <a:lstStyle/>
          <a:p>
            <a:r>
              <a:rPr lang="en-GB" dirty="0"/>
              <a:t>www.mycommpass.com</a:t>
            </a:r>
          </a:p>
        </p:txBody>
      </p:sp>
      <p:sp>
        <p:nvSpPr>
          <p:cNvPr id="9" name="TextBox 8">
            <a:extLst>
              <a:ext uri="{FF2B5EF4-FFF2-40B4-BE49-F238E27FC236}">
                <a16:creationId xmlns:a16="http://schemas.microsoft.com/office/drawing/2014/main" id="{2BFB410A-40C8-41DB-B994-FAEFCE762769}"/>
              </a:ext>
            </a:extLst>
          </p:cNvPr>
          <p:cNvSpPr txBox="1"/>
          <p:nvPr/>
        </p:nvSpPr>
        <p:spPr>
          <a:xfrm>
            <a:off x="2593428" y="1908620"/>
            <a:ext cx="7252137" cy="1457793"/>
          </a:xfrm>
          <a:prstGeom prst="rect">
            <a:avLst/>
          </a:prstGeom>
          <a:solidFill>
            <a:schemeClr val="accent4">
              <a:lumMod val="40000"/>
              <a:lumOff val="60000"/>
            </a:schemeClr>
          </a:solidFill>
          <a:ln>
            <a:solidFill>
              <a:srgbClr val="002060"/>
            </a:solidFill>
          </a:ln>
          <a:effectLst>
            <a:softEdge rad="12700"/>
          </a:effectLst>
        </p:spPr>
        <p:txBody>
          <a:bodyPr wrap="square" rtlCol="0">
            <a:spAutoFit/>
          </a:bodyPr>
          <a:lstStyle/>
          <a:p>
            <a:r>
              <a:rPr lang="en-GB" sz="4400" dirty="0"/>
              <a:t>IMPLEMENTING PBS IN FAMILY </a:t>
            </a:r>
          </a:p>
          <a:p>
            <a:r>
              <a:rPr lang="en-GB" sz="4400" dirty="0"/>
              <a:t>                  SETTINGS</a:t>
            </a:r>
          </a:p>
        </p:txBody>
      </p:sp>
      <p:sp>
        <p:nvSpPr>
          <p:cNvPr id="10" name="TextBox 9">
            <a:extLst>
              <a:ext uri="{FF2B5EF4-FFF2-40B4-BE49-F238E27FC236}">
                <a16:creationId xmlns:a16="http://schemas.microsoft.com/office/drawing/2014/main" id="{192A0215-798B-4E0C-A8B2-8F476924196C}"/>
              </a:ext>
            </a:extLst>
          </p:cNvPr>
          <p:cNvSpPr txBox="1"/>
          <p:nvPr/>
        </p:nvSpPr>
        <p:spPr>
          <a:xfrm>
            <a:off x="8615857" y="5292546"/>
            <a:ext cx="3397468" cy="1200329"/>
          </a:xfrm>
          <a:prstGeom prst="rect">
            <a:avLst/>
          </a:prstGeom>
          <a:solidFill>
            <a:schemeClr val="accent5">
              <a:lumMod val="20000"/>
              <a:lumOff val="80000"/>
            </a:schemeClr>
          </a:solidFill>
        </p:spPr>
        <p:txBody>
          <a:bodyPr wrap="square" rtlCol="0">
            <a:spAutoFit/>
          </a:bodyPr>
          <a:lstStyle/>
          <a:p>
            <a:r>
              <a:rPr lang="en-GB" dirty="0"/>
              <a:t>Kate Sanger (Family Carer)</a:t>
            </a:r>
          </a:p>
          <a:p>
            <a:r>
              <a:rPr lang="en-GB" dirty="0"/>
              <a:t>C0-Creator of MYCOMMPASS  </a:t>
            </a:r>
          </a:p>
          <a:p>
            <a:r>
              <a:rPr lang="en-GB" dirty="0"/>
              <a:t>PABBS Trustee Advisor</a:t>
            </a:r>
          </a:p>
          <a:p>
            <a:r>
              <a:rPr lang="en-GB" dirty="0"/>
              <a:t>CBF Trustee Advisor</a:t>
            </a:r>
          </a:p>
        </p:txBody>
      </p:sp>
      <p:pic>
        <p:nvPicPr>
          <p:cNvPr id="5" name="Picture 4">
            <a:extLst>
              <a:ext uri="{FF2B5EF4-FFF2-40B4-BE49-F238E27FC236}">
                <a16:creationId xmlns:a16="http://schemas.microsoft.com/office/drawing/2014/main" id="{D0857B05-699E-4CA0-86FB-ED8C4595B7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8123" y="3840354"/>
            <a:ext cx="3807794" cy="2769687"/>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63500"/>
          </a:effectLst>
        </p:spPr>
      </p:pic>
    </p:spTree>
    <p:extLst>
      <p:ext uri="{BB962C8B-B14F-4D97-AF65-F5344CB8AC3E}">
        <p14:creationId xmlns:p14="http://schemas.microsoft.com/office/powerpoint/2010/main" val="4204572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3AB8-098A-4ABF-9650-D0EB0DEEFA14}"/>
              </a:ext>
            </a:extLst>
          </p:cNvPr>
          <p:cNvSpPr>
            <a:spLocks noGrp="1"/>
          </p:cNvSpPr>
          <p:nvPr>
            <p:ph type="title"/>
          </p:nvPr>
        </p:nvSpPr>
        <p:spPr>
          <a:xfrm>
            <a:off x="740979" y="2088930"/>
            <a:ext cx="4658712" cy="3752195"/>
          </a:xfrm>
          <a:solidFill>
            <a:schemeClr val="accent4">
              <a:lumMod val="40000"/>
              <a:lumOff val="60000"/>
            </a:schemeClr>
          </a:solidFill>
          <a:effectLst>
            <a:glow rad="139700">
              <a:schemeClr val="accent5">
                <a:satMod val="175000"/>
                <a:alpha val="40000"/>
              </a:schemeClr>
            </a:glow>
          </a:effectLst>
        </p:spPr>
        <p:txBody>
          <a:bodyPr>
            <a:normAutofit/>
          </a:bodyPr>
          <a:lstStyle/>
          <a:p>
            <a:r>
              <a:rPr lang="en-GB" i="1" dirty="0"/>
              <a:t>Thank-you everyone for taking the time to listen, stay safe.</a:t>
            </a:r>
            <a:br>
              <a:rPr lang="en-GB" i="1" dirty="0"/>
            </a:br>
            <a:r>
              <a:rPr lang="en-GB" i="1" dirty="0"/>
              <a:t>Kate &amp; Laura</a:t>
            </a:r>
            <a:br>
              <a:rPr lang="en-GB" i="1" dirty="0"/>
            </a:br>
            <a:endParaRPr lang="en-GB" i="1" dirty="0"/>
          </a:p>
        </p:txBody>
      </p:sp>
      <p:pic>
        <p:nvPicPr>
          <p:cNvPr id="5" name="Picture 4">
            <a:extLst>
              <a:ext uri="{FF2B5EF4-FFF2-40B4-BE49-F238E27FC236}">
                <a16:creationId xmlns:a16="http://schemas.microsoft.com/office/drawing/2014/main" id="{50BD7391-3A02-4442-A623-5566436FE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3751" y="369483"/>
            <a:ext cx="1325468" cy="1498732"/>
          </a:xfrm>
          <a:prstGeom prst="rect">
            <a:avLst/>
          </a:prstGeom>
        </p:spPr>
      </p:pic>
      <p:pic>
        <p:nvPicPr>
          <p:cNvPr id="7" name="Picture 6">
            <a:extLst>
              <a:ext uri="{FF2B5EF4-FFF2-40B4-BE49-F238E27FC236}">
                <a16:creationId xmlns:a16="http://schemas.microsoft.com/office/drawing/2014/main" id="{9989C74A-ABA5-46AE-95AF-F89957A9AA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81" y="152677"/>
            <a:ext cx="1217672" cy="1715538"/>
          </a:xfrm>
          <a:prstGeom prst="rect">
            <a:avLst/>
          </a:prstGeom>
        </p:spPr>
      </p:pic>
      <p:pic>
        <p:nvPicPr>
          <p:cNvPr id="13" name="Picture 12">
            <a:extLst>
              <a:ext uri="{FF2B5EF4-FFF2-40B4-BE49-F238E27FC236}">
                <a16:creationId xmlns:a16="http://schemas.microsoft.com/office/drawing/2014/main" id="{CFE6A380-2143-4A73-B4B0-F212DD427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9866" y="291044"/>
            <a:ext cx="4485734" cy="64142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7822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0AD63A-4515-4550-A575-40DB09D80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81" y="0"/>
            <a:ext cx="1266154" cy="1360720"/>
          </a:xfrm>
          <a:prstGeom prst="rect">
            <a:avLst/>
          </a:prstGeom>
        </p:spPr>
      </p:pic>
      <p:sp>
        <p:nvSpPr>
          <p:cNvPr id="6" name="TextBox 5">
            <a:extLst>
              <a:ext uri="{FF2B5EF4-FFF2-40B4-BE49-F238E27FC236}">
                <a16:creationId xmlns:a16="http://schemas.microsoft.com/office/drawing/2014/main" id="{68EC88B5-6C45-4DE5-A253-28639DF5ED0E}"/>
              </a:ext>
            </a:extLst>
          </p:cNvPr>
          <p:cNvSpPr txBox="1"/>
          <p:nvPr/>
        </p:nvSpPr>
        <p:spPr>
          <a:xfrm>
            <a:off x="1835526" y="268014"/>
            <a:ext cx="6070882" cy="830997"/>
          </a:xfrm>
          <a:prstGeom prst="rect">
            <a:avLst/>
          </a:prstGeom>
          <a:solidFill>
            <a:schemeClr val="accent1">
              <a:lumMod val="20000"/>
              <a:lumOff val="80000"/>
            </a:schemeClr>
          </a:solidFill>
          <a:scene3d>
            <a:camera prst="orthographicFront"/>
            <a:lightRig rig="threePt" dir="t"/>
          </a:scene3d>
          <a:sp3d>
            <a:bevelT/>
          </a:sp3d>
        </p:spPr>
        <p:txBody>
          <a:bodyPr wrap="square" rtlCol="0">
            <a:spAutoFit/>
          </a:bodyPr>
          <a:lstStyle/>
          <a:p>
            <a:r>
              <a:rPr lang="en-GB" sz="4800" dirty="0"/>
              <a:t>PRESENTATION</a:t>
            </a:r>
          </a:p>
        </p:txBody>
      </p:sp>
      <p:sp>
        <p:nvSpPr>
          <p:cNvPr id="7" name="TextBox 6">
            <a:extLst>
              <a:ext uri="{FF2B5EF4-FFF2-40B4-BE49-F238E27FC236}">
                <a16:creationId xmlns:a16="http://schemas.microsoft.com/office/drawing/2014/main" id="{71AA9544-938E-4048-914B-E261D6D26FAA}"/>
              </a:ext>
            </a:extLst>
          </p:cNvPr>
          <p:cNvSpPr txBox="1"/>
          <p:nvPr/>
        </p:nvSpPr>
        <p:spPr>
          <a:xfrm>
            <a:off x="1600199" y="2104697"/>
            <a:ext cx="7338849" cy="3416320"/>
          </a:xfrm>
          <a:prstGeom prst="rect">
            <a:avLst/>
          </a:prstGeom>
          <a:noFill/>
        </p:spPr>
        <p:txBody>
          <a:bodyPr wrap="square" rtlCol="0">
            <a:spAutoFit/>
          </a:bodyPr>
          <a:lstStyle/>
          <a:p>
            <a:r>
              <a:rPr lang="en-GB" sz="2400" dirty="0"/>
              <a:t>WERE PARENTS PIONEERS IN PBS ??</a:t>
            </a:r>
          </a:p>
          <a:p>
            <a:r>
              <a:rPr lang="en-GB" sz="2400" dirty="0"/>
              <a:t>EARLY YEARS AT HOME &amp; SCHOOL</a:t>
            </a:r>
          </a:p>
          <a:p>
            <a:r>
              <a:rPr lang="en-GB" sz="2400" dirty="0"/>
              <a:t>WHEN WE GET IT WRONG (IMPACT ON LAURA &amp; FAMILY)</a:t>
            </a:r>
          </a:p>
          <a:p>
            <a:r>
              <a:rPr lang="en-GB" sz="2400" dirty="0"/>
              <a:t>WHEN WE GET IT RIGHT! (IMPACT ON EVERYONE)</a:t>
            </a:r>
          </a:p>
          <a:p>
            <a:r>
              <a:rPr lang="en-GB" sz="2400" dirty="0"/>
              <a:t>WHAT HELPED US?</a:t>
            </a:r>
          </a:p>
          <a:p>
            <a:r>
              <a:rPr lang="en-GB" sz="2400" dirty="0"/>
              <a:t>WHAT CHANGES DID WE PUT IN PLACE?</a:t>
            </a:r>
          </a:p>
          <a:p>
            <a:r>
              <a:rPr lang="en-GB" sz="2400" dirty="0"/>
              <a:t>WHAT DO FAMILIES SAY</a:t>
            </a:r>
          </a:p>
          <a:p>
            <a:r>
              <a:rPr lang="en-GB" sz="2400" dirty="0"/>
              <a:t>WHAT WOULD LAURA AND I LIKE FOR THE FUTURE</a:t>
            </a:r>
          </a:p>
          <a:p>
            <a:endParaRPr lang="en-GB" sz="2400" dirty="0"/>
          </a:p>
        </p:txBody>
      </p:sp>
      <p:pic>
        <p:nvPicPr>
          <p:cNvPr id="9" name="Picture 8">
            <a:extLst>
              <a:ext uri="{FF2B5EF4-FFF2-40B4-BE49-F238E27FC236}">
                <a16:creationId xmlns:a16="http://schemas.microsoft.com/office/drawing/2014/main" id="{4A15E36E-AAC0-4309-B23B-3AB9A8039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5546" y="204951"/>
            <a:ext cx="2861852" cy="3405351"/>
          </a:xfrm>
          <a:prstGeom prst="rect">
            <a:avLst/>
          </a:prstGeom>
          <a:ln>
            <a:noFill/>
          </a:ln>
          <a:effectLst>
            <a:softEdge rad="112500"/>
          </a:effectLst>
        </p:spPr>
      </p:pic>
      <p:pic>
        <p:nvPicPr>
          <p:cNvPr id="3" name="Picture 2">
            <a:extLst>
              <a:ext uri="{FF2B5EF4-FFF2-40B4-BE49-F238E27FC236}">
                <a16:creationId xmlns:a16="http://schemas.microsoft.com/office/drawing/2014/main" id="{EDDDF1D7-2890-4179-9E5C-C68B0F2E0F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4718" y="3610302"/>
            <a:ext cx="2209918" cy="3145222"/>
          </a:xfrm>
          <a:prstGeom prst="rect">
            <a:avLst/>
          </a:prstGeom>
          <a:ln>
            <a:noFill/>
          </a:ln>
          <a:effectLst>
            <a:softEdge rad="112500"/>
          </a:effectLst>
        </p:spPr>
      </p:pic>
    </p:spTree>
    <p:extLst>
      <p:ext uri="{BB962C8B-B14F-4D97-AF65-F5344CB8AC3E}">
        <p14:creationId xmlns:p14="http://schemas.microsoft.com/office/powerpoint/2010/main" val="33590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7CE4C-E6EA-4AF0-988C-135A779CF3BF}"/>
              </a:ext>
            </a:extLst>
          </p:cNvPr>
          <p:cNvSpPr>
            <a:spLocks noGrp="1"/>
          </p:cNvSpPr>
          <p:nvPr>
            <p:ph type="title"/>
          </p:nvPr>
        </p:nvSpPr>
        <p:spPr>
          <a:xfrm>
            <a:off x="838199" y="365125"/>
            <a:ext cx="9519745" cy="1325563"/>
          </a:xfrm>
          <a:solidFill>
            <a:schemeClr val="accent3">
              <a:lumMod val="40000"/>
              <a:lumOff val="60000"/>
            </a:schemeClr>
          </a:solidFill>
          <a:ln>
            <a:solidFill>
              <a:srgbClr val="00B0F0"/>
            </a:solidFill>
          </a:ln>
          <a:effectLst>
            <a:glow rad="101600">
              <a:schemeClr val="accent4">
                <a:satMod val="175000"/>
                <a:alpha val="40000"/>
              </a:schemeClr>
            </a:glow>
          </a:effectLst>
        </p:spPr>
        <p:txBody>
          <a:bodyPr/>
          <a:lstStyle/>
          <a:p>
            <a:r>
              <a:rPr lang="en-GB" dirty="0"/>
              <a:t>Were Parents Pioneers in PBS</a:t>
            </a:r>
          </a:p>
        </p:txBody>
      </p:sp>
      <p:pic>
        <p:nvPicPr>
          <p:cNvPr id="5" name="Picture 4">
            <a:extLst>
              <a:ext uri="{FF2B5EF4-FFF2-40B4-BE49-F238E27FC236}">
                <a16:creationId xmlns:a16="http://schemas.microsoft.com/office/drawing/2014/main" id="{E574F6A7-251B-45CC-9DBD-CC98BBD7DA9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62499" y="500445"/>
            <a:ext cx="1054922" cy="1054922"/>
          </a:xfrm>
          <a:prstGeom prst="rect">
            <a:avLst/>
          </a:prstGeom>
        </p:spPr>
      </p:pic>
      <p:sp>
        <p:nvSpPr>
          <p:cNvPr id="7" name="TextBox 6">
            <a:extLst>
              <a:ext uri="{FF2B5EF4-FFF2-40B4-BE49-F238E27FC236}">
                <a16:creationId xmlns:a16="http://schemas.microsoft.com/office/drawing/2014/main" id="{885E1070-8FFA-4B06-B24F-F08D6B768B57}"/>
              </a:ext>
            </a:extLst>
          </p:cNvPr>
          <p:cNvSpPr txBox="1"/>
          <p:nvPr/>
        </p:nvSpPr>
        <p:spPr>
          <a:xfrm>
            <a:off x="157655" y="2010103"/>
            <a:ext cx="2814145" cy="523220"/>
          </a:xfrm>
          <a:prstGeom prst="rect">
            <a:avLst/>
          </a:prstGeom>
          <a:solidFill>
            <a:schemeClr val="accent2">
              <a:lumMod val="20000"/>
              <a:lumOff val="80000"/>
            </a:schemeClr>
          </a:solidFill>
        </p:spPr>
        <p:txBody>
          <a:bodyPr wrap="square" rtlCol="0">
            <a:spAutoFit/>
          </a:bodyPr>
          <a:lstStyle/>
          <a:p>
            <a:r>
              <a:rPr lang="en-GB" sz="2800" dirty="0"/>
              <a:t>EARLY YEARS</a:t>
            </a:r>
          </a:p>
        </p:txBody>
      </p:sp>
      <p:pic>
        <p:nvPicPr>
          <p:cNvPr id="8" name="Picture 7">
            <a:extLst>
              <a:ext uri="{FF2B5EF4-FFF2-40B4-BE49-F238E27FC236}">
                <a16:creationId xmlns:a16="http://schemas.microsoft.com/office/drawing/2014/main" id="{1E15D4D2-1AFD-4EA1-8796-BF296B793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04" y="3099634"/>
            <a:ext cx="2946642" cy="2410397"/>
          </a:xfrm>
          <a:prstGeom prst="rect">
            <a:avLst/>
          </a:prstGeom>
        </p:spPr>
      </p:pic>
      <p:sp>
        <p:nvSpPr>
          <p:cNvPr id="9" name="TextBox 8">
            <a:extLst>
              <a:ext uri="{FF2B5EF4-FFF2-40B4-BE49-F238E27FC236}">
                <a16:creationId xmlns:a16="http://schemas.microsoft.com/office/drawing/2014/main" id="{4BD7CC21-9775-45B4-882A-7692CC653423}"/>
              </a:ext>
            </a:extLst>
          </p:cNvPr>
          <p:cNvSpPr txBox="1"/>
          <p:nvPr/>
        </p:nvSpPr>
        <p:spPr>
          <a:xfrm>
            <a:off x="3665483" y="1947041"/>
            <a:ext cx="4280338" cy="2031325"/>
          </a:xfrm>
          <a:prstGeom prst="rect">
            <a:avLst/>
          </a:prstGeom>
          <a:solidFill>
            <a:schemeClr val="accent4">
              <a:lumMod val="20000"/>
              <a:lumOff val="80000"/>
            </a:schemeClr>
          </a:solidFill>
          <a:effectLst>
            <a:softEdge rad="12700"/>
          </a:effectLst>
        </p:spPr>
        <p:txBody>
          <a:bodyPr wrap="square" rtlCol="0">
            <a:spAutoFit/>
          </a:bodyPr>
          <a:lstStyle/>
          <a:p>
            <a:r>
              <a:rPr lang="en-GB" dirty="0"/>
              <a:t>When you have a child with a learning disability, you ask yourself, will she/he walk, will they talk, or be able to look after themselves. Will she/he marry or be independent?</a:t>
            </a:r>
          </a:p>
          <a:p>
            <a:r>
              <a:rPr lang="en-GB" dirty="0"/>
              <a:t>These are just some of my thoughts when I learned my child would be different!</a:t>
            </a:r>
          </a:p>
        </p:txBody>
      </p:sp>
      <p:sp>
        <p:nvSpPr>
          <p:cNvPr id="11" name="TextBox 10">
            <a:extLst>
              <a:ext uri="{FF2B5EF4-FFF2-40B4-BE49-F238E27FC236}">
                <a16:creationId xmlns:a16="http://schemas.microsoft.com/office/drawing/2014/main" id="{10CFD6F6-5DE7-4BA3-A8EB-721FA594DCDF}"/>
              </a:ext>
            </a:extLst>
          </p:cNvPr>
          <p:cNvSpPr txBox="1"/>
          <p:nvPr/>
        </p:nvSpPr>
        <p:spPr>
          <a:xfrm>
            <a:off x="3665483" y="4304832"/>
            <a:ext cx="5470635" cy="2339102"/>
          </a:xfrm>
          <a:prstGeom prst="rect">
            <a:avLst/>
          </a:prstGeom>
          <a:solidFill>
            <a:srgbClr val="FFFF00"/>
          </a:solidFill>
          <a:scene3d>
            <a:camera prst="orthographicFront"/>
            <a:lightRig rig="threePt" dir="t"/>
          </a:scene3d>
          <a:sp3d>
            <a:bevelT/>
          </a:sp3d>
        </p:spPr>
        <p:txBody>
          <a:bodyPr wrap="square" rtlCol="0">
            <a:spAutoFit/>
          </a:bodyPr>
          <a:lstStyle/>
          <a:p>
            <a:r>
              <a:rPr lang="en-GB" dirty="0">
                <a:solidFill>
                  <a:srgbClr val="C00000"/>
                </a:solidFill>
              </a:rPr>
              <a:t>What I didn’t ask myself or  think about !  </a:t>
            </a:r>
          </a:p>
          <a:p>
            <a:r>
              <a:rPr lang="en-GB" dirty="0">
                <a:solidFill>
                  <a:srgbClr val="C00000"/>
                </a:solidFill>
              </a:rPr>
              <a:t>Would I have to change the :</a:t>
            </a:r>
          </a:p>
          <a:p>
            <a:r>
              <a:rPr lang="en-GB" dirty="0"/>
              <a:t>Environment to meet her needs? Would I and others supporting her make her distressed because of the way we approached her? Would the tone of our voices cause her further distress? Would being frustrated make her </a:t>
            </a:r>
          </a:p>
          <a:p>
            <a:r>
              <a:rPr lang="en-GB" dirty="0"/>
              <a:t>bang her head on the floor? and would her behaviour be her </a:t>
            </a:r>
            <a:r>
              <a:rPr lang="en-GB" sz="2000" dirty="0"/>
              <a:t>loudest voice </a:t>
            </a:r>
            <a:r>
              <a:rPr lang="en-GB" dirty="0"/>
              <a:t>?</a:t>
            </a:r>
          </a:p>
        </p:txBody>
      </p:sp>
      <p:pic>
        <p:nvPicPr>
          <p:cNvPr id="4" name="Picture 3">
            <a:extLst>
              <a:ext uri="{FF2B5EF4-FFF2-40B4-BE49-F238E27FC236}">
                <a16:creationId xmlns:a16="http://schemas.microsoft.com/office/drawing/2014/main" id="{CE139BF4-C177-42E9-B37C-147AE90BA3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5412" y="81792"/>
            <a:ext cx="1165961" cy="1318374"/>
          </a:xfrm>
          <a:prstGeom prst="rect">
            <a:avLst/>
          </a:prstGeom>
        </p:spPr>
      </p:pic>
    </p:spTree>
    <p:extLst>
      <p:ext uri="{BB962C8B-B14F-4D97-AF65-F5344CB8AC3E}">
        <p14:creationId xmlns:p14="http://schemas.microsoft.com/office/powerpoint/2010/main" val="1681118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7625-E1AA-44F0-B76D-FEAE07D6C335}"/>
              </a:ext>
            </a:extLst>
          </p:cNvPr>
          <p:cNvSpPr>
            <a:spLocks noGrp="1"/>
          </p:cNvSpPr>
          <p:nvPr>
            <p:ph type="title"/>
          </p:nvPr>
        </p:nvSpPr>
        <p:spPr>
          <a:xfrm>
            <a:off x="1931277" y="365125"/>
            <a:ext cx="8119240" cy="1325563"/>
          </a:xfrm>
          <a:solidFill>
            <a:schemeClr val="accent6">
              <a:lumMod val="40000"/>
              <a:lumOff val="60000"/>
            </a:schemeClr>
          </a:solidFill>
          <a:effectLst>
            <a:glow rad="228600">
              <a:schemeClr val="accent4">
                <a:satMod val="175000"/>
                <a:alpha val="40000"/>
              </a:schemeClr>
            </a:glow>
          </a:effectLst>
        </p:spPr>
        <p:txBody>
          <a:bodyPr/>
          <a:lstStyle/>
          <a:p>
            <a:r>
              <a:rPr lang="en-GB" dirty="0"/>
              <a:t>EARLY YEARS AT HOME &amp; SCHOOL</a:t>
            </a:r>
          </a:p>
        </p:txBody>
      </p:sp>
      <p:pic>
        <p:nvPicPr>
          <p:cNvPr id="5" name="Picture 4">
            <a:extLst>
              <a:ext uri="{FF2B5EF4-FFF2-40B4-BE49-F238E27FC236}">
                <a16:creationId xmlns:a16="http://schemas.microsoft.com/office/drawing/2014/main" id="{40742219-215E-42A8-8151-4C04E88AA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8230" y="2254468"/>
            <a:ext cx="4545578" cy="4059621"/>
          </a:xfrm>
          <a:prstGeom prst="rect">
            <a:avLst/>
          </a:prstGeom>
          <a:ln>
            <a:noFill/>
          </a:ln>
          <a:effectLst>
            <a:softEdge rad="112500"/>
          </a:effectLst>
        </p:spPr>
      </p:pic>
      <p:pic>
        <p:nvPicPr>
          <p:cNvPr id="7" name="Picture 6">
            <a:extLst>
              <a:ext uri="{FF2B5EF4-FFF2-40B4-BE49-F238E27FC236}">
                <a16:creationId xmlns:a16="http://schemas.microsoft.com/office/drawing/2014/main" id="{53A8AE12-07C1-4115-AB88-FDB0F332A0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515" y="294627"/>
            <a:ext cx="1165961" cy="1318374"/>
          </a:xfrm>
          <a:prstGeom prst="rect">
            <a:avLst/>
          </a:prstGeom>
        </p:spPr>
      </p:pic>
      <p:sp>
        <p:nvSpPr>
          <p:cNvPr id="8" name="TextBox 7">
            <a:extLst>
              <a:ext uri="{FF2B5EF4-FFF2-40B4-BE49-F238E27FC236}">
                <a16:creationId xmlns:a16="http://schemas.microsoft.com/office/drawing/2014/main" id="{284C63FF-485E-4174-8D40-4334990B95C6}"/>
              </a:ext>
            </a:extLst>
          </p:cNvPr>
          <p:cNvSpPr txBox="1"/>
          <p:nvPr/>
        </p:nvSpPr>
        <p:spPr>
          <a:xfrm>
            <a:off x="551793" y="2041634"/>
            <a:ext cx="5872655" cy="1200329"/>
          </a:xfrm>
          <a:prstGeom prst="rect">
            <a:avLst/>
          </a:prstGeom>
          <a:solidFill>
            <a:schemeClr val="accent1">
              <a:lumMod val="20000"/>
              <a:lumOff val="80000"/>
            </a:schemeClr>
          </a:solidFill>
        </p:spPr>
        <p:txBody>
          <a:bodyPr wrap="square" rtlCol="0">
            <a:spAutoFit/>
          </a:bodyPr>
          <a:lstStyle/>
          <a:p>
            <a:r>
              <a:rPr lang="en-GB" dirty="0"/>
              <a:t>Laura was the youngest of my three children, so I was experienced in understanding the usual milestones of behaviours and the rationale behind them; But Laura proved different, I couldn’t apply the same principles !</a:t>
            </a:r>
          </a:p>
        </p:txBody>
      </p:sp>
      <p:sp>
        <p:nvSpPr>
          <p:cNvPr id="9" name="TextBox 8">
            <a:extLst>
              <a:ext uri="{FF2B5EF4-FFF2-40B4-BE49-F238E27FC236}">
                <a16:creationId xmlns:a16="http://schemas.microsoft.com/office/drawing/2014/main" id="{E51BBC1B-8F35-4BA2-9B15-63FB522EEAED}"/>
              </a:ext>
            </a:extLst>
          </p:cNvPr>
          <p:cNvSpPr txBox="1"/>
          <p:nvPr/>
        </p:nvSpPr>
        <p:spPr>
          <a:xfrm>
            <a:off x="302515" y="3673366"/>
            <a:ext cx="6121933" cy="2585323"/>
          </a:xfrm>
          <a:prstGeom prst="rect">
            <a:avLst/>
          </a:prstGeom>
          <a:solidFill>
            <a:srgbClr val="FFFF99"/>
          </a:solidFill>
        </p:spPr>
        <p:txBody>
          <a:bodyPr wrap="square" rtlCol="0">
            <a:spAutoFit/>
          </a:bodyPr>
          <a:lstStyle/>
          <a:p>
            <a:r>
              <a:rPr lang="en-GB" dirty="0"/>
              <a:t>Laura would display quite disturbing behaviours such as hitting her face, biting her hands, throwing herself to the floor and banging her head.</a:t>
            </a:r>
          </a:p>
          <a:p>
            <a:r>
              <a:rPr lang="en-GB" dirty="0"/>
              <a:t>As a parent, seeing my child in this state of distress was very upsetting for the whole family.</a:t>
            </a:r>
          </a:p>
          <a:p>
            <a:r>
              <a:rPr lang="en-GB" dirty="0"/>
              <a:t>If a phone would ring she would hit out at the person beside her, if we gave her negative language e.g. Stop, Don’t, No, and </a:t>
            </a:r>
          </a:p>
          <a:p>
            <a:r>
              <a:rPr lang="en-GB" dirty="0"/>
              <a:t>So on… she would get very angry and either hit herself or anyone within striking distance!</a:t>
            </a:r>
          </a:p>
        </p:txBody>
      </p:sp>
    </p:spTree>
    <p:extLst>
      <p:ext uri="{BB962C8B-B14F-4D97-AF65-F5344CB8AC3E}">
        <p14:creationId xmlns:p14="http://schemas.microsoft.com/office/powerpoint/2010/main" val="149933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5583-5FDD-4C04-9372-23BFB3215CA6}"/>
              </a:ext>
            </a:extLst>
          </p:cNvPr>
          <p:cNvSpPr>
            <a:spLocks noGrp="1"/>
          </p:cNvSpPr>
          <p:nvPr>
            <p:ph type="title"/>
          </p:nvPr>
        </p:nvSpPr>
        <p:spPr>
          <a:xfrm>
            <a:off x="1524000" y="365125"/>
            <a:ext cx="9488214" cy="1325563"/>
          </a:xfrm>
          <a:solidFill>
            <a:srgbClr val="FF99FF"/>
          </a:solidFill>
          <a:effectLst>
            <a:softEdge rad="63500"/>
          </a:effectLst>
        </p:spPr>
        <p:txBody>
          <a:bodyPr/>
          <a:lstStyle/>
          <a:p>
            <a:r>
              <a:rPr lang="en-GB" dirty="0"/>
              <a:t>When We Got It Wrong(Impact on Laura)</a:t>
            </a:r>
          </a:p>
        </p:txBody>
      </p:sp>
      <p:pic>
        <p:nvPicPr>
          <p:cNvPr id="5" name="Picture 4">
            <a:extLst>
              <a:ext uri="{FF2B5EF4-FFF2-40B4-BE49-F238E27FC236}">
                <a16:creationId xmlns:a16="http://schemas.microsoft.com/office/drawing/2014/main" id="{762EAB4B-F457-4C9A-9B94-62BC55B79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95" y="263096"/>
            <a:ext cx="1165961" cy="1318374"/>
          </a:xfrm>
          <a:prstGeom prst="rect">
            <a:avLst/>
          </a:prstGeom>
        </p:spPr>
      </p:pic>
      <p:pic>
        <p:nvPicPr>
          <p:cNvPr id="7" name="Picture 6">
            <a:extLst>
              <a:ext uri="{FF2B5EF4-FFF2-40B4-BE49-F238E27FC236}">
                <a16:creationId xmlns:a16="http://schemas.microsoft.com/office/drawing/2014/main" id="{007B06C0-0AF3-41E2-8F5C-255E0239B9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8656" y="2053458"/>
            <a:ext cx="3833648" cy="3606363"/>
          </a:xfrm>
          <a:prstGeom prst="rect">
            <a:avLst/>
          </a:prstGeom>
        </p:spPr>
      </p:pic>
      <p:sp>
        <p:nvSpPr>
          <p:cNvPr id="8" name="TextBox 7">
            <a:extLst>
              <a:ext uri="{FF2B5EF4-FFF2-40B4-BE49-F238E27FC236}">
                <a16:creationId xmlns:a16="http://schemas.microsoft.com/office/drawing/2014/main" id="{96262FCB-3118-4631-845C-734A6E6E26B5}"/>
              </a:ext>
            </a:extLst>
          </p:cNvPr>
          <p:cNvSpPr txBox="1"/>
          <p:nvPr/>
        </p:nvSpPr>
        <p:spPr>
          <a:xfrm>
            <a:off x="441434" y="1907628"/>
            <a:ext cx="5654566" cy="1477328"/>
          </a:xfrm>
          <a:prstGeom prst="rect">
            <a:avLst/>
          </a:prstGeom>
          <a:solidFill>
            <a:schemeClr val="bg1">
              <a:lumMod val="95000"/>
            </a:schemeClr>
          </a:solidFill>
        </p:spPr>
        <p:txBody>
          <a:bodyPr wrap="square" rtlCol="0">
            <a:spAutoFit/>
          </a:bodyPr>
          <a:lstStyle/>
          <a:p>
            <a:r>
              <a:rPr lang="en-GB" dirty="0"/>
              <a:t>We asked for help in coping and understanding why Laura was displaying such distressing behaviours, at the time we met with professionals that wanted to medicate and tried to put the reason for her behaviours all down to her learning disability!</a:t>
            </a:r>
          </a:p>
        </p:txBody>
      </p:sp>
      <p:sp>
        <p:nvSpPr>
          <p:cNvPr id="9" name="TextBox 8">
            <a:extLst>
              <a:ext uri="{FF2B5EF4-FFF2-40B4-BE49-F238E27FC236}">
                <a16:creationId xmlns:a16="http://schemas.microsoft.com/office/drawing/2014/main" id="{C65DF16E-12A4-4C3D-8C37-6AA86A2FBF1F}"/>
              </a:ext>
            </a:extLst>
          </p:cNvPr>
          <p:cNvSpPr txBox="1"/>
          <p:nvPr/>
        </p:nvSpPr>
        <p:spPr>
          <a:xfrm>
            <a:off x="346841" y="3601896"/>
            <a:ext cx="7204841" cy="2862322"/>
          </a:xfrm>
          <a:prstGeom prst="rect">
            <a:avLst/>
          </a:prstGeom>
          <a:solidFill>
            <a:schemeClr val="accent4">
              <a:lumMod val="40000"/>
              <a:lumOff val="60000"/>
            </a:schemeClr>
          </a:solidFill>
        </p:spPr>
        <p:txBody>
          <a:bodyPr wrap="square" rtlCol="0">
            <a:spAutoFit/>
          </a:bodyPr>
          <a:lstStyle/>
          <a:p>
            <a:r>
              <a:rPr lang="en-GB" dirty="0"/>
              <a:t>I eventually changed the environment to met Laura’s needs, so phone was switch to quiet mode when she was about, we stopped using negative language, instead of No or Not Now, we would say ‘in a minute’ or ‘later Laura’.</a:t>
            </a:r>
          </a:p>
          <a:p>
            <a:r>
              <a:rPr lang="en-GB" dirty="0"/>
              <a:t>We stopped saying “Why is she doing this” and we changed it to “What is she trying to tell me with this behaviour” I started to look at the behaviour differently, tried to work out what she was trying to achieve, was she trying to escape the task, or was she uncomfortable, or in pain?</a:t>
            </a:r>
          </a:p>
          <a:p>
            <a:r>
              <a:rPr lang="en-GB" dirty="0"/>
              <a:t>I didn’t know this was the start of my PBS journey, trying to improve  Laura’s happiness and quality of life.</a:t>
            </a:r>
          </a:p>
        </p:txBody>
      </p:sp>
    </p:spTree>
    <p:extLst>
      <p:ext uri="{BB962C8B-B14F-4D97-AF65-F5344CB8AC3E}">
        <p14:creationId xmlns:p14="http://schemas.microsoft.com/office/powerpoint/2010/main" val="735661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E1508-C9C4-4232-B3B4-287529BAA9EC}"/>
              </a:ext>
            </a:extLst>
          </p:cNvPr>
          <p:cNvSpPr>
            <a:spLocks noGrp="1"/>
          </p:cNvSpPr>
          <p:nvPr>
            <p:ph type="title"/>
          </p:nvPr>
        </p:nvSpPr>
        <p:spPr>
          <a:solidFill>
            <a:schemeClr val="accent4">
              <a:lumMod val="40000"/>
              <a:lumOff val="60000"/>
            </a:schemeClr>
          </a:solidFill>
          <a:effectLst>
            <a:softEdge rad="31750"/>
          </a:effectLst>
        </p:spPr>
        <p:txBody>
          <a:bodyPr/>
          <a:lstStyle/>
          <a:p>
            <a:r>
              <a:rPr lang="en-GB" dirty="0"/>
              <a:t>When We Got it Right! Impact on all involved</a:t>
            </a:r>
            <a:br>
              <a:rPr lang="en-GB" dirty="0"/>
            </a:br>
            <a:r>
              <a:rPr lang="en-GB" dirty="0"/>
              <a:t>                      Laura’s Life.      </a:t>
            </a:r>
          </a:p>
        </p:txBody>
      </p:sp>
      <p:pic>
        <p:nvPicPr>
          <p:cNvPr id="5" name="Picture 4">
            <a:extLst>
              <a:ext uri="{FF2B5EF4-FFF2-40B4-BE49-F238E27FC236}">
                <a16:creationId xmlns:a16="http://schemas.microsoft.com/office/drawing/2014/main" id="{29E272A3-71C4-41F1-9BDE-6799DB5A88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8731" y="1852449"/>
            <a:ext cx="3363967" cy="4832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E8165C4F-E537-4DBD-9ED6-1EBF1F7CE506}"/>
              </a:ext>
            </a:extLst>
          </p:cNvPr>
          <p:cNvSpPr txBox="1"/>
          <p:nvPr/>
        </p:nvSpPr>
        <p:spPr>
          <a:xfrm>
            <a:off x="110359" y="2065283"/>
            <a:ext cx="7796048" cy="2616101"/>
          </a:xfrm>
          <a:prstGeom prst="rect">
            <a:avLst/>
          </a:prstGeom>
          <a:solidFill>
            <a:schemeClr val="bg1">
              <a:lumMod val="95000"/>
            </a:schemeClr>
          </a:solidFill>
        </p:spPr>
        <p:txBody>
          <a:bodyPr wrap="square" rtlCol="0">
            <a:spAutoFit/>
          </a:bodyPr>
          <a:lstStyle/>
          <a:p>
            <a:r>
              <a:rPr lang="en-GB" dirty="0"/>
              <a:t>After years of doing all the wrong things and resulting sometimes on making the situation worse, I went on to trying to put positive strategies into Laura’s support, we were introduced to the Challenging Behaviour Foundation who made me realise that it was not about changing Laura! But looking at things within her environment, helping her communicate more effectively, and supporting those involved in her care to understand Laura,, and meet her needs in a positive way by understanding that all behaviours happen for a reason, and Laura is trying to convey something is not right, and she is </a:t>
            </a:r>
            <a:r>
              <a:rPr lang="en-GB" sz="2000" i="1" dirty="0"/>
              <a:t>trying</a:t>
            </a:r>
            <a:r>
              <a:rPr lang="en-GB" dirty="0"/>
              <a:t> to tell you the only way she know how.</a:t>
            </a:r>
          </a:p>
        </p:txBody>
      </p:sp>
      <p:sp>
        <p:nvSpPr>
          <p:cNvPr id="8" name="TextBox 7">
            <a:extLst>
              <a:ext uri="{FF2B5EF4-FFF2-40B4-BE49-F238E27FC236}">
                <a16:creationId xmlns:a16="http://schemas.microsoft.com/office/drawing/2014/main" id="{D2929151-915A-4144-B246-DC7E82A636E0}"/>
              </a:ext>
            </a:extLst>
          </p:cNvPr>
          <p:cNvSpPr txBox="1"/>
          <p:nvPr/>
        </p:nvSpPr>
        <p:spPr>
          <a:xfrm>
            <a:off x="1600200" y="4778980"/>
            <a:ext cx="5155325" cy="1631216"/>
          </a:xfrm>
          <a:prstGeom prst="rect">
            <a:avLst/>
          </a:prstGeom>
          <a:solidFill>
            <a:schemeClr val="accent2">
              <a:lumMod val="20000"/>
              <a:lumOff val="80000"/>
            </a:schemeClr>
          </a:solidFill>
          <a:scene3d>
            <a:camera prst="orthographicFront"/>
            <a:lightRig rig="threePt" dir="t"/>
          </a:scene3d>
          <a:sp3d>
            <a:bevelT/>
          </a:sp3d>
        </p:spPr>
        <p:txBody>
          <a:bodyPr wrap="square" rtlCol="0">
            <a:spAutoFit/>
          </a:bodyPr>
          <a:lstStyle/>
          <a:p>
            <a:r>
              <a:rPr lang="en-GB" sz="2000" dirty="0"/>
              <a:t>Ask yourself is my approach or my tone of voice making the situation worse for this person?</a:t>
            </a:r>
          </a:p>
          <a:p>
            <a:r>
              <a:rPr lang="en-GB" sz="2000" dirty="0"/>
              <a:t>Remember behaviours that challenge is away of letting you know this person is feeling distressed, and there is always a reason!</a:t>
            </a:r>
          </a:p>
        </p:txBody>
      </p:sp>
    </p:spTree>
    <p:extLst>
      <p:ext uri="{BB962C8B-B14F-4D97-AF65-F5344CB8AC3E}">
        <p14:creationId xmlns:p14="http://schemas.microsoft.com/office/powerpoint/2010/main" val="3055864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A8EAA-8009-40E4-97B6-B61A6C69EAD7}"/>
              </a:ext>
            </a:extLst>
          </p:cNvPr>
          <p:cNvSpPr>
            <a:spLocks noGrp="1"/>
          </p:cNvSpPr>
          <p:nvPr>
            <p:ph type="title"/>
          </p:nvPr>
        </p:nvSpPr>
        <p:spPr>
          <a:xfrm>
            <a:off x="790903" y="128643"/>
            <a:ext cx="10071538" cy="1325563"/>
          </a:xfrm>
          <a:solidFill>
            <a:schemeClr val="accent2">
              <a:lumMod val="20000"/>
              <a:lumOff val="80000"/>
            </a:schemeClr>
          </a:solidFill>
          <a:effectLst>
            <a:glow rad="101600">
              <a:schemeClr val="accent2">
                <a:satMod val="175000"/>
                <a:alpha val="40000"/>
              </a:schemeClr>
            </a:glow>
          </a:effectLst>
        </p:spPr>
        <p:txBody>
          <a:bodyPr/>
          <a:lstStyle/>
          <a:p>
            <a:r>
              <a:rPr lang="en-GB" dirty="0"/>
              <a:t>What helped us? What Changes Did We Put </a:t>
            </a:r>
            <a:br>
              <a:rPr lang="en-GB" dirty="0"/>
            </a:br>
            <a:r>
              <a:rPr lang="en-GB" dirty="0"/>
              <a:t>                              In Place?</a:t>
            </a:r>
          </a:p>
        </p:txBody>
      </p:sp>
      <p:pic>
        <p:nvPicPr>
          <p:cNvPr id="5" name="Picture 4">
            <a:extLst>
              <a:ext uri="{FF2B5EF4-FFF2-40B4-BE49-F238E27FC236}">
                <a16:creationId xmlns:a16="http://schemas.microsoft.com/office/drawing/2014/main" id="{05DA43AC-3F8B-4B6A-9873-F172A5714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6039" y="407527"/>
            <a:ext cx="1066113" cy="1205474"/>
          </a:xfrm>
          <a:prstGeom prst="rect">
            <a:avLst/>
          </a:prstGeom>
        </p:spPr>
      </p:pic>
      <p:sp>
        <p:nvSpPr>
          <p:cNvPr id="8" name="TextBox 7">
            <a:extLst>
              <a:ext uri="{FF2B5EF4-FFF2-40B4-BE49-F238E27FC236}">
                <a16:creationId xmlns:a16="http://schemas.microsoft.com/office/drawing/2014/main" id="{B611469C-1803-4BAB-9C0A-158F9A48979D}"/>
              </a:ext>
            </a:extLst>
          </p:cNvPr>
          <p:cNvSpPr txBox="1"/>
          <p:nvPr/>
        </p:nvSpPr>
        <p:spPr>
          <a:xfrm>
            <a:off x="189186" y="1883979"/>
            <a:ext cx="3373821" cy="4801314"/>
          </a:xfrm>
          <a:prstGeom prst="rect">
            <a:avLst/>
          </a:prstGeom>
          <a:noFill/>
          <a:ln>
            <a:solidFill>
              <a:srgbClr val="FFC000"/>
            </a:solidFill>
          </a:ln>
          <a:effectLst>
            <a:softEdge rad="31750"/>
          </a:effectLst>
        </p:spPr>
        <p:txBody>
          <a:bodyPr wrap="square" rtlCol="0">
            <a:spAutoFit/>
          </a:bodyPr>
          <a:lstStyle/>
          <a:p>
            <a:r>
              <a:rPr lang="en-GB" dirty="0"/>
              <a:t>We put Laura at the core of every thing which involved her.</a:t>
            </a:r>
          </a:p>
          <a:p>
            <a:r>
              <a:rPr lang="en-GB" dirty="0"/>
              <a:t>We developed and made her a Communication Passport which gives her a voice.</a:t>
            </a:r>
          </a:p>
          <a:p>
            <a:endParaRPr lang="en-GB" dirty="0"/>
          </a:p>
          <a:p>
            <a:r>
              <a:rPr lang="en-GB" dirty="0"/>
              <a:t>This allows her needs to be expressed in a way that reminds everyone they are dealing with a young adult who is trying to communicate with them in ways that they might not have otherwise recognised.</a:t>
            </a:r>
          </a:p>
          <a:p>
            <a:endParaRPr lang="en-GB" dirty="0"/>
          </a:p>
          <a:p>
            <a:r>
              <a:rPr lang="en-GB" dirty="0"/>
              <a:t>It is a totally person centred plan</a:t>
            </a:r>
          </a:p>
          <a:p>
            <a:r>
              <a:rPr lang="en-GB" dirty="0"/>
              <a:t>Based on positive and proactive strategies.</a:t>
            </a:r>
          </a:p>
        </p:txBody>
      </p:sp>
      <p:sp>
        <p:nvSpPr>
          <p:cNvPr id="9" name="TextBox 8">
            <a:extLst>
              <a:ext uri="{FF2B5EF4-FFF2-40B4-BE49-F238E27FC236}">
                <a16:creationId xmlns:a16="http://schemas.microsoft.com/office/drawing/2014/main" id="{972CA83A-65F8-46C5-8375-539B0C27FF54}"/>
              </a:ext>
            </a:extLst>
          </p:cNvPr>
          <p:cNvSpPr txBox="1"/>
          <p:nvPr/>
        </p:nvSpPr>
        <p:spPr>
          <a:xfrm>
            <a:off x="8040414" y="1828800"/>
            <a:ext cx="3641834" cy="5078313"/>
          </a:xfrm>
          <a:prstGeom prst="rect">
            <a:avLst/>
          </a:prstGeom>
          <a:noFill/>
          <a:ln>
            <a:solidFill>
              <a:srgbClr val="FFC000"/>
            </a:solidFill>
          </a:ln>
        </p:spPr>
        <p:txBody>
          <a:bodyPr wrap="square" rtlCol="0">
            <a:spAutoFit/>
          </a:bodyPr>
          <a:lstStyle/>
          <a:p>
            <a:r>
              <a:rPr lang="en-GB" dirty="0"/>
              <a:t>The Passport shows others how Laura would like her life to be.</a:t>
            </a:r>
          </a:p>
          <a:p>
            <a:r>
              <a:rPr lang="en-GB" dirty="0"/>
              <a:t>By informing the reader of ways to support positive behaviour, the Passport promotes care that lets Laura feel and act her best.</a:t>
            </a:r>
          </a:p>
          <a:p>
            <a:endParaRPr lang="en-GB" dirty="0"/>
          </a:p>
          <a:p>
            <a:r>
              <a:rPr lang="en-GB" dirty="0"/>
              <a:t>As Laura’s Passport contains clear information on the best ways to deliver good practice, any negative incident must be reflected on in relation to what should have been done and what can be done in the future.</a:t>
            </a:r>
          </a:p>
          <a:p>
            <a:r>
              <a:rPr lang="en-GB" dirty="0"/>
              <a:t>Laura’s Passport is a teaching tool for staff, it gives the confidence and job satisfaction that they are doing their best for the person they support.</a:t>
            </a:r>
          </a:p>
        </p:txBody>
      </p:sp>
      <p:pic>
        <p:nvPicPr>
          <p:cNvPr id="11" name="Picture 10">
            <a:extLst>
              <a:ext uri="{FF2B5EF4-FFF2-40B4-BE49-F238E27FC236}">
                <a16:creationId xmlns:a16="http://schemas.microsoft.com/office/drawing/2014/main" id="{8F5AB5BC-0642-4A5A-92B2-47595D876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6605" y="1613001"/>
            <a:ext cx="3637808" cy="51251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9158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5D5C3-0F6C-4C42-BD06-C548AA28053C}"/>
              </a:ext>
            </a:extLst>
          </p:cNvPr>
          <p:cNvSpPr>
            <a:spLocks noGrp="1"/>
          </p:cNvSpPr>
          <p:nvPr>
            <p:ph type="title"/>
          </p:nvPr>
        </p:nvSpPr>
        <p:spPr>
          <a:xfrm>
            <a:off x="2743200" y="365125"/>
            <a:ext cx="6463862" cy="1325563"/>
          </a:xfrm>
          <a:solidFill>
            <a:srgbClr val="FFFF99"/>
          </a:solidFill>
          <a:ln>
            <a:solidFill>
              <a:schemeClr val="tx1"/>
            </a:solidFill>
          </a:ln>
          <a:effectLst>
            <a:softEdge rad="31750"/>
          </a:effectLst>
        </p:spPr>
        <p:txBody>
          <a:bodyPr/>
          <a:lstStyle/>
          <a:p>
            <a:r>
              <a:rPr lang="en-GB" dirty="0"/>
              <a:t>WHAT DO FAMILIES SAY?</a:t>
            </a:r>
          </a:p>
        </p:txBody>
      </p:sp>
      <p:pic>
        <p:nvPicPr>
          <p:cNvPr id="5" name="Picture 4">
            <a:extLst>
              <a:ext uri="{FF2B5EF4-FFF2-40B4-BE49-F238E27FC236}">
                <a16:creationId xmlns:a16="http://schemas.microsoft.com/office/drawing/2014/main" id="{AA440831-4872-4FAB-9506-736DDEC7D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081" y="341477"/>
            <a:ext cx="1165961" cy="1318374"/>
          </a:xfrm>
          <a:prstGeom prst="rect">
            <a:avLst/>
          </a:prstGeom>
        </p:spPr>
      </p:pic>
      <p:pic>
        <p:nvPicPr>
          <p:cNvPr id="7" name="Picture 6">
            <a:extLst>
              <a:ext uri="{FF2B5EF4-FFF2-40B4-BE49-F238E27FC236}">
                <a16:creationId xmlns:a16="http://schemas.microsoft.com/office/drawing/2014/main" id="{C7C282FD-5807-4DDB-A7EE-6D7AE0F2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113" y="161254"/>
            <a:ext cx="1063689" cy="1498597"/>
          </a:xfrm>
          <a:prstGeom prst="rect">
            <a:avLst/>
          </a:prstGeom>
        </p:spPr>
      </p:pic>
      <p:sp>
        <p:nvSpPr>
          <p:cNvPr id="8" name="TextBox 7">
            <a:extLst>
              <a:ext uri="{FF2B5EF4-FFF2-40B4-BE49-F238E27FC236}">
                <a16:creationId xmlns:a16="http://schemas.microsoft.com/office/drawing/2014/main" id="{06338025-942F-4B68-A6F1-EC8346B409B7}"/>
              </a:ext>
            </a:extLst>
          </p:cNvPr>
          <p:cNvSpPr txBox="1"/>
          <p:nvPr/>
        </p:nvSpPr>
        <p:spPr>
          <a:xfrm>
            <a:off x="2743200" y="1852448"/>
            <a:ext cx="6408683" cy="4801314"/>
          </a:xfrm>
          <a:prstGeom prst="rect">
            <a:avLst/>
          </a:prstGeom>
          <a:noFill/>
          <a:ln>
            <a:solidFill>
              <a:srgbClr val="FF0000"/>
            </a:solidFill>
          </a:ln>
        </p:spPr>
        <p:txBody>
          <a:bodyPr wrap="square" rtlCol="0">
            <a:spAutoFit/>
          </a:bodyPr>
          <a:lstStyle/>
          <a:p>
            <a:pPr marL="285750" indent="-285750">
              <a:buFont typeface="Wingdings" panose="05000000000000000000" pitchFamily="2" charset="2"/>
              <a:buChar char="Ø"/>
            </a:pPr>
            <a:r>
              <a:rPr lang="en-GB" dirty="0"/>
              <a:t>It has been a long and at times a lonely journey to get what is necessary for Laura;  All I want for Laura is a future where she will have a voice and be heard, a life that will be valued, a safe secure happy future that is fulfilled, just the same any other parent would want for their son or daughter.</a:t>
            </a:r>
          </a:p>
          <a:p>
            <a:pPr marL="285750" indent="-285750">
              <a:buFont typeface="Wingdings" panose="05000000000000000000" pitchFamily="2" charset="2"/>
              <a:buChar char="Ø"/>
            </a:pPr>
            <a:r>
              <a:rPr lang="en-GB" dirty="0"/>
              <a:t>My daughter should not have to self-injure or hit out to let you know she is in pain, or anxious, over-stimulated, frightened or thirsty or hungry.</a:t>
            </a:r>
          </a:p>
          <a:p>
            <a:pPr marL="285750" indent="-285750">
              <a:buFont typeface="Wingdings" panose="05000000000000000000" pitchFamily="2" charset="2"/>
              <a:buChar char="Ø"/>
            </a:pPr>
            <a:r>
              <a:rPr lang="en-GB" dirty="0"/>
              <a:t>Now I understand that there is a better way to support Laura in a positive proactive way without her resorting to distressed behaviours to get her needs met.</a:t>
            </a:r>
          </a:p>
          <a:p>
            <a:pPr marL="285750" indent="-285750">
              <a:buFont typeface="Wingdings" panose="05000000000000000000" pitchFamily="2" charset="2"/>
              <a:buChar char="Ø"/>
            </a:pPr>
            <a:r>
              <a:rPr lang="en-GB" dirty="0"/>
              <a:t>Families and Professionals deserve to have the right training in promoting a positive way for the person they support.</a:t>
            </a:r>
          </a:p>
          <a:p>
            <a:pPr marL="285750" indent="-285750">
              <a:buFont typeface="Wingdings" panose="05000000000000000000" pitchFamily="2" charset="2"/>
              <a:buChar char="Ø"/>
            </a:pPr>
            <a:r>
              <a:rPr lang="en-GB" dirty="0"/>
              <a:t>It shouldn’t have taken me years to get to the happy place  Laura and I are now!</a:t>
            </a:r>
          </a:p>
          <a:p>
            <a:pPr marL="285750" indent="-285750">
              <a:buFont typeface="Wingdings" panose="05000000000000000000" pitchFamily="2" charset="2"/>
              <a:buChar char="Ø"/>
            </a:pPr>
            <a:r>
              <a:rPr lang="en-GB" dirty="0"/>
              <a:t>Laura is now a happy girl who is valued for the unique individual that she is.</a:t>
            </a:r>
          </a:p>
        </p:txBody>
      </p:sp>
      <p:pic>
        <p:nvPicPr>
          <p:cNvPr id="10" name="Picture 9">
            <a:extLst>
              <a:ext uri="{FF2B5EF4-FFF2-40B4-BE49-F238E27FC236}">
                <a16:creationId xmlns:a16="http://schemas.microsoft.com/office/drawing/2014/main" id="{C4E40D8A-5A88-471F-B687-9EF0F1114B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48" y="2061698"/>
            <a:ext cx="2475837" cy="4382814"/>
          </a:xfrm>
          <a:prstGeom prst="rect">
            <a:avLst/>
          </a:prstGeom>
          <a:ln>
            <a:noFill/>
          </a:ln>
          <a:effectLst>
            <a:softEdge rad="112500"/>
          </a:effectLst>
        </p:spPr>
      </p:pic>
      <p:pic>
        <p:nvPicPr>
          <p:cNvPr id="12" name="Picture 11">
            <a:extLst>
              <a:ext uri="{FF2B5EF4-FFF2-40B4-BE49-F238E27FC236}">
                <a16:creationId xmlns:a16="http://schemas.microsoft.com/office/drawing/2014/main" id="{07CE2647-8D8B-4963-82AA-3E8531C081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7062" y="2041991"/>
            <a:ext cx="2917874" cy="4422228"/>
          </a:xfrm>
          <a:prstGeom prst="rect">
            <a:avLst/>
          </a:prstGeom>
          <a:ln>
            <a:noFill/>
          </a:ln>
          <a:effectLst>
            <a:softEdge rad="112500"/>
          </a:effectLst>
        </p:spPr>
      </p:pic>
    </p:spTree>
    <p:extLst>
      <p:ext uri="{BB962C8B-B14F-4D97-AF65-F5344CB8AC3E}">
        <p14:creationId xmlns:p14="http://schemas.microsoft.com/office/powerpoint/2010/main" val="1304682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F0BD7-8104-4561-8025-CE7CF17B419B}"/>
              </a:ext>
            </a:extLst>
          </p:cNvPr>
          <p:cNvSpPr>
            <a:spLocks noGrp="1"/>
          </p:cNvSpPr>
          <p:nvPr>
            <p:ph type="title"/>
          </p:nvPr>
        </p:nvSpPr>
        <p:spPr>
          <a:xfrm>
            <a:off x="1379483" y="365125"/>
            <a:ext cx="8978461" cy="1325563"/>
          </a:xfrm>
          <a:solidFill>
            <a:schemeClr val="accent6">
              <a:lumMod val="20000"/>
              <a:lumOff val="80000"/>
            </a:schemeClr>
          </a:solidFill>
          <a:effectLst>
            <a:softEdge rad="31750"/>
          </a:effectLst>
        </p:spPr>
        <p:txBody>
          <a:bodyPr/>
          <a:lstStyle/>
          <a:p>
            <a:r>
              <a:rPr lang="en-GB" dirty="0"/>
              <a:t>WHAT WOULD I LIKE FOR THE FUTURE!</a:t>
            </a:r>
          </a:p>
        </p:txBody>
      </p:sp>
      <p:pic>
        <p:nvPicPr>
          <p:cNvPr id="5" name="Picture 4">
            <a:extLst>
              <a:ext uri="{FF2B5EF4-FFF2-40B4-BE49-F238E27FC236}">
                <a16:creationId xmlns:a16="http://schemas.microsoft.com/office/drawing/2014/main" id="{2437DA39-C115-4DEC-A62F-2FD54D4D3F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1991" y="270978"/>
            <a:ext cx="1165961" cy="1318374"/>
          </a:xfrm>
          <a:prstGeom prst="rect">
            <a:avLst/>
          </a:prstGeom>
        </p:spPr>
      </p:pic>
      <p:pic>
        <p:nvPicPr>
          <p:cNvPr id="7" name="Picture 6">
            <a:extLst>
              <a:ext uri="{FF2B5EF4-FFF2-40B4-BE49-F238E27FC236}">
                <a16:creationId xmlns:a16="http://schemas.microsoft.com/office/drawing/2014/main" id="{09838A7D-BB86-4E8C-ACD7-15FEDF0D99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257" y="270978"/>
            <a:ext cx="1144063" cy="1611832"/>
          </a:xfrm>
          <a:prstGeom prst="rect">
            <a:avLst/>
          </a:prstGeom>
        </p:spPr>
      </p:pic>
      <p:pic>
        <p:nvPicPr>
          <p:cNvPr id="9" name="Picture 8">
            <a:extLst>
              <a:ext uri="{FF2B5EF4-FFF2-40B4-BE49-F238E27FC236}">
                <a16:creationId xmlns:a16="http://schemas.microsoft.com/office/drawing/2014/main" id="{615E5CE6-0D06-4D51-85F8-0C013468AE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9405" y="2159872"/>
            <a:ext cx="5005743" cy="3925618"/>
          </a:xfrm>
          <a:prstGeom prst="rect">
            <a:avLst/>
          </a:prstGeom>
        </p:spPr>
      </p:pic>
      <p:sp>
        <p:nvSpPr>
          <p:cNvPr id="10" name="TextBox 9">
            <a:extLst>
              <a:ext uri="{FF2B5EF4-FFF2-40B4-BE49-F238E27FC236}">
                <a16:creationId xmlns:a16="http://schemas.microsoft.com/office/drawing/2014/main" id="{618451F5-3D7C-4ED8-8763-05EE004D11BF}"/>
              </a:ext>
            </a:extLst>
          </p:cNvPr>
          <p:cNvSpPr txBox="1"/>
          <p:nvPr/>
        </p:nvSpPr>
        <p:spPr>
          <a:xfrm>
            <a:off x="116852" y="2159872"/>
            <a:ext cx="6796327" cy="3662541"/>
          </a:xfrm>
          <a:prstGeom prst="rect">
            <a:avLst/>
          </a:prstGeom>
          <a:solidFill>
            <a:schemeClr val="bg1">
              <a:lumMod val="95000"/>
            </a:schemeClr>
          </a:solidFill>
          <a:effectLst>
            <a:softEdge rad="63500"/>
          </a:effectLst>
        </p:spPr>
        <p:txBody>
          <a:bodyPr wrap="square" rtlCol="0">
            <a:spAutoFit/>
          </a:bodyPr>
          <a:lstStyle/>
          <a:p>
            <a:r>
              <a:rPr lang="en-GB" dirty="0"/>
              <a:t>&gt;</a:t>
            </a:r>
            <a:r>
              <a:rPr lang="en-GB" sz="2400" dirty="0">
                <a:solidFill>
                  <a:schemeClr val="accent6">
                    <a:lumMod val="50000"/>
                  </a:schemeClr>
                </a:solidFill>
              </a:rPr>
              <a:t>Laura to have the same rights as everyone else.</a:t>
            </a:r>
          </a:p>
          <a:p>
            <a:pPr marL="285750" indent="-285750">
              <a:buFont typeface="Wingdings" panose="05000000000000000000" pitchFamily="2" charset="2"/>
              <a:buChar char="Ø"/>
            </a:pPr>
            <a:r>
              <a:rPr lang="en-GB" sz="2000" dirty="0"/>
              <a:t>Children/Adults with learning disabilities have a </a:t>
            </a:r>
            <a:r>
              <a:rPr lang="en-GB" sz="2400" dirty="0"/>
              <a:t>voice </a:t>
            </a:r>
          </a:p>
          <a:p>
            <a:pPr marL="285750" indent="-285750">
              <a:buFont typeface="Wingdings" panose="05000000000000000000" pitchFamily="2" charset="2"/>
              <a:buChar char="Ø"/>
            </a:pPr>
            <a:r>
              <a:rPr lang="en-GB" sz="2000" dirty="0"/>
              <a:t>And have it </a:t>
            </a:r>
            <a:r>
              <a:rPr lang="en-GB" sz="2400" dirty="0"/>
              <a:t>heard</a:t>
            </a:r>
            <a:r>
              <a:rPr lang="en-GB" sz="2000" dirty="0"/>
              <a:t>!</a:t>
            </a:r>
          </a:p>
          <a:p>
            <a:pPr marL="285750" indent="-285750">
              <a:buFont typeface="Wingdings" panose="05000000000000000000" pitchFamily="2" charset="2"/>
              <a:buChar char="Ø"/>
            </a:pPr>
            <a:r>
              <a:rPr lang="en-GB" sz="2000" dirty="0"/>
              <a:t>A person centred positive support plan</a:t>
            </a:r>
          </a:p>
          <a:p>
            <a:pPr marL="285750" indent="-285750">
              <a:buFont typeface="Wingdings" panose="05000000000000000000" pitchFamily="2" charset="2"/>
              <a:buChar char="Ø"/>
            </a:pPr>
            <a:r>
              <a:rPr lang="en-GB" sz="2000" dirty="0"/>
              <a:t>All staff involved in the support of Children/Adults trained in Positive Behaviour Support </a:t>
            </a:r>
          </a:p>
          <a:p>
            <a:pPr marL="285750" indent="-285750">
              <a:buFont typeface="Wingdings" panose="05000000000000000000" pitchFamily="2" charset="2"/>
              <a:buChar char="Ø"/>
            </a:pPr>
            <a:r>
              <a:rPr lang="en-GB" sz="2000" dirty="0"/>
              <a:t>All staff supported to feel happy that they are doing the best job they can</a:t>
            </a:r>
          </a:p>
          <a:p>
            <a:pPr marL="285750" indent="-285750">
              <a:buFont typeface="Wingdings" panose="05000000000000000000" pitchFamily="2" charset="2"/>
              <a:buChar char="Ø"/>
            </a:pPr>
            <a:r>
              <a:rPr lang="en-GB" sz="2000" dirty="0"/>
              <a:t>Training and support for parents in Positive Behaviour Support and continued follow up to show that the system cares about them and their child.</a:t>
            </a:r>
          </a:p>
        </p:txBody>
      </p:sp>
    </p:spTree>
    <p:extLst>
      <p:ext uri="{BB962C8B-B14F-4D97-AF65-F5344CB8AC3E}">
        <p14:creationId xmlns:p14="http://schemas.microsoft.com/office/powerpoint/2010/main" val="793399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E4A0D95D5D1548A6CD5DC863845D63" ma:contentTypeVersion="12" ma:contentTypeDescription="Create a new document." ma:contentTypeScope="" ma:versionID="584f08f3e0957f2b88adad5daf6d2237">
  <xsd:schema xmlns:xsd="http://www.w3.org/2001/XMLSchema" xmlns:xs="http://www.w3.org/2001/XMLSchema" xmlns:p="http://schemas.microsoft.com/office/2006/metadata/properties" xmlns:ns2="bff8d37e-16bf-4cae-869a-27a798d22982" xmlns:ns3="ad034978-1eca-4cc4-bd0b-98974abacb12" targetNamespace="http://schemas.microsoft.com/office/2006/metadata/properties" ma:root="true" ma:fieldsID="adbafda656a4b1906879e0beca663a31" ns2:_="" ns3:_="">
    <xsd:import namespace="bff8d37e-16bf-4cae-869a-27a798d22982"/>
    <xsd:import namespace="ad034978-1eca-4cc4-bd0b-98974abacb1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f8d37e-16bf-4cae-869a-27a798d229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034978-1eca-4cc4-bd0b-98974abacb1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4620FB-E392-4740-AC0D-7093AAD59D33}"/>
</file>

<file path=customXml/itemProps2.xml><?xml version="1.0" encoding="utf-8"?>
<ds:datastoreItem xmlns:ds="http://schemas.openxmlformats.org/officeDocument/2006/customXml" ds:itemID="{43012168-37BD-4259-9D41-1BAE2AABDD90}"/>
</file>

<file path=customXml/itemProps3.xml><?xml version="1.0" encoding="utf-8"?>
<ds:datastoreItem xmlns:ds="http://schemas.openxmlformats.org/officeDocument/2006/customXml" ds:itemID="{57AEA5D6-144C-4820-86D7-025B9228926A}"/>
</file>

<file path=docProps/app.xml><?xml version="1.0" encoding="utf-8"?>
<Properties xmlns="http://schemas.openxmlformats.org/officeDocument/2006/extended-properties" xmlns:vt="http://schemas.openxmlformats.org/officeDocument/2006/docPropsVTypes">
  <TotalTime>370</TotalTime>
  <Words>1224</Words>
  <Application>Microsoft Office PowerPoint</Application>
  <PresentationFormat>Widescreen</PresentationFormat>
  <Paragraphs>72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 </vt:lpstr>
      <vt:lpstr>PowerPoint Presentation</vt:lpstr>
      <vt:lpstr>Were Parents Pioneers in PBS</vt:lpstr>
      <vt:lpstr>EARLY YEARS AT HOME &amp; SCHOOL</vt:lpstr>
      <vt:lpstr>When We Got It Wrong(Impact on Laura)</vt:lpstr>
      <vt:lpstr>When We Got it Right! Impact on all involved                       Laura’s Life.      </vt:lpstr>
      <vt:lpstr>What helped us? What Changes Did We Put                                In Place?</vt:lpstr>
      <vt:lpstr>WHAT DO FAMILIES SAY?</vt:lpstr>
      <vt:lpstr>WHAT WOULD I LIKE FOR THE FUTURE!</vt:lpstr>
      <vt:lpstr>Thank-you everyone for taking the time to listen, stay safe. Kate &amp; Laura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Mitchell</dc:creator>
  <cp:lastModifiedBy>user</cp:lastModifiedBy>
  <cp:revision>32</cp:revision>
  <dcterms:created xsi:type="dcterms:W3CDTF">2020-05-01T11:08:26Z</dcterms:created>
  <dcterms:modified xsi:type="dcterms:W3CDTF">2020-05-12T21:07:55Z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0x01010073E4A0D95D5D1548A6CD5DC863845D63</vt:lpwstr>
  </property>
</Properties>
</file>