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56" r:id="rId2"/>
    <p:sldId id="823" r:id="rId3"/>
    <p:sldId id="815" r:id="rId4"/>
    <p:sldId id="797" r:id="rId5"/>
    <p:sldId id="775" r:id="rId6"/>
    <p:sldId id="778" r:id="rId7"/>
    <p:sldId id="275" r:id="rId8"/>
    <p:sldId id="288" r:id="rId9"/>
    <p:sldId id="727" r:id="rId10"/>
    <p:sldId id="764" r:id="rId11"/>
    <p:sldId id="818" r:id="rId12"/>
    <p:sldId id="817" r:id="rId13"/>
    <p:sldId id="792" r:id="rId14"/>
    <p:sldId id="820" r:id="rId15"/>
    <p:sldId id="813" r:id="rId16"/>
  </p:sldIdLst>
  <p:sldSz cx="9144000" cy="6858000" type="screen4x3"/>
  <p:notesSz cx="6797675" cy="9926638"/>
  <p:defaultTextStyle>
    <a:defPPr>
      <a:defRPr lang="en-GB"/>
    </a:defPPr>
    <a:lvl1pPr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852"/>
    <a:srgbClr val="FABE00"/>
    <a:srgbClr val="D6A300"/>
    <a:srgbClr val="A47D00"/>
    <a:srgbClr val="A8034F"/>
    <a:srgbClr val="FFFFFF"/>
    <a:srgbClr val="A8B50A"/>
    <a:srgbClr val="007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32" autoAdjust="0"/>
    <p:restoredTop sz="93842" autoAdjust="0"/>
  </p:normalViewPr>
  <p:slideViewPr>
    <p:cSldViewPr snapToGrid="0">
      <p:cViewPr varScale="1">
        <p:scale>
          <a:sx n="51" d="100"/>
          <a:sy n="51" d="100"/>
        </p:scale>
        <p:origin x="79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9520"/>
    </p:cViewPr>
  </p:sorterViewPr>
  <p:notesViewPr>
    <p:cSldViewPr>
      <p:cViewPr varScale="1">
        <p:scale>
          <a:sx n="78" d="100"/>
          <a:sy n="78" d="100"/>
        </p:scale>
        <p:origin x="-3366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B804B1-B6F8-4B28-AEA4-870654A289E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CEA3323-83DB-406C-924C-8C6AE8040A65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2400" b="1" dirty="0"/>
            <a:t>Few</a:t>
          </a:r>
        </a:p>
      </dgm:t>
    </dgm:pt>
    <dgm:pt modelId="{DE368629-5E7E-4DF6-A855-7E44D31B4354}" type="parTrans" cxnId="{CEA8799F-DC40-4A99-8C83-B970DA18BA47}">
      <dgm:prSet/>
      <dgm:spPr/>
      <dgm:t>
        <a:bodyPr/>
        <a:lstStyle/>
        <a:p>
          <a:endParaRPr lang="en-GB"/>
        </a:p>
      </dgm:t>
    </dgm:pt>
    <dgm:pt modelId="{FF78CB77-7744-4D93-80F7-D87CA00CD2EC}" type="sibTrans" cxnId="{CEA8799F-DC40-4A99-8C83-B970DA18BA47}">
      <dgm:prSet/>
      <dgm:spPr/>
      <dgm:t>
        <a:bodyPr/>
        <a:lstStyle/>
        <a:p>
          <a:endParaRPr lang="en-GB"/>
        </a:p>
      </dgm:t>
    </dgm:pt>
    <dgm:pt modelId="{5D74DFFB-F40D-48CE-9A44-F3F16E0F9514}">
      <dgm:prSet phldrT="[Text]" custT="1"/>
      <dgm:spPr>
        <a:solidFill>
          <a:srgbClr val="FFFF00"/>
        </a:solidFill>
      </dgm:spPr>
      <dgm:t>
        <a:bodyPr/>
        <a:lstStyle/>
        <a:p>
          <a:r>
            <a:rPr lang="en-GB" sz="2400" b="1" dirty="0"/>
            <a:t>Some</a:t>
          </a:r>
        </a:p>
      </dgm:t>
    </dgm:pt>
    <dgm:pt modelId="{01F090F5-ABB7-4962-A890-BBA546571F30}" type="parTrans" cxnId="{162F81B9-24B9-49D4-8DCF-B8E3A6C52A28}">
      <dgm:prSet/>
      <dgm:spPr/>
      <dgm:t>
        <a:bodyPr/>
        <a:lstStyle/>
        <a:p>
          <a:endParaRPr lang="en-GB"/>
        </a:p>
      </dgm:t>
    </dgm:pt>
    <dgm:pt modelId="{704AF4A8-7913-4C87-935D-ABEF5E340E04}" type="sibTrans" cxnId="{162F81B9-24B9-49D4-8DCF-B8E3A6C52A28}">
      <dgm:prSet/>
      <dgm:spPr/>
      <dgm:t>
        <a:bodyPr/>
        <a:lstStyle/>
        <a:p>
          <a:endParaRPr lang="en-GB"/>
        </a:p>
      </dgm:t>
    </dgm:pt>
    <dgm:pt modelId="{B2E36798-6036-45E2-ACE0-AF506CAA01F2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2800" b="1" dirty="0"/>
            <a:t>All</a:t>
          </a:r>
        </a:p>
      </dgm:t>
    </dgm:pt>
    <dgm:pt modelId="{91A58061-B5A2-4CA4-8BBC-B4C63CBD93B5}" type="parTrans" cxnId="{A09A0F11-FEC3-44DF-9BA8-BA33D3363A0E}">
      <dgm:prSet/>
      <dgm:spPr/>
      <dgm:t>
        <a:bodyPr/>
        <a:lstStyle/>
        <a:p>
          <a:endParaRPr lang="en-GB"/>
        </a:p>
      </dgm:t>
    </dgm:pt>
    <dgm:pt modelId="{3AAA5FA1-401B-41E4-895B-072718AFB2D1}" type="sibTrans" cxnId="{A09A0F11-FEC3-44DF-9BA8-BA33D3363A0E}">
      <dgm:prSet/>
      <dgm:spPr/>
      <dgm:t>
        <a:bodyPr/>
        <a:lstStyle/>
        <a:p>
          <a:endParaRPr lang="en-GB"/>
        </a:p>
      </dgm:t>
    </dgm:pt>
    <dgm:pt modelId="{FF860972-1E5D-4817-A522-54FADDE79A0A}" type="pres">
      <dgm:prSet presAssocID="{28B804B1-B6F8-4B28-AEA4-870654A289E0}" presName="Name0" presStyleCnt="0">
        <dgm:presLayoutVars>
          <dgm:dir/>
          <dgm:animLvl val="lvl"/>
          <dgm:resizeHandles val="exact"/>
        </dgm:presLayoutVars>
      </dgm:prSet>
      <dgm:spPr/>
    </dgm:pt>
    <dgm:pt modelId="{2D50B41B-778D-4F1D-ABAD-E439920D0C84}" type="pres">
      <dgm:prSet presAssocID="{9CEA3323-83DB-406C-924C-8C6AE8040A65}" presName="Name8" presStyleCnt="0"/>
      <dgm:spPr/>
    </dgm:pt>
    <dgm:pt modelId="{E0575506-A897-4182-A1E9-A510B313EAC1}" type="pres">
      <dgm:prSet presAssocID="{9CEA3323-83DB-406C-924C-8C6AE8040A65}" presName="level" presStyleLbl="node1" presStyleIdx="0" presStyleCnt="3" custScaleY="57629">
        <dgm:presLayoutVars>
          <dgm:chMax val="1"/>
          <dgm:bulletEnabled val="1"/>
        </dgm:presLayoutVars>
      </dgm:prSet>
      <dgm:spPr/>
    </dgm:pt>
    <dgm:pt modelId="{50D19E25-11F4-4B3A-8F95-FD369692727C}" type="pres">
      <dgm:prSet presAssocID="{9CEA3323-83DB-406C-924C-8C6AE8040A6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978CD4E-579C-4EE0-A95D-F6ED34B4B746}" type="pres">
      <dgm:prSet presAssocID="{5D74DFFB-F40D-48CE-9A44-F3F16E0F9514}" presName="Name8" presStyleCnt="0"/>
      <dgm:spPr/>
    </dgm:pt>
    <dgm:pt modelId="{90BEC5F0-CD2F-4914-A095-7C1B8317BC96}" type="pres">
      <dgm:prSet presAssocID="{5D74DFFB-F40D-48CE-9A44-F3F16E0F9514}" presName="level" presStyleLbl="node1" presStyleIdx="1" presStyleCnt="3">
        <dgm:presLayoutVars>
          <dgm:chMax val="1"/>
          <dgm:bulletEnabled val="1"/>
        </dgm:presLayoutVars>
      </dgm:prSet>
      <dgm:spPr/>
    </dgm:pt>
    <dgm:pt modelId="{12A2103A-1B99-4698-8C29-6D132F1F8610}" type="pres">
      <dgm:prSet presAssocID="{5D74DFFB-F40D-48CE-9A44-F3F16E0F951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8447C76-D092-4628-B713-76671F07D9BC}" type="pres">
      <dgm:prSet presAssocID="{B2E36798-6036-45E2-ACE0-AF506CAA01F2}" presName="Name8" presStyleCnt="0"/>
      <dgm:spPr/>
    </dgm:pt>
    <dgm:pt modelId="{F6EE0AE6-82D6-4FA3-95D3-5E385B553B92}" type="pres">
      <dgm:prSet presAssocID="{B2E36798-6036-45E2-ACE0-AF506CAA01F2}" presName="level" presStyleLbl="node1" presStyleIdx="2" presStyleCnt="3" custLinFactNeighborY="3986">
        <dgm:presLayoutVars>
          <dgm:chMax val="1"/>
          <dgm:bulletEnabled val="1"/>
        </dgm:presLayoutVars>
      </dgm:prSet>
      <dgm:spPr/>
    </dgm:pt>
    <dgm:pt modelId="{FCF64897-0EA5-450B-84B8-DC96D342D969}" type="pres">
      <dgm:prSet presAssocID="{B2E36798-6036-45E2-ACE0-AF506CAA01F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09A0F11-FEC3-44DF-9BA8-BA33D3363A0E}" srcId="{28B804B1-B6F8-4B28-AEA4-870654A289E0}" destId="{B2E36798-6036-45E2-ACE0-AF506CAA01F2}" srcOrd="2" destOrd="0" parTransId="{91A58061-B5A2-4CA4-8BBC-B4C63CBD93B5}" sibTransId="{3AAA5FA1-401B-41E4-895B-072718AFB2D1}"/>
    <dgm:cxn modelId="{9C8DE22B-FD60-4C46-99B3-15CC7AB9AAC3}" type="presOf" srcId="{9CEA3323-83DB-406C-924C-8C6AE8040A65}" destId="{E0575506-A897-4182-A1E9-A510B313EAC1}" srcOrd="0" destOrd="0" presId="urn:microsoft.com/office/officeart/2005/8/layout/pyramid1"/>
    <dgm:cxn modelId="{0729745D-B602-4C3D-B012-54B423490019}" type="presOf" srcId="{9CEA3323-83DB-406C-924C-8C6AE8040A65}" destId="{50D19E25-11F4-4B3A-8F95-FD369692727C}" srcOrd="1" destOrd="0" presId="urn:microsoft.com/office/officeart/2005/8/layout/pyramid1"/>
    <dgm:cxn modelId="{35360151-C78A-47CC-8002-255DFAC80219}" type="presOf" srcId="{5D74DFFB-F40D-48CE-9A44-F3F16E0F9514}" destId="{90BEC5F0-CD2F-4914-A095-7C1B8317BC96}" srcOrd="0" destOrd="0" presId="urn:microsoft.com/office/officeart/2005/8/layout/pyramid1"/>
    <dgm:cxn modelId="{FA6F7D72-3CD8-48A6-95AD-804F5DD15E02}" type="presOf" srcId="{5D74DFFB-F40D-48CE-9A44-F3F16E0F9514}" destId="{12A2103A-1B99-4698-8C29-6D132F1F8610}" srcOrd="1" destOrd="0" presId="urn:microsoft.com/office/officeart/2005/8/layout/pyramid1"/>
    <dgm:cxn modelId="{CEA8799F-DC40-4A99-8C83-B970DA18BA47}" srcId="{28B804B1-B6F8-4B28-AEA4-870654A289E0}" destId="{9CEA3323-83DB-406C-924C-8C6AE8040A65}" srcOrd="0" destOrd="0" parTransId="{DE368629-5E7E-4DF6-A855-7E44D31B4354}" sibTransId="{FF78CB77-7744-4D93-80F7-D87CA00CD2EC}"/>
    <dgm:cxn modelId="{A19F48AF-131F-4FF5-A04A-FA91B77169D2}" type="presOf" srcId="{B2E36798-6036-45E2-ACE0-AF506CAA01F2}" destId="{F6EE0AE6-82D6-4FA3-95D3-5E385B553B92}" srcOrd="0" destOrd="0" presId="urn:microsoft.com/office/officeart/2005/8/layout/pyramid1"/>
    <dgm:cxn modelId="{162F81B9-24B9-49D4-8DCF-B8E3A6C52A28}" srcId="{28B804B1-B6F8-4B28-AEA4-870654A289E0}" destId="{5D74DFFB-F40D-48CE-9A44-F3F16E0F9514}" srcOrd="1" destOrd="0" parTransId="{01F090F5-ABB7-4962-A890-BBA546571F30}" sibTransId="{704AF4A8-7913-4C87-935D-ABEF5E340E04}"/>
    <dgm:cxn modelId="{03BACAC9-FE53-4595-8B9B-B5495F64EEFB}" type="presOf" srcId="{28B804B1-B6F8-4B28-AEA4-870654A289E0}" destId="{FF860972-1E5D-4817-A522-54FADDE79A0A}" srcOrd="0" destOrd="0" presId="urn:microsoft.com/office/officeart/2005/8/layout/pyramid1"/>
    <dgm:cxn modelId="{37AD49F9-5949-4EFC-B069-C90716076E07}" type="presOf" srcId="{B2E36798-6036-45E2-ACE0-AF506CAA01F2}" destId="{FCF64897-0EA5-450B-84B8-DC96D342D969}" srcOrd="1" destOrd="0" presId="urn:microsoft.com/office/officeart/2005/8/layout/pyramid1"/>
    <dgm:cxn modelId="{1F0C2957-8D73-4942-BC05-77EDE4F2974D}" type="presParOf" srcId="{FF860972-1E5D-4817-A522-54FADDE79A0A}" destId="{2D50B41B-778D-4F1D-ABAD-E439920D0C84}" srcOrd="0" destOrd="0" presId="urn:microsoft.com/office/officeart/2005/8/layout/pyramid1"/>
    <dgm:cxn modelId="{157540EC-7AA3-4F90-B263-B68E3B97F5AF}" type="presParOf" srcId="{2D50B41B-778D-4F1D-ABAD-E439920D0C84}" destId="{E0575506-A897-4182-A1E9-A510B313EAC1}" srcOrd="0" destOrd="0" presId="urn:microsoft.com/office/officeart/2005/8/layout/pyramid1"/>
    <dgm:cxn modelId="{B1469F2A-E237-4356-9778-51E95FBABABE}" type="presParOf" srcId="{2D50B41B-778D-4F1D-ABAD-E439920D0C84}" destId="{50D19E25-11F4-4B3A-8F95-FD369692727C}" srcOrd="1" destOrd="0" presId="urn:microsoft.com/office/officeart/2005/8/layout/pyramid1"/>
    <dgm:cxn modelId="{13B0BC83-245A-4380-96E9-6005C21D87F3}" type="presParOf" srcId="{FF860972-1E5D-4817-A522-54FADDE79A0A}" destId="{9978CD4E-579C-4EE0-A95D-F6ED34B4B746}" srcOrd="1" destOrd="0" presId="urn:microsoft.com/office/officeart/2005/8/layout/pyramid1"/>
    <dgm:cxn modelId="{02AD3965-06D0-4870-AE39-564C9C15A162}" type="presParOf" srcId="{9978CD4E-579C-4EE0-A95D-F6ED34B4B746}" destId="{90BEC5F0-CD2F-4914-A095-7C1B8317BC96}" srcOrd="0" destOrd="0" presId="urn:microsoft.com/office/officeart/2005/8/layout/pyramid1"/>
    <dgm:cxn modelId="{B677C984-DF82-48A1-B63A-592D90B5B17F}" type="presParOf" srcId="{9978CD4E-579C-4EE0-A95D-F6ED34B4B746}" destId="{12A2103A-1B99-4698-8C29-6D132F1F8610}" srcOrd="1" destOrd="0" presId="urn:microsoft.com/office/officeart/2005/8/layout/pyramid1"/>
    <dgm:cxn modelId="{959EE372-5B73-426C-8D6A-DFDB9382E075}" type="presParOf" srcId="{FF860972-1E5D-4817-A522-54FADDE79A0A}" destId="{88447C76-D092-4628-B713-76671F07D9BC}" srcOrd="2" destOrd="0" presId="urn:microsoft.com/office/officeart/2005/8/layout/pyramid1"/>
    <dgm:cxn modelId="{FBB3CA1C-DD85-4948-A245-A9F3F3DDB9D8}" type="presParOf" srcId="{88447C76-D092-4628-B713-76671F07D9BC}" destId="{F6EE0AE6-82D6-4FA3-95D3-5E385B553B92}" srcOrd="0" destOrd="0" presId="urn:microsoft.com/office/officeart/2005/8/layout/pyramid1"/>
    <dgm:cxn modelId="{CA4E89E8-5564-45B5-A01D-2C1130C212A3}" type="presParOf" srcId="{88447C76-D092-4628-B713-76671F07D9BC}" destId="{FCF64897-0EA5-450B-84B8-DC96D342D96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75506-A897-4182-A1E9-A510B313EAC1}">
      <dsp:nvSpPr>
        <dsp:cNvPr id="0" name=""/>
        <dsp:cNvSpPr/>
      </dsp:nvSpPr>
      <dsp:spPr>
        <a:xfrm>
          <a:off x="1152101" y="0"/>
          <a:ext cx="663944" cy="1022710"/>
        </a:xfrm>
        <a:prstGeom prst="trapezoid">
          <a:avLst>
            <a:gd name="adj" fmla="val 5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Few</a:t>
          </a:r>
        </a:p>
      </dsp:txBody>
      <dsp:txXfrm>
        <a:off x="1152101" y="0"/>
        <a:ext cx="663944" cy="1022710"/>
      </dsp:txXfrm>
    </dsp:sp>
    <dsp:sp modelId="{90BEC5F0-CD2F-4914-A095-7C1B8317BC96}">
      <dsp:nvSpPr>
        <dsp:cNvPr id="0" name=""/>
        <dsp:cNvSpPr/>
      </dsp:nvSpPr>
      <dsp:spPr>
        <a:xfrm>
          <a:off x="576050" y="1022710"/>
          <a:ext cx="1816046" cy="1774644"/>
        </a:xfrm>
        <a:prstGeom prst="trapezoid">
          <a:avLst>
            <a:gd name="adj" fmla="val 3246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Some</a:t>
          </a:r>
        </a:p>
      </dsp:txBody>
      <dsp:txXfrm>
        <a:off x="893858" y="1022710"/>
        <a:ext cx="1180430" cy="1774644"/>
      </dsp:txXfrm>
    </dsp:sp>
    <dsp:sp modelId="{F6EE0AE6-82D6-4FA3-95D3-5E385B553B92}">
      <dsp:nvSpPr>
        <dsp:cNvPr id="0" name=""/>
        <dsp:cNvSpPr/>
      </dsp:nvSpPr>
      <dsp:spPr>
        <a:xfrm>
          <a:off x="0" y="2797355"/>
          <a:ext cx="2968148" cy="1774644"/>
        </a:xfrm>
        <a:prstGeom prst="trapezoid">
          <a:avLst>
            <a:gd name="adj" fmla="val 3246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All</a:t>
          </a:r>
        </a:p>
      </dsp:txBody>
      <dsp:txXfrm>
        <a:off x="519425" y="2797355"/>
        <a:ext cx="1929296" cy="1774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fld id="{44AF512D-E224-4E93-B1D1-FE2471EDF0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8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fld id="{164B663F-FE7E-487F-B07F-3A770B0BE1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0637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F697D-DC3A-C846-AD39-14FEF0AD8B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3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592090"/>
            <a:ext cx="9144000" cy="42659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63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06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95536" y="6524625"/>
            <a:ext cx="6840289" cy="2682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465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9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9275"/>
            <a:ext cx="8291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484313"/>
            <a:ext cx="6985000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-1588"/>
            <a:ext cx="9144000" cy="2873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7" name="Picture 6" descr="Institute of Health &amp; Wellbeing_colour.png">
            <a:extLst>
              <a:ext uri="{FF2B5EF4-FFF2-40B4-BE49-F238E27FC236}">
                <a16:creationId xmlns:a16="http://schemas.microsoft.com/office/drawing/2014/main" id="{F5EE6033-254F-4F3E-AC44-D77600041F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331" y="5877097"/>
            <a:ext cx="1051241" cy="74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6" r:id="rId4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55600" indent="-355600" algn="l" rtl="0" eaLnBrk="1" fontAlgn="ctr" hangingPunct="1">
        <a:spcBef>
          <a:spcPct val="35000"/>
        </a:spcBef>
        <a:spcAft>
          <a:spcPct val="0"/>
        </a:spcAft>
        <a:buClr>
          <a:schemeClr val="tx2"/>
        </a:buClr>
        <a:buSzPct val="175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277813" algn="l" rtl="0" eaLnBrk="1" fontAlgn="ctr" hangingPunct="1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68400" indent="-176213" algn="l" rtl="0" eaLnBrk="1" fontAlgn="ctr" hangingPunct="1">
        <a:spcBef>
          <a:spcPct val="0"/>
        </a:spcBef>
        <a:spcAft>
          <a:spcPct val="0"/>
        </a:spcAft>
        <a:buFont typeface="Arial" pitchFamily="34" charset="0"/>
        <a:buChar char="–"/>
        <a:defRPr>
          <a:solidFill>
            <a:schemeClr val="tx1"/>
          </a:solidFill>
          <a:latin typeface="+mn-lt"/>
          <a:cs typeface="+mn-cs"/>
        </a:defRPr>
      </a:lvl3pPr>
      <a:lvl4pPr marL="1524000" indent="-176213" algn="l" rtl="0" eaLnBrk="1" fontAlgn="ctr" hangingPunct="1">
        <a:spcBef>
          <a:spcPct val="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8796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3368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7940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2512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7084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nne.macdonald.2@Glasgow.ac.uk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nne.macdonald.2@Glasgow.ac.u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852488" y="549275"/>
            <a:ext cx="8291512" cy="576263"/>
          </a:xfrm>
        </p:spPr>
        <p:txBody>
          <a:bodyPr/>
          <a:lstStyle/>
          <a:p>
            <a:br>
              <a:rPr lang="en-GB" dirty="0"/>
            </a:br>
            <a:endParaRPr lang="en-GB" dirty="0"/>
          </a:p>
        </p:txBody>
      </p:sp>
      <p:pic>
        <p:nvPicPr>
          <p:cNvPr id="2050" name="Picture 3" descr="SCLD logo high 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172" y="474925"/>
            <a:ext cx="718093" cy="97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6" y="549275"/>
            <a:ext cx="854328" cy="92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" y="855576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664874-4714-4963-BA50-745ED27BD4AC}"/>
              </a:ext>
            </a:extLst>
          </p:cNvPr>
          <p:cNvSpPr/>
          <p:nvPr/>
        </p:nvSpPr>
        <p:spPr>
          <a:xfrm>
            <a:off x="1105787" y="573586"/>
            <a:ext cx="6895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</a:pPr>
            <a:r>
              <a:rPr lang="en-GB" alt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PBS Community of Practice for Scotland </a:t>
            </a:r>
            <a:endParaRPr lang="en-GB" altLang="en-US" sz="3200" dirty="0">
              <a:latin typeface="Arial" panose="020B0604020202020204" pitchFamily="34" charset="0"/>
            </a:endParaRPr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2265E962-ECF6-40DE-BED5-3A50C2C5EE7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23030" r="23030"/>
          <a:stretch>
            <a:fillRect/>
          </a:stretch>
        </p:blipFill>
        <p:spPr>
          <a:xfrm>
            <a:off x="1235675" y="2517662"/>
            <a:ext cx="6536725" cy="3021901"/>
          </a:xfrm>
          <a:prstGeom prst="rect">
            <a:avLst/>
          </a:prstGeom>
        </p:spPr>
      </p:pic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992F3C36-7EEC-4FD3-B40E-BEEB6EF84299}"/>
              </a:ext>
            </a:extLst>
          </p:cNvPr>
          <p:cNvSpPr txBox="1">
            <a:spLocks/>
          </p:cNvSpPr>
          <p:nvPr/>
        </p:nvSpPr>
        <p:spPr bwMode="auto">
          <a:xfrm>
            <a:off x="1235676" y="2592090"/>
            <a:ext cx="6536724" cy="10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5600" indent="-355600" algn="l" rtl="0" eaLnBrk="1" fontAlgn="ctr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175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00" indent="-277813" algn="l" rtl="0" eaLnBrk="1" fontAlgn="ctr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68400" indent="-176213" algn="l" rtl="0" eaLnBrk="1" fontAlgn="ctr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524000" indent="-176213" algn="l" rtl="0" eaLnBrk="1" fontAlgn="ctr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796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3368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940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2512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7084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GB" altLang="en-US" b="1" kern="0" dirty="0"/>
              <a:t>Launching the PBS Community of Practice for Scotland</a:t>
            </a:r>
          </a:p>
          <a:p>
            <a:pPr marL="0" indent="0" algn="ctr">
              <a:buFontTx/>
              <a:buNone/>
            </a:pPr>
            <a:endParaRPr lang="en-GB" altLang="en-US" b="1" kern="0" dirty="0"/>
          </a:p>
          <a:p>
            <a:pPr marL="0" indent="0" algn="ctr">
              <a:buFontTx/>
              <a:buNone/>
            </a:pPr>
            <a:endParaRPr lang="en-GB" altLang="en-US" sz="1400" b="1" kern="0" dirty="0"/>
          </a:p>
          <a:p>
            <a:pPr marL="0" indent="0" algn="ctr">
              <a:buFontTx/>
              <a:buNone/>
            </a:pPr>
            <a:endParaRPr lang="en-GB" altLang="en-US" sz="1400" b="1" kern="0" dirty="0"/>
          </a:p>
          <a:p>
            <a:pPr marL="0" indent="0" algn="ctr">
              <a:buFontTx/>
              <a:buNone/>
            </a:pPr>
            <a:r>
              <a:rPr lang="en-GB" altLang="en-US" sz="1400" b="1" kern="0" dirty="0"/>
              <a:t>Dr Anne MacDonald</a:t>
            </a:r>
          </a:p>
          <a:p>
            <a:pPr marL="0" indent="0" algn="ctr">
              <a:buFontTx/>
              <a:buNone/>
            </a:pPr>
            <a:r>
              <a:rPr lang="en-GB" altLang="en-US" sz="1400" b="1" kern="0" dirty="0"/>
              <a:t>University of Glasgow &amp; Scottish Government</a:t>
            </a:r>
          </a:p>
        </p:txBody>
      </p:sp>
    </p:spTree>
    <p:extLst>
      <p:ext uri="{BB962C8B-B14F-4D97-AF65-F5344CB8AC3E}">
        <p14:creationId xmlns:p14="http://schemas.microsoft.com/office/powerpoint/2010/main" val="4204572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1288FC0-8994-48F1-936D-C047A611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43" y="2416629"/>
            <a:ext cx="8291513" cy="1698171"/>
          </a:xfrm>
        </p:spPr>
        <p:txBody>
          <a:bodyPr/>
          <a:lstStyle/>
          <a:p>
            <a:pPr algn="ctr"/>
            <a:r>
              <a:rPr lang="en-GB" dirty="0"/>
              <a:t>What is the PBS Community of Practice for Scotland?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1DD686-CC8F-44F5-8B73-5866F06C50E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042" y="488719"/>
            <a:ext cx="5009914" cy="129614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4" descr="Z:\Training\Graphics\The keys to life\Human Rights live independently.jpg">
            <a:extLst>
              <a:ext uri="{FF2B5EF4-FFF2-40B4-BE49-F238E27FC236}">
                <a16:creationId xmlns:a16="http://schemas.microsoft.com/office/drawing/2014/main" id="{C329CE0B-4889-4C64-9210-E34C4E084AF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782" y="520238"/>
            <a:ext cx="1582397" cy="865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Z:\Training\Graphics\The keys to life\Human Rights Equality 2.jpg">
            <a:extLst>
              <a:ext uri="{FF2B5EF4-FFF2-40B4-BE49-F238E27FC236}">
                <a16:creationId xmlns:a16="http://schemas.microsoft.com/office/drawing/2014/main" id="{300C6342-FB68-443C-9417-CC2996E3ECC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" y="589777"/>
            <a:ext cx="1336121" cy="84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9521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B1FE3-617C-4ADC-B784-B0D00BDF7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to the PBS Community of Practice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AC85329-865A-445B-8326-DFA124948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313"/>
            <a:ext cx="7859713" cy="4897437"/>
          </a:xfrm>
        </p:spPr>
        <p:txBody>
          <a:bodyPr/>
          <a:lstStyle/>
          <a:p>
            <a:r>
              <a:rPr lang="en-GB" dirty="0"/>
              <a:t>The Scottish Government commissioned a report to look at the issue of out-of-area placements and delayed discharge for people with learning disabilities and complex needs</a:t>
            </a:r>
          </a:p>
          <a:p>
            <a:r>
              <a:rPr lang="en-GB" dirty="0"/>
              <a:t>One of the recommendations of the </a:t>
            </a:r>
            <a:r>
              <a:rPr lang="en-GB" i="1" dirty="0"/>
              <a:t>Coming Home </a:t>
            </a:r>
            <a:r>
              <a:rPr lang="en-GB" dirty="0"/>
              <a:t>report was to set up a PBS Community of Practice for Scotland</a:t>
            </a:r>
          </a:p>
          <a:p>
            <a:r>
              <a:rPr lang="en-GB"/>
              <a:t>In </a:t>
            </a:r>
            <a:r>
              <a:rPr lang="en-GB" i="1"/>
              <a:t>The </a:t>
            </a:r>
            <a:r>
              <a:rPr lang="en-GB" i="1" dirty="0"/>
              <a:t>keys to life </a:t>
            </a:r>
            <a:r>
              <a:rPr lang="en-GB" dirty="0"/>
              <a:t>Implementation Framework the Scottish Government made a commitment to invest in the development of PBS </a:t>
            </a:r>
            <a:endParaRPr lang="en-GB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944EFE-159E-4A00-83E6-E1A350BA488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431" y="5464756"/>
            <a:ext cx="5009914" cy="129614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31851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7FBA3-DBD8-4FB4-8B4F-4F5A4C6C4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Community of Practice?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D245C-961D-438E-950A-57BBF579E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481" y="1484313"/>
            <a:ext cx="7711432" cy="489743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Community of Practice is a group of people who have a common interest, and who want to come together to share that interest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aim is to learn from each other, to share resources, and to engage in discussions and dialogue – to promote PBS and improve quality of life for people with learning disabilities in Scotland</a:t>
            </a:r>
          </a:p>
          <a:p>
            <a:pPr>
              <a:lnSpc>
                <a:spcPct val="12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Everyone is welcome!</a:t>
            </a:r>
          </a:p>
          <a:p>
            <a:pPr>
              <a:lnSpc>
                <a:spcPct val="12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9D8613-CF91-4D72-84C8-F68FDB4E0D4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40" y="4857749"/>
            <a:ext cx="1978947" cy="1882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3562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7FBA3-DBD8-4FB4-8B4F-4F5A4C6C4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the PBS Community of Practice will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D245C-961D-438E-950A-57BBF579E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481" y="1484313"/>
            <a:ext cx="7711432" cy="489743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While we cannot meet face to face, we plan to deliver a series of regular webinars, covering all aspects of implementing PBS in a range of settings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hope that this will be a starting point for PBS discussions and development across Scotland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want as many people as possible to join in, to share their experiences, and help us all learn from each other</a:t>
            </a:r>
          </a:p>
          <a:p>
            <a:pPr>
              <a:lnSpc>
                <a:spcPct val="110000"/>
              </a:lnSpc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6" name="Picture 5" descr="Z:\Training\Graphics\The keys to life\Meaningful days &amp; Independent living jobs.jpg">
            <a:extLst>
              <a:ext uri="{FF2B5EF4-FFF2-40B4-BE49-F238E27FC236}">
                <a16:creationId xmlns:a16="http://schemas.microsoft.com/office/drawing/2014/main" id="{7069904D-00E8-441E-A61F-CA88907FB2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73687"/>
            <a:ext cx="2214563" cy="1191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4891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7FBA3-DBD8-4FB4-8B4F-4F5A4C6C4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Next for the Community of Practice?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D245C-961D-438E-950A-57BBF579E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481" y="1484313"/>
            <a:ext cx="7711432" cy="489743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know the community will work best if members get engaged and involved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 we will also be setting up a website for the community to share resources and good practice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after today’s webinar, you will have a chance to sign up to join the PBS Community of Practice – we hope that many of you will do that</a:t>
            </a:r>
          </a:p>
          <a:p>
            <a:pPr>
              <a:lnSpc>
                <a:spcPct val="12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F8E446-C9A2-4EA4-B963-8D6E9074A75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16525"/>
            <a:ext cx="1524000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2265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E6D41-A5EA-4FB8-858F-808417915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9275"/>
            <a:ext cx="8291513" cy="1501947"/>
          </a:xfrm>
        </p:spPr>
        <p:txBody>
          <a:bodyPr/>
          <a:lstStyle/>
          <a:p>
            <a:r>
              <a:rPr lang="en-GB" sz="4400" dirty="0">
                <a:solidFill>
                  <a:srgbClr val="0070C0"/>
                </a:solidFill>
              </a:rPr>
              <a:t>Thanks for joining us today!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66EEE9-F607-4319-8C9B-F587FDDE9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2496065"/>
            <a:ext cx="3880022" cy="3885685"/>
          </a:xfrm>
        </p:spPr>
        <p:txBody>
          <a:bodyPr/>
          <a:lstStyle/>
          <a:p>
            <a:pPr marL="0" indent="0">
              <a:buNone/>
            </a:pPr>
            <a:r>
              <a:rPr lang="en-GB" sz="4400" b="1" dirty="0">
                <a:solidFill>
                  <a:srgbClr val="0070C0"/>
                </a:solidFill>
              </a:rPr>
              <a:t>Look after each other, and stay well!</a:t>
            </a:r>
          </a:p>
          <a:p>
            <a:pPr marL="0" indent="0">
              <a:buNone/>
            </a:pPr>
            <a:endParaRPr lang="en-GB" sz="1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rgbClr val="0070C0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837C724-A5DC-4DAA-B192-CB7DD9837CF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27" y="2051222"/>
            <a:ext cx="3504986" cy="374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1D2602-B666-4CF2-B1AE-F5A995B22CB5}"/>
              </a:ext>
            </a:extLst>
          </p:cNvPr>
          <p:cNvSpPr/>
          <p:nvPr/>
        </p:nvSpPr>
        <p:spPr>
          <a:xfrm>
            <a:off x="1248032" y="3013502"/>
            <a:ext cx="5609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GB" b="1" dirty="0">
              <a:solidFill>
                <a:srgbClr val="007A5E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GB" b="1" dirty="0">
              <a:solidFill>
                <a:srgbClr val="007A5E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GB" b="1" dirty="0">
              <a:solidFill>
                <a:srgbClr val="007A5E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GB" b="1" dirty="0">
              <a:solidFill>
                <a:srgbClr val="007A5E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GB" b="1" dirty="0">
              <a:solidFill>
                <a:srgbClr val="007A5E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GB" b="1" dirty="0">
              <a:solidFill>
                <a:srgbClr val="007A5E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588442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852488" y="549275"/>
            <a:ext cx="8291512" cy="576263"/>
          </a:xfrm>
        </p:spPr>
        <p:txBody>
          <a:bodyPr/>
          <a:lstStyle/>
          <a:p>
            <a:br>
              <a:rPr lang="en-GB" dirty="0"/>
            </a:br>
            <a:endParaRPr lang="en-GB" dirty="0"/>
          </a:p>
        </p:txBody>
      </p:sp>
      <p:pic>
        <p:nvPicPr>
          <p:cNvPr id="2050" name="Picture 3" descr="SCLD logo high 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172" y="474925"/>
            <a:ext cx="718093" cy="97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6" y="549275"/>
            <a:ext cx="854328" cy="92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" y="855576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664874-4714-4963-BA50-745ED27BD4AC}"/>
              </a:ext>
            </a:extLst>
          </p:cNvPr>
          <p:cNvSpPr/>
          <p:nvPr/>
        </p:nvSpPr>
        <p:spPr>
          <a:xfrm>
            <a:off x="1105787" y="573586"/>
            <a:ext cx="6895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</a:pPr>
            <a:r>
              <a:rPr lang="en-GB" alt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PBS Community of Practice for Scotland </a:t>
            </a:r>
            <a:endParaRPr lang="en-GB" altLang="en-US" sz="3200" dirty="0">
              <a:latin typeface="Arial" panose="020B0604020202020204" pitchFamily="34" charset="0"/>
            </a:endParaRPr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2265E962-ECF6-40DE-BED5-3A50C2C5EE7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23030" r="23030"/>
          <a:stretch>
            <a:fillRect/>
          </a:stretch>
        </p:blipFill>
        <p:spPr>
          <a:xfrm>
            <a:off x="1235675" y="2517662"/>
            <a:ext cx="6536725" cy="3021901"/>
          </a:xfrm>
          <a:prstGeom prst="rect">
            <a:avLst/>
          </a:prstGeom>
        </p:spPr>
      </p:pic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992F3C36-7EEC-4FD3-B40E-BEEB6EF84299}"/>
              </a:ext>
            </a:extLst>
          </p:cNvPr>
          <p:cNvSpPr txBox="1">
            <a:spLocks/>
          </p:cNvSpPr>
          <p:nvPr/>
        </p:nvSpPr>
        <p:spPr bwMode="auto">
          <a:xfrm>
            <a:off x="967563" y="1637414"/>
            <a:ext cx="7905701" cy="440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5600" indent="-355600" algn="l" rtl="0" eaLnBrk="1" fontAlgn="ctr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175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00" indent="-277813" algn="l" rtl="0" eaLnBrk="1" fontAlgn="ctr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68400" indent="-176213" algn="l" rtl="0" eaLnBrk="1" fontAlgn="ctr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524000" indent="-176213" algn="l" rtl="0" eaLnBrk="1" fontAlgn="ctr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796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3368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940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2512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7084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en-US" b="1" kern="0" dirty="0"/>
              <a:t>Plan for Today’s Webinar</a:t>
            </a:r>
          </a:p>
          <a:p>
            <a:pPr marL="0" indent="0" algn="ctr">
              <a:buNone/>
            </a:pPr>
            <a:endParaRPr lang="en-GB" altLang="en-US" sz="1800" b="1" kern="0" dirty="0"/>
          </a:p>
          <a:p>
            <a:pPr marL="0" indent="0">
              <a:lnSpc>
                <a:spcPct val="150000"/>
              </a:lnSpc>
              <a:buNone/>
            </a:pPr>
            <a:r>
              <a:rPr lang="en-GB" altLang="en-US" sz="1800" b="1" kern="0" dirty="0"/>
              <a:t>1. What is PBS and What is the PBS Community of Practice for Scotland? </a:t>
            </a:r>
            <a:r>
              <a:rPr lang="en-GB" altLang="en-US" sz="1800" kern="0" dirty="0"/>
              <a:t>Dr Anne MacDonald, University of Glasgow &amp; The Scottish Government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altLang="en-US" sz="1800" b="1" kern="0" dirty="0"/>
              <a:t>2. Implementing PBS in Family Settings </a:t>
            </a:r>
            <a:r>
              <a:rPr lang="en-GB" altLang="en-US" sz="1800" kern="0" dirty="0"/>
              <a:t>Kate Sanger, family carer &amp; Trustee from PABSS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altLang="en-US" sz="1800" b="1" kern="0" dirty="0"/>
              <a:t>3. Implementing PBS in Social Care Settings </a:t>
            </a:r>
            <a:r>
              <a:rPr lang="en-GB" altLang="en-US" sz="1800" kern="0" dirty="0"/>
              <a:t>Caroline Shaw, Head of Complex Needs, The Richmond Fellowship Scotland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altLang="en-US" sz="1800" b="1" kern="0" dirty="0"/>
              <a:t>4. Implementing PBS in Healthcare Settings </a:t>
            </a:r>
            <a:r>
              <a:rPr lang="en-GB" altLang="en-US" sz="1800" kern="0" dirty="0"/>
              <a:t>Dr Jill Jones, Consultant Clinical Psychologist, NHS Fife</a:t>
            </a:r>
            <a:r>
              <a:rPr lang="en-GB" altLang="en-US" sz="1800" b="1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6785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852488" y="549275"/>
            <a:ext cx="8291512" cy="576263"/>
          </a:xfrm>
        </p:spPr>
        <p:txBody>
          <a:bodyPr/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" y="855576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800"/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2265E962-ECF6-40DE-BED5-3A50C2C5EE7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3030" r="2303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4" name="Picture 1" descr="4-3_full_screen_tower.jpg">
            <a:extLst>
              <a:ext uri="{FF2B5EF4-FFF2-40B4-BE49-F238E27FC236}">
                <a16:creationId xmlns:a16="http://schemas.microsoft.com/office/drawing/2014/main" id="{40E26F27-C384-440D-BEFC-D90B20767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27591"/>
            <a:ext cx="9145588" cy="698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992F3C36-7EEC-4FD3-B40E-BEEB6EF84299}"/>
              </a:ext>
            </a:extLst>
          </p:cNvPr>
          <p:cNvSpPr txBox="1">
            <a:spLocks/>
          </p:cNvSpPr>
          <p:nvPr/>
        </p:nvSpPr>
        <p:spPr bwMode="auto">
          <a:xfrm>
            <a:off x="1626780" y="255181"/>
            <a:ext cx="5592727" cy="338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5600" indent="-355600" algn="l" rtl="0" eaLnBrk="1" fontAlgn="ctr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175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00" indent="-277813" algn="l" rtl="0" eaLnBrk="1" fontAlgn="ctr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68400" indent="-176213" algn="l" rtl="0" eaLnBrk="1" fontAlgn="ctr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524000" indent="-176213" algn="l" rtl="0" eaLnBrk="1" fontAlgn="ctr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796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3368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940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2512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7084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en-GB" altLang="en-US" sz="3200" b="1" kern="0" dirty="0"/>
          </a:p>
          <a:p>
            <a:pPr marL="0" indent="0">
              <a:buNone/>
            </a:pPr>
            <a:r>
              <a:rPr lang="en-GB" altLang="en-US" b="1" kern="0" dirty="0"/>
              <a:t>What is Positive Behaviour Support?</a:t>
            </a:r>
          </a:p>
          <a:p>
            <a:pPr marL="0" indent="0">
              <a:buNone/>
            </a:pPr>
            <a:endParaRPr lang="en-GB" altLang="en-US" b="1" kern="0" dirty="0"/>
          </a:p>
          <a:p>
            <a:pPr marL="0" indent="0">
              <a:buNone/>
            </a:pPr>
            <a:endParaRPr lang="en-GB" altLang="en-US" b="1" kern="0" dirty="0"/>
          </a:p>
          <a:p>
            <a:pPr marL="0" indent="0">
              <a:buNone/>
            </a:pPr>
            <a:r>
              <a:rPr lang="en-GB" altLang="en-US" b="1" kern="0" dirty="0"/>
              <a:t>What is the PBS Community of Practice for Scotland?</a:t>
            </a:r>
          </a:p>
          <a:p>
            <a:pPr marL="0" indent="0">
              <a:buFontTx/>
              <a:buNone/>
            </a:pPr>
            <a:r>
              <a:rPr lang="en-GB" altLang="en-US" b="1" kern="0" dirty="0"/>
              <a:t> </a:t>
            </a:r>
          </a:p>
          <a:p>
            <a:pPr marL="0" indent="0" algn="ctr">
              <a:buFontTx/>
              <a:buNone/>
            </a:pPr>
            <a:endParaRPr lang="en-GB" altLang="en-US" b="1" kern="0" dirty="0"/>
          </a:p>
          <a:p>
            <a:pPr marL="0" indent="0" algn="ctr">
              <a:buNone/>
            </a:pPr>
            <a:r>
              <a:rPr lang="en-GB" sz="1400" b="1" dirty="0">
                <a:solidFill>
                  <a:schemeClr val="tx2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Anne.MacDonald.2@Glasgow.ac.uk</a:t>
            </a:r>
            <a:r>
              <a:rPr lang="en-GB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 algn="ctr">
              <a:buFontTx/>
              <a:buNone/>
            </a:pPr>
            <a:endParaRPr lang="en-GB" altLang="en-US" sz="1400" b="1" kern="0" dirty="0"/>
          </a:p>
          <a:p>
            <a:pPr marL="0" indent="0" algn="ctr">
              <a:buFontTx/>
              <a:buNone/>
            </a:pPr>
            <a:endParaRPr lang="en-GB" altLang="en-US" sz="1400" b="1" kern="0" dirty="0"/>
          </a:p>
        </p:txBody>
      </p:sp>
    </p:spTree>
    <p:extLst>
      <p:ext uri="{BB962C8B-B14F-4D97-AF65-F5344CB8AC3E}">
        <p14:creationId xmlns:p14="http://schemas.microsoft.com/office/powerpoint/2010/main" val="724173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A41B3-D152-4941-A814-B450E9373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Accessible Description of PBS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7D2111-8929-4B2A-A95F-BBBF968480E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2" y="1309815"/>
            <a:ext cx="8761070" cy="536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17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91513" cy="77442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1. PBS is Values 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2237"/>
            <a:ext cx="7859713" cy="4849513"/>
          </a:xfrm>
        </p:spPr>
        <p:txBody>
          <a:bodyPr/>
          <a:lstStyle/>
          <a:p>
            <a:pPr marL="534987" indent="-457200"/>
            <a:r>
              <a:rPr lang="en-GB" dirty="0"/>
              <a:t>Person-centred values and beliefs underlie PBS</a:t>
            </a:r>
          </a:p>
          <a:p>
            <a:pPr marL="534987" indent="-457200"/>
            <a:r>
              <a:rPr lang="en-GB" dirty="0"/>
              <a:t>PBS is non-aversive, so does not use any punishment-based approaches </a:t>
            </a:r>
          </a:p>
          <a:p>
            <a:pPr marL="534987" indent="-457200"/>
            <a:r>
              <a:rPr lang="en-GB" dirty="0"/>
              <a:t>PBS is respectful and all interventions developed  must be socially valid</a:t>
            </a:r>
          </a:p>
          <a:p>
            <a:pPr marL="534987" indent="-457200"/>
            <a:r>
              <a:rPr lang="en-GB" dirty="0"/>
              <a:t>PBS planning involves the person’s family &amp; friends in agreeing the support plan</a:t>
            </a:r>
          </a:p>
          <a:p>
            <a:pPr marL="534987" indent="-457200"/>
            <a:r>
              <a:rPr lang="en-GB" dirty="0"/>
              <a:t>The support plan must take account of the values, skills &amp; resources of the staff who will be implementing the plan; it must make sense to them</a:t>
            </a:r>
          </a:p>
          <a:p>
            <a:pPr marL="534973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pPr marL="534987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207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91513" cy="77442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2. PBS Promotes Quality of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838" y="1556951"/>
            <a:ext cx="7699075" cy="4824800"/>
          </a:xfrm>
        </p:spPr>
        <p:txBody>
          <a:bodyPr/>
          <a:lstStyle/>
          <a:p>
            <a:r>
              <a:rPr lang="en-GB" dirty="0"/>
              <a:t>This is the main goal of PBS; we have an obligation to ensure our support achieves a better life for the person</a:t>
            </a:r>
          </a:p>
          <a:p>
            <a:r>
              <a:rPr lang="en-GB" dirty="0"/>
              <a:t>This is non-contingent, so does not depend on the person’s behaviour or them ‘behaving well’</a:t>
            </a:r>
          </a:p>
          <a:p>
            <a:r>
              <a:rPr lang="en-GB" dirty="0"/>
              <a:t>PBS has a long-term focus to achieve lasting changes and improvement in a person’s life</a:t>
            </a:r>
          </a:p>
          <a:p>
            <a:r>
              <a:rPr lang="en-GB" dirty="0"/>
              <a:t>This includes improved relationships, increased community integration, greater self-confidence, increased choice, improved skills and greater life opportunities</a:t>
            </a:r>
          </a:p>
          <a:p>
            <a:pPr marL="534987" lvl="1" indent="0">
              <a:buNone/>
            </a:pPr>
            <a:endParaRPr lang="en-GB" dirty="0"/>
          </a:p>
          <a:p>
            <a:pPr marL="534987" lvl="1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C6C91C-0E68-4B59-9B01-60CC36EF92C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511039"/>
            <a:ext cx="1514475" cy="8509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15648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3. PBS Works to Understand Behaviour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97" y="1581665"/>
            <a:ext cx="7773216" cy="4324866"/>
          </a:xfrm>
        </p:spPr>
        <p:txBody>
          <a:bodyPr/>
          <a:lstStyle/>
          <a:p>
            <a:r>
              <a:rPr lang="en-GB" dirty="0"/>
              <a:t>Understanding the message of the person’s behaviour is always the starting point</a:t>
            </a:r>
          </a:p>
          <a:p>
            <a:r>
              <a:rPr lang="en-GB" dirty="0"/>
              <a:t>Interventions will include changing the environment, as well as teaching the person new skills</a:t>
            </a:r>
          </a:p>
          <a:p>
            <a:r>
              <a:rPr lang="en-GB" dirty="0"/>
              <a:t>There will be separation between proactive approaches which change behaviour over time, and reactive approaches which only respond to emergency or crisis situations</a:t>
            </a:r>
          </a:p>
          <a:p>
            <a:r>
              <a:rPr lang="en-GB" dirty="0"/>
              <a:t>Evaluation should be ongoing to ensure we are getting the support right for people and that it is resulting in improvement</a:t>
            </a:r>
          </a:p>
          <a:p>
            <a:endParaRPr lang="en-GB" dirty="0"/>
          </a:p>
          <a:p>
            <a:pPr lvl="1"/>
            <a:endParaRPr lang="en-GB" sz="2400" dirty="0"/>
          </a:p>
          <a:p>
            <a:pPr marL="534987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401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91513" cy="77442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4. PBS is Committed to Systems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449"/>
            <a:ext cx="7859713" cy="4738301"/>
          </a:xfrm>
        </p:spPr>
        <p:txBody>
          <a:bodyPr/>
          <a:lstStyle/>
          <a:p>
            <a:r>
              <a:rPr lang="en-GB" dirty="0"/>
              <a:t>PBS is based on a belief that meaningful and lasting change is only possible if organisations and systems around people are changed</a:t>
            </a:r>
          </a:p>
          <a:p>
            <a:r>
              <a:rPr lang="en-GB" dirty="0"/>
              <a:t>This may mean that staff will need training and may also need to be supported differently</a:t>
            </a:r>
          </a:p>
          <a:p>
            <a:r>
              <a:rPr lang="en-GB" dirty="0"/>
              <a:t>There may need to be new roles developed, e.g. practice leaders to lead on PBS </a:t>
            </a:r>
          </a:p>
          <a:p>
            <a:r>
              <a:rPr lang="en-GB" dirty="0"/>
              <a:t>Organisational policies and processes may need to change </a:t>
            </a:r>
          </a:p>
          <a:p>
            <a:r>
              <a:rPr lang="en-GB" dirty="0"/>
              <a:t>A good PBS plan is not enough!</a:t>
            </a:r>
          </a:p>
          <a:p>
            <a:pPr marL="534987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165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63888" y="4396391"/>
            <a:ext cx="5404265" cy="1645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1: Universal Support </a:t>
            </a:r>
          </a:p>
          <a:p>
            <a:pPr marL="128588" indent="-128588">
              <a:buClr>
                <a:srgbClr val="941100"/>
              </a:buClr>
              <a:buFont typeface="Arial"/>
              <a:buChar char="•"/>
            </a:pPr>
            <a:r>
              <a:rPr lang="en-US" sz="1800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Person-</a:t>
            </a:r>
            <a:r>
              <a:rPr lang="en-US" sz="1800" dirty="0" err="1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centred</a:t>
            </a:r>
            <a:r>
              <a:rPr lang="en-US" sz="1800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and predictable environments </a:t>
            </a:r>
          </a:p>
          <a:p>
            <a:pPr marL="128588" indent="-128588">
              <a:buClr>
                <a:srgbClr val="941100"/>
              </a:buClr>
              <a:buFont typeface="Arial"/>
              <a:buChar char="•"/>
            </a:pPr>
            <a:r>
              <a:rPr lang="en-US" sz="1800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Active Support and participation in activity </a:t>
            </a:r>
          </a:p>
          <a:p>
            <a:pPr marL="128588" indent="-128588">
              <a:buClr>
                <a:srgbClr val="941100"/>
              </a:buClr>
              <a:buFont typeface="Arial"/>
              <a:buChar char="•"/>
            </a:pPr>
            <a:r>
              <a:rPr lang="en-US" sz="1800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Environments which support communication</a:t>
            </a:r>
          </a:p>
          <a:p>
            <a:pPr>
              <a:buClr>
                <a:srgbClr val="941100"/>
              </a:buClr>
            </a:pPr>
            <a:endParaRPr lang="en-US" sz="825" dirty="0">
              <a:ea typeface="MS PGothic" charset="0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9350" y="2831627"/>
            <a:ext cx="4855612" cy="148040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2: Specialist Support</a:t>
            </a:r>
          </a:p>
          <a:p>
            <a:pPr marL="128588" indent="-128588">
              <a:buClr>
                <a:srgbClr val="941100"/>
              </a:buClr>
              <a:buFont typeface="Arial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Simple behavioural interventions</a:t>
            </a:r>
          </a:p>
          <a:p>
            <a:pPr marL="128588" indent="-128588">
              <a:buClr>
                <a:srgbClr val="941100"/>
              </a:buClr>
              <a:buFont typeface="Arial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Additional support in key areas</a:t>
            </a:r>
          </a:p>
          <a:p>
            <a:pPr marL="128588" indent="-128588">
              <a:buClr>
                <a:srgbClr val="941100"/>
              </a:buClr>
              <a:buFont typeface="Arial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Function-based strategies </a:t>
            </a:r>
          </a:p>
        </p:txBody>
      </p:sp>
      <p:sp>
        <p:nvSpPr>
          <p:cNvPr id="8" name="Rectangle 7"/>
          <p:cNvSpPr/>
          <p:nvPr/>
        </p:nvSpPr>
        <p:spPr>
          <a:xfrm>
            <a:off x="2761020" y="1275907"/>
            <a:ext cx="5283941" cy="148040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3: Intensive Individualised Support</a:t>
            </a:r>
          </a:p>
          <a:p>
            <a:pPr marL="214313" indent="-214313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Based on in-depth functional assessment</a:t>
            </a:r>
          </a:p>
          <a:p>
            <a:pPr marL="214313" indent="-214313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Individual comprehensive PBS plan</a:t>
            </a:r>
          </a:p>
          <a:p>
            <a:pPr marL="214313" indent="-214313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Data collection and individual monitoring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1202" y="565859"/>
            <a:ext cx="803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ea typeface="Open Sans Condensed" charset="0"/>
                <a:cs typeface="Arial" panose="020B0604020202020204" pitchFamily="34" charset="0"/>
              </a:rPr>
              <a:t>PBS Levels of Support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69CA696-57FD-41EC-877C-A2B208F5AE2C}"/>
              </a:ext>
            </a:extLst>
          </p:cNvPr>
          <p:cNvSpPr/>
          <p:nvPr/>
        </p:nvSpPr>
        <p:spPr bwMode="auto">
          <a:xfrm>
            <a:off x="1626781" y="2604977"/>
            <a:ext cx="1060704" cy="914400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AAC6E54-A11A-43FE-B89A-CD20F610EE34}"/>
              </a:ext>
            </a:extLst>
          </p:cNvPr>
          <p:cNvSpPr/>
          <p:nvPr/>
        </p:nvSpPr>
        <p:spPr bwMode="auto">
          <a:xfrm>
            <a:off x="845497" y="2555181"/>
            <a:ext cx="1060704" cy="914400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E96535B8-2AD8-44FD-9149-020670030740}"/>
              </a:ext>
            </a:extLst>
          </p:cNvPr>
          <p:cNvSpPr/>
          <p:nvPr/>
        </p:nvSpPr>
        <p:spPr bwMode="auto">
          <a:xfrm>
            <a:off x="1467293" y="2966484"/>
            <a:ext cx="1060704" cy="914400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C7C9C827-3125-49B6-90C3-2CED4CF66576}"/>
              </a:ext>
            </a:extLst>
          </p:cNvPr>
          <p:cNvSpPr/>
          <p:nvPr/>
        </p:nvSpPr>
        <p:spPr bwMode="auto">
          <a:xfrm>
            <a:off x="1031358" y="3242930"/>
            <a:ext cx="1060704" cy="914400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31" name="Content Placeholder 3">
            <a:extLst>
              <a:ext uri="{FF2B5EF4-FFF2-40B4-BE49-F238E27FC236}">
                <a16:creationId xmlns:a16="http://schemas.microsoft.com/office/drawing/2014/main" id="{7AEA8213-1E48-431D-A914-1562D78BC54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1202" y="1275908"/>
          <a:ext cx="296814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3021527"/>
      </p:ext>
    </p:extLst>
  </p:cSld>
  <p:clrMapOvr>
    <a:masterClrMapping/>
  </p:clrMapOvr>
</p:sld>
</file>

<file path=ppt/theme/theme1.xml><?xml version="1.0" encoding="utf-8"?>
<a:theme xmlns:a="http://schemas.openxmlformats.org/drawingml/2006/main" name="kent2013">
  <a:themeElements>
    <a:clrScheme name="bulletsandcolours 1">
      <a:dk1>
        <a:srgbClr val="000000"/>
      </a:dk1>
      <a:lt1>
        <a:srgbClr val="FFFFFF"/>
      </a:lt1>
      <a:dk2>
        <a:srgbClr val="003882"/>
      </a:dk2>
      <a:lt2>
        <a:srgbClr val="808080"/>
      </a:lt2>
      <a:accent1>
        <a:srgbClr val="008AC4"/>
      </a:accent1>
      <a:accent2>
        <a:srgbClr val="A8034F"/>
      </a:accent2>
      <a:accent3>
        <a:srgbClr val="FFFFFF"/>
      </a:accent3>
      <a:accent4>
        <a:srgbClr val="000000"/>
      </a:accent4>
      <a:accent5>
        <a:srgbClr val="AAC4DE"/>
      </a:accent5>
      <a:accent6>
        <a:srgbClr val="980247"/>
      </a:accent6>
      <a:hlink>
        <a:srgbClr val="007A5E"/>
      </a:hlink>
      <a:folHlink>
        <a:srgbClr val="DE5433"/>
      </a:folHlink>
    </a:clrScheme>
    <a:fontScheme name="bulletsandcolour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ulletsandcolours 1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3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4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5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FFFFF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6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BFBF9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7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FFFFF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8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FFFFF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9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FFFFF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0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BFBF9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1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BFBF9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BFBF9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E4A0D95D5D1548A6CD5DC863845D63" ma:contentTypeVersion="12" ma:contentTypeDescription="Create a new document." ma:contentTypeScope="" ma:versionID="584f08f3e0957f2b88adad5daf6d2237">
  <xsd:schema xmlns:xsd="http://www.w3.org/2001/XMLSchema" xmlns:xs="http://www.w3.org/2001/XMLSchema" xmlns:p="http://schemas.microsoft.com/office/2006/metadata/properties" xmlns:ns2="bff8d37e-16bf-4cae-869a-27a798d22982" xmlns:ns3="ad034978-1eca-4cc4-bd0b-98974abacb12" targetNamespace="http://schemas.microsoft.com/office/2006/metadata/properties" ma:root="true" ma:fieldsID="adbafda656a4b1906879e0beca663a31" ns2:_="" ns3:_="">
    <xsd:import namespace="bff8d37e-16bf-4cae-869a-27a798d22982"/>
    <xsd:import namespace="ad034978-1eca-4cc4-bd0b-98974abacb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f8d37e-16bf-4cae-869a-27a798d229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034978-1eca-4cc4-bd0b-98974abacb1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ADAECB-5158-4823-A2FE-B0BF79E79287}"/>
</file>

<file path=customXml/itemProps2.xml><?xml version="1.0" encoding="utf-8"?>
<ds:datastoreItem xmlns:ds="http://schemas.openxmlformats.org/officeDocument/2006/customXml" ds:itemID="{540E2837-26B5-4355-A8B4-AE6D58ED0C95}"/>
</file>

<file path=customXml/itemProps3.xml><?xml version="1.0" encoding="utf-8"?>
<ds:datastoreItem xmlns:ds="http://schemas.openxmlformats.org/officeDocument/2006/customXml" ds:itemID="{CD1FFF31-677D-4F26-98D0-629CA5B859A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5001</TotalTime>
  <Words>847</Words>
  <Application>Microsoft Office PowerPoint</Application>
  <PresentationFormat>On-screen Show (4:3)</PresentationFormat>
  <Paragraphs>94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kent2013</vt:lpstr>
      <vt:lpstr> </vt:lpstr>
      <vt:lpstr> </vt:lpstr>
      <vt:lpstr> </vt:lpstr>
      <vt:lpstr>An Accessible Description of PBS</vt:lpstr>
      <vt:lpstr>1. PBS is Values Led</vt:lpstr>
      <vt:lpstr>2. PBS Promotes Quality of Life</vt:lpstr>
      <vt:lpstr>3. PBS Works to Understand Behaviour</vt:lpstr>
      <vt:lpstr>4. PBS is Committed to Systems Change</vt:lpstr>
      <vt:lpstr>PowerPoint Presentation</vt:lpstr>
      <vt:lpstr>What is the PBS Community of Practice for Scotland? </vt:lpstr>
      <vt:lpstr>Background to the PBS Community of Practice</vt:lpstr>
      <vt:lpstr>What is a Community of Practice?</vt:lpstr>
      <vt:lpstr>How the PBS Community of Practice will Work</vt:lpstr>
      <vt:lpstr>What’s Next for the Community of Practice?</vt:lpstr>
      <vt:lpstr>Thanks for joining us today!</vt:lpstr>
    </vt:vector>
  </TitlesOfParts>
  <Company>University of Kent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ENGAGEMENT WITH RESEARCH: BEYOND 2013</dc:title>
  <dc:creator>Miles Banbery</dc:creator>
  <cp:lastModifiedBy>John</cp:lastModifiedBy>
  <cp:revision>329</cp:revision>
  <dcterms:created xsi:type="dcterms:W3CDTF">2013-06-07T14:52:08Z</dcterms:created>
  <dcterms:modified xsi:type="dcterms:W3CDTF">2020-05-13T12:48:09Z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0x01010073E4A0D95D5D1548A6CD5DC863845D63</vt:lpwstr>
  </property>
</Properties>
</file>