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64" r:id="rId6"/>
  </p:sldMasterIdLst>
  <p:notesMasterIdLst>
    <p:notesMasterId r:id="rId21"/>
  </p:notesMasterIdLst>
  <p:handoutMasterIdLst>
    <p:handoutMasterId r:id="rId22"/>
  </p:handoutMasterIdLst>
  <p:sldIdLst>
    <p:sldId id="256" r:id="rId7"/>
    <p:sldId id="302" r:id="rId8"/>
    <p:sldId id="296" r:id="rId9"/>
    <p:sldId id="311" r:id="rId10"/>
    <p:sldId id="310" r:id="rId11"/>
    <p:sldId id="309" r:id="rId12"/>
    <p:sldId id="314" r:id="rId13"/>
    <p:sldId id="304" r:id="rId14"/>
    <p:sldId id="306" r:id="rId15"/>
    <p:sldId id="307" r:id="rId16"/>
    <p:sldId id="305" r:id="rId17"/>
    <p:sldId id="313" r:id="rId18"/>
    <p:sldId id="312" r:id="rId19"/>
    <p:sldId id="290"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39E"/>
    <a:srgbClr val="5F604B"/>
    <a:srgbClr val="78A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4AB34-CAA6-0705-00FA-90526A390894}" v="1" dt="2019-11-19T16:49:05.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434" autoAdjust="0"/>
  </p:normalViewPr>
  <p:slideViewPr>
    <p:cSldViewPr snapToGrid="0">
      <p:cViewPr varScale="1">
        <p:scale>
          <a:sx n="70" d="100"/>
          <a:sy n="70" d="100"/>
        </p:scale>
        <p:origin x="702" y="48"/>
      </p:cViewPr>
      <p:guideLst/>
    </p:cSldViewPr>
  </p:slideViewPr>
  <p:outlineViewPr>
    <p:cViewPr>
      <p:scale>
        <a:sx n="33" d="100"/>
        <a:sy n="33" d="100"/>
      </p:scale>
      <p:origin x="0" y="-2112"/>
    </p:cViewPr>
  </p:outlineViewPr>
  <p:notesTextViewPr>
    <p:cViewPr>
      <p:scale>
        <a:sx n="1" d="1"/>
        <a:sy n="1" d="1"/>
      </p:scale>
      <p:origin x="0" y="0"/>
    </p:cViewPr>
  </p:notesTextViewPr>
  <p:sorterViewPr>
    <p:cViewPr>
      <p:scale>
        <a:sx n="100" d="100"/>
        <a:sy n="100" d="100"/>
      </p:scale>
      <p:origin x="0" y="-2340"/>
    </p:cViewPr>
  </p:sorterViewPr>
  <p:notesViewPr>
    <p:cSldViewPr snapToGrid="0">
      <p:cViewPr>
        <p:scale>
          <a:sx n="100" d="100"/>
          <a:sy n="100" d="100"/>
        </p:scale>
        <p:origin x="1908" y="-29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ne Berkley" userId="S::lorne.b@scld.co.uk::ff6a68c5-8e64-4513-9881-7646b46aee6d" providerId="AD" clId="Web-{4974AB34-CAA6-0705-00FA-90526A390894}"/>
    <pc:docChg chg="delSld">
      <pc:chgData name="Lorne Berkley" userId="S::lorne.b@scld.co.uk::ff6a68c5-8e64-4513-9881-7646b46aee6d" providerId="AD" clId="Web-{4974AB34-CAA6-0705-00FA-90526A390894}" dt="2019-11-19T16:49:05.362" v="0"/>
      <pc:docMkLst>
        <pc:docMk/>
      </pc:docMkLst>
      <pc:sldChg chg="del">
        <pc:chgData name="Lorne Berkley" userId="S::lorne.b@scld.co.uk::ff6a68c5-8e64-4513-9881-7646b46aee6d" providerId="AD" clId="Web-{4974AB34-CAA6-0705-00FA-90526A390894}" dt="2019-11-19T16:49:05.362" v="0"/>
        <pc:sldMkLst>
          <pc:docMk/>
          <pc:sldMk cId="1219975669"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93A7540-CA64-4756-8A66-4DE9F794B653}" type="datetimeFigureOut">
              <a:rPr lang="en-GB" smtClean="0"/>
              <a:t>22/11/2019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830274E-065C-49D5-B1AB-27B22E5B1F6B}" type="slidenum">
              <a:rPr lang="en-GB" smtClean="0"/>
              <a:t>‹#›</a:t>
            </a:fld>
            <a:endParaRPr lang="en-GB"/>
          </a:p>
        </p:txBody>
      </p:sp>
    </p:spTree>
    <p:extLst>
      <p:ext uri="{BB962C8B-B14F-4D97-AF65-F5344CB8AC3E}">
        <p14:creationId xmlns:p14="http://schemas.microsoft.com/office/powerpoint/2010/main" val="94245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ECE979F-C797-43E5-9616-3F65F5FB3BA0}" type="datetimeFigureOut">
              <a:rPr lang="en-GB" smtClean="0"/>
              <a:t>22/11/2019</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9"/>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F5579F-6561-4A96-A829-047EE6D6699B}" type="slidenum">
              <a:rPr lang="en-GB" smtClean="0"/>
              <a:t>‹#›</a:t>
            </a:fld>
            <a:endParaRPr lang="en-GB"/>
          </a:p>
        </p:txBody>
      </p:sp>
    </p:spTree>
    <p:extLst>
      <p:ext uri="{BB962C8B-B14F-4D97-AF65-F5344CB8AC3E}">
        <p14:creationId xmlns:p14="http://schemas.microsoft.com/office/powerpoint/2010/main" val="420206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F5579F-6561-4A96-A829-047EE6D6699B}" type="slidenum">
              <a:rPr lang="en-GB" smtClean="0"/>
              <a:t>1</a:t>
            </a:fld>
            <a:endParaRPr lang="en-GB"/>
          </a:p>
        </p:txBody>
      </p:sp>
    </p:spTree>
    <p:extLst>
      <p:ext uri="{BB962C8B-B14F-4D97-AF65-F5344CB8AC3E}">
        <p14:creationId xmlns:p14="http://schemas.microsoft.com/office/powerpoint/2010/main" val="425431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19254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F5579F-6561-4A96-A829-047EE6D6699B}"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161146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Linda </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E8461C-7C8B-4C1C-AFBC-018EB58503F6}" type="slidenum">
              <a:rPr lang="en-GB" altLang="en-US" smtClean="0">
                <a:solidFill>
                  <a:srgbClr val="000000"/>
                </a:solidFill>
              </a:rPr>
              <a:pPr/>
              <a:t>2</a:t>
            </a:fld>
            <a:endParaRPr lang="en-GB" altLang="en-US">
              <a:solidFill>
                <a:srgbClr val="000000"/>
              </a:solidFill>
            </a:endParaRPr>
          </a:p>
        </p:txBody>
      </p:sp>
    </p:spTree>
    <p:extLst>
      <p:ext uri="{BB962C8B-B14F-4D97-AF65-F5344CB8AC3E}">
        <p14:creationId xmlns:p14="http://schemas.microsoft.com/office/powerpoint/2010/main" val="1959785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63079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57949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78783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188977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4251312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99854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06295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91611D4-13B2-4D7E-9C25-8C15A11A9AD8}"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6821E-2EEF-4AC9-BAE1-0EC059EF694F}" type="slidenum">
              <a:rPr lang="en-GB" smtClean="0"/>
              <a:t>‹#›</a:t>
            </a:fld>
            <a:endParaRPr lang="en-GB"/>
          </a:p>
        </p:txBody>
      </p:sp>
    </p:spTree>
    <p:extLst>
      <p:ext uri="{BB962C8B-B14F-4D97-AF65-F5344CB8AC3E}">
        <p14:creationId xmlns:p14="http://schemas.microsoft.com/office/powerpoint/2010/main" val="39386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1611D4-13B2-4D7E-9C25-8C15A11A9AD8}"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6821E-2EEF-4AC9-BAE1-0EC059EF694F}" type="slidenum">
              <a:rPr lang="en-GB" smtClean="0"/>
              <a:t>‹#›</a:t>
            </a:fld>
            <a:endParaRPr lang="en-GB"/>
          </a:p>
        </p:txBody>
      </p:sp>
    </p:spTree>
    <p:extLst>
      <p:ext uri="{BB962C8B-B14F-4D97-AF65-F5344CB8AC3E}">
        <p14:creationId xmlns:p14="http://schemas.microsoft.com/office/powerpoint/2010/main" val="39675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1611D4-13B2-4D7E-9C25-8C15A11A9AD8}"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6821E-2EEF-4AC9-BAE1-0EC059EF694F}" type="slidenum">
              <a:rPr lang="en-GB" smtClean="0"/>
              <a:t>‹#›</a:t>
            </a:fld>
            <a:endParaRPr lang="en-GB"/>
          </a:p>
        </p:txBody>
      </p:sp>
    </p:spTree>
    <p:extLst>
      <p:ext uri="{BB962C8B-B14F-4D97-AF65-F5344CB8AC3E}">
        <p14:creationId xmlns:p14="http://schemas.microsoft.com/office/powerpoint/2010/main" val="4062474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Text Placeholder 2"/>
          <p:cNvSpPr>
            <a:spLocks noGrp="1"/>
          </p:cNvSpPr>
          <p:nvPr>
            <p:ph type="body"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891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71699"/>
            <a:ext cx="9144000" cy="1338263"/>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02BEF6-4218-4501-A94A-A0855C74A96C}" type="datetimeFigureOut">
              <a:rPr lang="en-GB" smtClean="0">
                <a:solidFill>
                  <a:prstClr val="black"/>
                </a:solidFill>
              </a:rPr>
              <a:pPr/>
              <a:t>22/11/2019</a:t>
            </a:fld>
            <a:endParaRPr lang="en-GB"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F5822A-152F-43EB-B546-DD5301BF245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03016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322BE1-FF72-4C14-ABAF-C41ACDC3207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3985822"/>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F61437-AFCB-4E90-ABF5-484B4A2106D7}"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41749615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07E26D-4B1D-44A7-BA2C-63EDFF45E6E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50134279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9EB1CB-8BC0-44AD-8E00-FC7B50BF6E9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1563942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0B03A39-2B6C-4423-BF6C-22FFA7DFD10A}"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9426099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F92A41-75FD-4875-B5E9-EEB89F7F073C}"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6319976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1611D4-13B2-4D7E-9C25-8C15A11A9AD8}"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6821E-2EEF-4AC9-BAE1-0EC059EF694F}" type="slidenum">
              <a:rPr lang="en-GB" smtClean="0"/>
              <a:t>‹#›</a:t>
            </a:fld>
            <a:endParaRPr lang="en-GB"/>
          </a:p>
        </p:txBody>
      </p:sp>
    </p:spTree>
    <p:extLst>
      <p:ext uri="{BB962C8B-B14F-4D97-AF65-F5344CB8AC3E}">
        <p14:creationId xmlns:p14="http://schemas.microsoft.com/office/powerpoint/2010/main" val="462069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AEEE523-998C-414A-8AB8-7FAE6B65D249}"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571074122"/>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3A50A9-16E0-49BC-BB18-1B71EAE1F8E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425668130"/>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7EF4E6-1086-408B-91AD-B95F08740B6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960003267"/>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8CF8FA-89A9-43F9-B366-55DB8B7503B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994577294"/>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4377EE-4D1C-4FEC-B0C2-BD1D1BBBE107}"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02938675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7CA3A7-F9BE-4C8E-8F7D-BC84A4CD3EB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452259733"/>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609480" y="273600"/>
            <a:ext cx="10972440" cy="1144800"/>
          </a:xfrm>
        </p:spPr>
        <p:txBody>
          <a:bodyPr lIns="0" tIns="0" rIns="0" bIns="0"/>
          <a:lstStyle>
            <a:lvl1pPr algn="ctr" hangingPunct="0">
              <a:defRPr lang="en-GB">
                <a:latin typeface="Arial" pitchFamily="18"/>
              </a:defRPr>
            </a:lvl1pPr>
          </a:lstStyle>
          <a:p>
            <a:endParaRPr lang="en-GB"/>
          </a:p>
        </p:txBody>
      </p:sp>
      <p:sp>
        <p:nvSpPr>
          <p:cNvPr id="6" name="Text Placeholder 5"/>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797"/>
              </a:spcAft>
              <a:defRPr lang="en-GB" sz="1800">
                <a:latin typeface="Arial" pitchFamily="18"/>
              </a:defRPr>
            </a:lvl1pPr>
          </a:lstStyle>
          <a:p>
            <a:endParaRPr lang="en-GB"/>
          </a:p>
        </p:txBody>
      </p:sp>
      <p:sp>
        <p:nvSpPr>
          <p:cNvPr id="4" name="Date Placeholder 1"/>
          <p:cNvSpPr txBox="1">
            <a:spLocks noGrp="1"/>
          </p:cNvSpPr>
          <p:nvPr>
            <p:ph type="dt" sz="half" idx="10"/>
          </p:nvPr>
        </p:nvSpPr>
        <p:spPr>
          <a:xfrm>
            <a:off x="838200" y="6356351"/>
            <a:ext cx="2743200" cy="365125"/>
          </a:xfrm>
        </p:spPr>
        <p:txBody>
          <a:bodyPr/>
          <a:lstStyle>
            <a:lvl1pPr eaLnBrk="0" fontAlgn="base">
              <a:defRPr/>
            </a:lvl1pPr>
          </a:lstStyle>
          <a:p>
            <a:pPr>
              <a:defRPr/>
            </a:pPr>
            <a:fld id="{91F55CF1-1BFE-462C-BABF-F4A194304706}" type="datetime1">
              <a:rPr lang="en-US">
                <a:solidFill>
                  <a:srgbClr val="000000"/>
                </a:solidFill>
              </a:rPr>
              <a:pPr>
                <a:defRPr/>
              </a:pPr>
              <a:t>11/22/2019</a:t>
            </a:fld>
            <a:endParaRPr dirty="0">
              <a:solidFill>
                <a:srgbClr val="000000"/>
              </a:solidFill>
            </a:endParaRPr>
          </a:p>
        </p:txBody>
      </p:sp>
      <p:sp>
        <p:nvSpPr>
          <p:cNvPr id="7" name="Footer Placeholder 2"/>
          <p:cNvSpPr txBox="1">
            <a:spLocks noGrp="1"/>
          </p:cNvSpPr>
          <p:nvPr>
            <p:ph type="ftr" sz="quarter" idx="11"/>
          </p:nvPr>
        </p:nvSpPr>
        <p:spPr>
          <a:xfrm>
            <a:off x="4038600" y="6356351"/>
            <a:ext cx="4114800" cy="365125"/>
          </a:xfrm>
        </p:spPr>
        <p:txBody>
          <a:bodyPr/>
          <a:lstStyle>
            <a:lvl1pPr eaLnBrk="0" fontAlgn="base">
              <a:spcBef>
                <a:spcPct val="0"/>
              </a:spcBef>
              <a:spcAft>
                <a:spcPct val="0"/>
              </a:spcAft>
              <a:defRPr/>
            </a:lvl1pPr>
          </a:lstStyle>
          <a:p>
            <a:pPr>
              <a:defRPr/>
            </a:pPr>
            <a:endParaRPr>
              <a:solidFill>
                <a:srgbClr val="000000"/>
              </a:solidFill>
            </a:endParaRPr>
          </a:p>
        </p:txBody>
      </p:sp>
      <p:sp>
        <p:nvSpPr>
          <p:cNvPr id="8" name="Slide Number Placeholder 3"/>
          <p:cNvSpPr txBox="1">
            <a:spLocks noGrp="1"/>
          </p:cNvSpPr>
          <p:nvPr>
            <p:ph type="sldNum" sz="quarter" idx="12"/>
          </p:nvPr>
        </p:nvSpPr>
        <p:spPr>
          <a:xfrm>
            <a:off x="8610600" y="6356351"/>
            <a:ext cx="2743200" cy="365125"/>
          </a:xfrm>
        </p:spPr>
        <p:txBody>
          <a:bodyPr/>
          <a:lstStyle>
            <a:lvl1pPr eaLnBrk="0" fontAlgn="base">
              <a:defRPr/>
            </a:lvl1pPr>
          </a:lstStyle>
          <a:p>
            <a:pPr>
              <a:defRPr/>
            </a:pPr>
            <a:fld id="{6EC24A8C-FA1A-4147-AC1B-BC0B30EC1E4B}"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189846531"/>
      </p:ext>
    </p:extLst>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1611D4-13B2-4D7E-9C25-8C15A11A9AD8}"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6821E-2EEF-4AC9-BAE1-0EC059EF694F}" type="slidenum">
              <a:rPr lang="en-GB" smtClean="0"/>
              <a:t>‹#›</a:t>
            </a:fld>
            <a:endParaRPr lang="en-GB"/>
          </a:p>
        </p:txBody>
      </p:sp>
    </p:spTree>
    <p:extLst>
      <p:ext uri="{BB962C8B-B14F-4D97-AF65-F5344CB8AC3E}">
        <p14:creationId xmlns:p14="http://schemas.microsoft.com/office/powerpoint/2010/main" val="191671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91611D4-13B2-4D7E-9C25-8C15A11A9AD8}" type="datetimeFigureOut">
              <a:rPr lang="en-GB" smtClean="0"/>
              <a:t>22/11/2019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6821E-2EEF-4AC9-BAE1-0EC059EF694F}" type="slidenum">
              <a:rPr lang="en-GB" smtClean="0"/>
              <a:t>‹#›</a:t>
            </a:fld>
            <a:endParaRPr lang="en-GB"/>
          </a:p>
        </p:txBody>
      </p:sp>
    </p:spTree>
    <p:extLst>
      <p:ext uri="{BB962C8B-B14F-4D97-AF65-F5344CB8AC3E}">
        <p14:creationId xmlns:p14="http://schemas.microsoft.com/office/powerpoint/2010/main" val="239792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91611D4-13B2-4D7E-9C25-8C15A11A9AD8}" type="datetimeFigureOut">
              <a:rPr lang="en-GB" smtClean="0"/>
              <a:t>22/11/2019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16821E-2EEF-4AC9-BAE1-0EC059EF694F}" type="slidenum">
              <a:rPr lang="en-GB" smtClean="0"/>
              <a:t>‹#›</a:t>
            </a:fld>
            <a:endParaRPr lang="en-GB"/>
          </a:p>
        </p:txBody>
      </p:sp>
    </p:spTree>
    <p:extLst>
      <p:ext uri="{BB962C8B-B14F-4D97-AF65-F5344CB8AC3E}">
        <p14:creationId xmlns:p14="http://schemas.microsoft.com/office/powerpoint/2010/main" val="248507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91611D4-13B2-4D7E-9C25-8C15A11A9AD8}" type="datetimeFigureOut">
              <a:rPr lang="en-GB" smtClean="0"/>
              <a:t>22/11/2019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16821E-2EEF-4AC9-BAE1-0EC059EF694F}" type="slidenum">
              <a:rPr lang="en-GB" smtClean="0"/>
              <a:t>‹#›</a:t>
            </a:fld>
            <a:endParaRPr lang="en-GB"/>
          </a:p>
        </p:txBody>
      </p:sp>
    </p:spTree>
    <p:extLst>
      <p:ext uri="{BB962C8B-B14F-4D97-AF65-F5344CB8AC3E}">
        <p14:creationId xmlns:p14="http://schemas.microsoft.com/office/powerpoint/2010/main" val="77258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611D4-13B2-4D7E-9C25-8C15A11A9AD8}" type="datetimeFigureOut">
              <a:rPr lang="en-GB" smtClean="0"/>
              <a:t>22/11/2019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16821E-2EEF-4AC9-BAE1-0EC059EF694F}" type="slidenum">
              <a:rPr lang="en-GB" smtClean="0"/>
              <a:t>‹#›</a:t>
            </a:fld>
            <a:endParaRPr lang="en-GB"/>
          </a:p>
        </p:txBody>
      </p:sp>
    </p:spTree>
    <p:extLst>
      <p:ext uri="{BB962C8B-B14F-4D97-AF65-F5344CB8AC3E}">
        <p14:creationId xmlns:p14="http://schemas.microsoft.com/office/powerpoint/2010/main" val="352772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1611D4-13B2-4D7E-9C25-8C15A11A9AD8}" type="datetimeFigureOut">
              <a:rPr lang="en-GB" smtClean="0"/>
              <a:t>22/11/2019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6821E-2EEF-4AC9-BAE1-0EC059EF694F}" type="slidenum">
              <a:rPr lang="en-GB" smtClean="0"/>
              <a:t>‹#›</a:t>
            </a:fld>
            <a:endParaRPr lang="en-GB"/>
          </a:p>
        </p:txBody>
      </p:sp>
    </p:spTree>
    <p:extLst>
      <p:ext uri="{BB962C8B-B14F-4D97-AF65-F5344CB8AC3E}">
        <p14:creationId xmlns:p14="http://schemas.microsoft.com/office/powerpoint/2010/main" val="21949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1611D4-13B2-4D7E-9C25-8C15A11A9AD8}" type="datetimeFigureOut">
              <a:rPr lang="en-GB" smtClean="0"/>
              <a:t>22/11/2019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6821E-2EEF-4AC9-BAE1-0EC059EF694F}" type="slidenum">
              <a:rPr lang="en-GB" smtClean="0"/>
              <a:t>‹#›</a:t>
            </a:fld>
            <a:endParaRPr lang="en-GB"/>
          </a:p>
        </p:txBody>
      </p:sp>
    </p:spTree>
    <p:extLst>
      <p:ext uri="{BB962C8B-B14F-4D97-AF65-F5344CB8AC3E}">
        <p14:creationId xmlns:p14="http://schemas.microsoft.com/office/powerpoint/2010/main" val="91979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611D4-13B2-4D7E-9C25-8C15A11A9AD8}" type="datetimeFigureOut">
              <a:rPr lang="en-GB" smtClean="0"/>
              <a:t>22/11/2019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6821E-2EEF-4AC9-BAE1-0EC059EF694F}" type="slidenum">
              <a:rPr lang="en-GB" smtClean="0"/>
              <a:t>‹#›</a:t>
            </a:fld>
            <a:endParaRPr lang="en-GB"/>
          </a:p>
        </p:txBody>
      </p:sp>
    </p:spTree>
    <p:extLst>
      <p:ext uri="{BB962C8B-B14F-4D97-AF65-F5344CB8AC3E}">
        <p14:creationId xmlns:p14="http://schemas.microsoft.com/office/powerpoint/2010/main" val="3265265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006" y="633349"/>
            <a:ext cx="924879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58368" y="2145792"/>
            <a:ext cx="10695432" cy="4194048"/>
          </a:xfrm>
          <a:prstGeom prst="rect">
            <a:avLst/>
          </a:prstGeom>
        </p:spPr>
        <p:txBody>
          <a:bodyPr vert="horz" lIns="91440" tIns="45720" rIns="91440" bIns="45720" rtlCol="0">
            <a:normAutofit/>
          </a:bodyPr>
          <a:lstStyle/>
          <a:p>
            <a:pPr lvl="0"/>
            <a:r>
              <a:rPr lang="en-US" dirty="0"/>
              <a:t>Click to edit Master text styles</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1406" y="550614"/>
            <a:ext cx="1533600" cy="1401945"/>
          </a:xfrm>
          <a:prstGeom prst="rect">
            <a:avLst/>
          </a:prstGeom>
        </p:spPr>
      </p:pic>
    </p:spTree>
    <p:extLst>
      <p:ext uri="{BB962C8B-B14F-4D97-AF65-F5344CB8AC3E}">
        <p14:creationId xmlns:p14="http://schemas.microsoft.com/office/powerpoint/2010/main" val="2537743499"/>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444500" indent="-444500" algn="l" defTabSz="914400" rtl="0" eaLnBrk="1" latinLnBrk="0" hangingPunct="1">
        <a:lnSpc>
          <a:spcPct val="150000"/>
        </a:lnSpc>
        <a:spcBef>
          <a:spcPts val="1000"/>
        </a:spcBef>
        <a:buClr>
          <a:schemeClr val="accent6"/>
        </a:buClr>
        <a:buFont typeface="Arial" panose="020B0604020202020204" pitchFamily="34" charset="0"/>
        <a:buChar char="•"/>
        <a:tabLst>
          <a:tab pos="355600" algn="l"/>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tabLst>
          <a:tab pos="355600" algn="l"/>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tab pos="355600" algn="l"/>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tab pos="355600" algn="l"/>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tab pos="35560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57B59B1-B2B4-4746-8B53-BA260D15707D}" type="slidenum">
              <a:rPr lang="en-GB" altLang="en-US">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400617975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player.vimeo.com/video/361997947"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www.scld.org.uk/" TargetMode="External"/><Relationship Id="rId5" Type="http://schemas.openxmlformats.org/officeDocument/2006/relationships/hyperlink" Target="mailto:Charlie.M@scld.co.uk"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59" y="967546"/>
            <a:ext cx="1198697" cy="1592162"/>
          </a:xfrm>
          <a:prstGeom prst="rect">
            <a:avLst/>
          </a:prstGeom>
        </p:spPr>
      </p:pic>
      <p:sp>
        <p:nvSpPr>
          <p:cNvPr id="6" name="TextBox 5"/>
          <p:cNvSpPr txBox="1"/>
          <p:nvPr/>
        </p:nvSpPr>
        <p:spPr>
          <a:xfrm>
            <a:off x="2534900" y="967546"/>
            <a:ext cx="7900871" cy="3046988"/>
          </a:xfrm>
          <a:prstGeom prst="rect">
            <a:avLst/>
          </a:prstGeom>
          <a:noFill/>
        </p:spPr>
        <p:txBody>
          <a:bodyPr wrap="square" rtlCol="0">
            <a:spAutoFit/>
          </a:bodyPr>
          <a:lstStyle/>
          <a:p>
            <a:pPr algn="ctr"/>
            <a:r>
              <a:rPr lang="en-GB" sz="3200" b="1" dirty="0" smtClean="0">
                <a:solidFill>
                  <a:schemeClr val="accent1"/>
                </a:solidFill>
              </a:rPr>
              <a:t>Self-Directed </a:t>
            </a:r>
            <a:r>
              <a:rPr lang="en-GB" sz="3200" b="1" dirty="0">
                <a:solidFill>
                  <a:schemeClr val="accent1"/>
                </a:solidFill>
              </a:rPr>
              <a:t>Support, Human Rights and People with Learning </a:t>
            </a:r>
            <a:r>
              <a:rPr lang="en-GB" sz="3200" b="1" dirty="0" smtClean="0">
                <a:solidFill>
                  <a:schemeClr val="accent1"/>
                </a:solidFill>
              </a:rPr>
              <a:t>Disabilities</a:t>
            </a:r>
          </a:p>
          <a:p>
            <a:pPr algn="ctr"/>
            <a:endParaRPr lang="en-GB" sz="2800" b="1" dirty="0">
              <a:latin typeface="ClanOT-NarrBold" panose="020B0806020101020102" pitchFamily="34" charset="0"/>
            </a:endParaRPr>
          </a:p>
          <a:p>
            <a:pPr algn="ctr"/>
            <a:r>
              <a:rPr lang="en-GB" sz="2400" b="1" dirty="0"/>
              <a:t>Charlie McMillan</a:t>
            </a:r>
            <a:endParaRPr lang="en-GB" sz="2400" dirty="0"/>
          </a:p>
          <a:p>
            <a:pPr algn="ctr"/>
            <a:r>
              <a:rPr lang="en-GB" sz="2400" b="1" dirty="0"/>
              <a:t>Chief Executive, Scottish Commission for </a:t>
            </a:r>
            <a:r>
              <a:rPr lang="en-GB" sz="2400" b="1" dirty="0" smtClean="0"/>
              <a:t>People with Learning </a:t>
            </a:r>
            <a:r>
              <a:rPr lang="en-GB" sz="2400" b="1" dirty="0"/>
              <a:t>Disabilities (SCLD)</a:t>
            </a:r>
          </a:p>
          <a:p>
            <a:pPr algn="ctr"/>
            <a:endParaRPr lang="en-GB" sz="2800" dirty="0">
              <a:latin typeface="ClanOT-NarrBold" panose="020B0806020101020102"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004" y="2559708"/>
            <a:ext cx="6352603" cy="4579203"/>
          </a:xfrm>
          <a:prstGeom prst="rect">
            <a:avLst/>
          </a:prstGeom>
        </p:spPr>
      </p:pic>
    </p:spTree>
    <p:extLst>
      <p:ext uri="{BB962C8B-B14F-4D97-AF65-F5344CB8AC3E}">
        <p14:creationId xmlns:p14="http://schemas.microsoft.com/office/powerpoint/2010/main" val="3274995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006" y="633349"/>
            <a:ext cx="5387615" cy="1325563"/>
          </a:xfrm>
        </p:spPr>
        <p:txBody>
          <a:bodyPr>
            <a:normAutofit fontScale="90000"/>
          </a:bodyPr>
          <a:lstStyle/>
          <a:p>
            <a:r>
              <a:rPr lang="en-GB" sz="3200" dirty="0" smtClean="0"/>
              <a:t/>
            </a:r>
            <a:br>
              <a:rPr lang="en-GB" sz="3200" dirty="0" smtClean="0"/>
            </a:br>
            <a:r>
              <a:rPr lang="en-GB" sz="3200" dirty="0"/>
              <a:t/>
            </a:r>
            <a:br>
              <a:rPr lang="en-GB" sz="3200" dirty="0"/>
            </a:br>
            <a:r>
              <a:rPr lang="en-GB" dirty="0" smtClean="0">
                <a:latin typeface="Arial" panose="020B0604020202020204" pitchFamily="34" charset="0"/>
                <a:cs typeface="Arial" panose="020B0604020202020204" pitchFamily="34" charset="0"/>
              </a:rPr>
              <a:t>Independent Living</a:t>
            </a:r>
            <a:r>
              <a:rPr lang="en-GB" dirty="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 Choice and Control </a:t>
            </a:r>
            <a:r>
              <a:rPr lang="en-GB" dirty="0" smtClean="0">
                <a:latin typeface="Arial" panose="020B0604020202020204" pitchFamily="34" charset="0"/>
                <a:cs typeface="Arial" panose="020B0604020202020204" pitchFamily="34" charset="0"/>
              </a:rPr>
              <a:t>over SDS</a:t>
            </a:r>
            <a:r>
              <a:rPr lang="en-GB" sz="3200" dirty="0"/>
              <a:t/>
            </a:r>
            <a:br>
              <a:rPr lang="en-GB" sz="3200" dirty="0"/>
            </a:br>
            <a:r>
              <a:rPr lang="en-GB" sz="3200" dirty="0"/>
              <a:t/>
            </a:r>
            <a:br>
              <a:rPr lang="en-GB" sz="3200" dirty="0"/>
            </a:br>
            <a:endParaRPr lang="en-GB" sz="32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30821" y="2402006"/>
            <a:ext cx="10000533" cy="4230806"/>
          </a:xfrm>
        </p:spPr>
        <p:txBody>
          <a:bodyPr>
            <a:normAutofit fontScale="55000" lnSpcReduction="20000"/>
          </a:bodyPr>
          <a:lstStyle/>
          <a:p>
            <a:pPr marL="0" indent="0" fontAlgn="base">
              <a:buNone/>
            </a:pPr>
            <a:r>
              <a:rPr lang="en-GB" sz="3300" dirty="0" smtClean="0">
                <a:latin typeface="Arial" panose="020B0604020202020204" pitchFamily="34" charset="0"/>
                <a:cs typeface="Arial" panose="020B0604020202020204" pitchFamily="34" charset="0"/>
              </a:rPr>
              <a:t>People with learning disabilities may require additional help to exercise choice and control over how their support needs are met, and how their support is provided to meet their personal outcomes including:</a:t>
            </a:r>
          </a:p>
          <a:p>
            <a:pPr fontAlgn="base"/>
            <a:r>
              <a:rPr lang="en-GB" sz="3300" dirty="0" smtClean="0">
                <a:latin typeface="Arial" panose="020B0604020202020204" pitchFamily="34" charset="0"/>
                <a:cs typeface="Arial" panose="020B0604020202020204" pitchFamily="34" charset="0"/>
              </a:rPr>
              <a:t>Access </a:t>
            </a:r>
            <a:r>
              <a:rPr lang="en-GB" sz="3300" dirty="0">
                <a:latin typeface="Arial" panose="020B0604020202020204" pitchFamily="34" charset="0"/>
                <a:cs typeface="Arial" panose="020B0604020202020204" pitchFamily="34" charset="0"/>
              </a:rPr>
              <a:t>to good quality information, advice and </a:t>
            </a:r>
            <a:r>
              <a:rPr lang="en-GB" sz="3300" dirty="0" smtClean="0">
                <a:latin typeface="Arial" panose="020B0604020202020204" pitchFamily="34" charset="0"/>
                <a:cs typeface="Arial" panose="020B0604020202020204" pitchFamily="34" charset="0"/>
              </a:rPr>
              <a:t>assistance </a:t>
            </a:r>
            <a:r>
              <a:rPr lang="en-GB" sz="3300" dirty="0">
                <a:latin typeface="Arial" panose="020B0604020202020204" pitchFamily="34" charset="0"/>
                <a:cs typeface="Arial" panose="020B0604020202020204" pitchFamily="34" charset="0"/>
              </a:rPr>
              <a:t>in understanding </a:t>
            </a:r>
            <a:r>
              <a:rPr lang="en-GB" sz="3300" dirty="0" smtClean="0">
                <a:latin typeface="Arial" panose="020B0604020202020204" pitchFamily="34" charset="0"/>
                <a:cs typeface="Arial" panose="020B0604020202020204" pitchFamily="34" charset="0"/>
              </a:rPr>
              <a:t>SDS options</a:t>
            </a:r>
          </a:p>
          <a:p>
            <a:r>
              <a:rPr lang="en-GB" sz="3300" dirty="0" smtClean="0">
                <a:latin typeface="Arial" panose="020B0604020202020204" pitchFamily="34" charset="0"/>
                <a:cs typeface="Arial" panose="020B0604020202020204" pitchFamily="34" charset="0"/>
              </a:rPr>
              <a:t>Access to supported decision making and independent advocacy </a:t>
            </a:r>
          </a:p>
          <a:p>
            <a:r>
              <a:rPr lang="en-GB" sz="3300" dirty="0" smtClean="0">
                <a:latin typeface="Arial" panose="020B0604020202020204" pitchFamily="34" charset="0"/>
                <a:cs typeface="Arial" panose="020B0604020202020204" pitchFamily="34" charset="0"/>
              </a:rPr>
              <a:t>Support to know the budget </a:t>
            </a:r>
            <a:r>
              <a:rPr lang="en-GB" sz="3300" dirty="0">
                <a:latin typeface="Arial" panose="020B0604020202020204" pitchFamily="34" charset="0"/>
                <a:cs typeface="Arial" panose="020B0604020202020204" pitchFamily="34" charset="0"/>
              </a:rPr>
              <a:t>and resources available </a:t>
            </a:r>
            <a:r>
              <a:rPr lang="en-GB" sz="3300" dirty="0" smtClean="0">
                <a:latin typeface="Arial" panose="020B0604020202020204" pitchFamily="34" charset="0"/>
                <a:cs typeface="Arial" panose="020B0604020202020204" pitchFamily="34" charset="0"/>
              </a:rPr>
              <a:t>and to use these </a:t>
            </a:r>
            <a:r>
              <a:rPr lang="en-GB" sz="3300" dirty="0">
                <a:latin typeface="Arial" panose="020B0604020202020204" pitchFamily="34" charset="0"/>
                <a:cs typeface="Arial" panose="020B0604020202020204" pitchFamily="34" charset="0"/>
              </a:rPr>
              <a:t>creatively and flexibly</a:t>
            </a:r>
          </a:p>
          <a:p>
            <a:pPr lvl="0"/>
            <a:r>
              <a:rPr lang="en-GB" sz="3300" dirty="0" smtClean="0">
                <a:latin typeface="Arial" panose="020B0604020202020204" pitchFamily="34" charset="0"/>
                <a:cs typeface="Arial" panose="020B0604020202020204" pitchFamily="34" charset="0"/>
              </a:rPr>
              <a:t>Support to understand </a:t>
            </a:r>
            <a:r>
              <a:rPr lang="en-GB" sz="3300" dirty="0">
                <a:latin typeface="Arial" panose="020B0604020202020204" pitchFamily="34" charset="0"/>
                <a:cs typeface="Arial" panose="020B0604020202020204" pitchFamily="34" charset="0"/>
              </a:rPr>
              <a:t>how and why decisions about budgets and support are </a:t>
            </a:r>
            <a:r>
              <a:rPr lang="en-GB" sz="3300" dirty="0" smtClean="0">
                <a:latin typeface="Arial" panose="020B0604020202020204" pitchFamily="34" charset="0"/>
                <a:cs typeface="Arial" panose="020B0604020202020204" pitchFamily="34" charset="0"/>
              </a:rPr>
              <a:t>made</a:t>
            </a:r>
          </a:p>
          <a:p>
            <a:pPr lvl="0"/>
            <a:r>
              <a:rPr lang="en-US" sz="3300" dirty="0">
                <a:latin typeface="Arial" panose="020B0604020202020204" pitchFamily="34" charset="0"/>
                <a:cs typeface="Arial" panose="020B0604020202020204" pitchFamily="34" charset="0"/>
              </a:rPr>
              <a:t>Support for the development of innovative delivery mechanisms that allow people to pool personal budgets and in peer-support via user-led </a:t>
            </a:r>
            <a:r>
              <a:rPr lang="en-US" sz="3300" dirty="0" err="1">
                <a:latin typeface="Arial" panose="020B0604020202020204" pitchFamily="34" charset="0"/>
                <a:cs typeface="Arial" panose="020B0604020202020204" pitchFamily="34" charset="0"/>
              </a:rPr>
              <a:t>organisations</a:t>
            </a:r>
            <a:endParaRPr lang="en-GB" sz="3300" dirty="0">
              <a:latin typeface="Arial" panose="020B0604020202020204" pitchFamily="34" charset="0"/>
              <a:cs typeface="Arial" panose="020B0604020202020204" pitchFamily="34" charset="0"/>
            </a:endParaRPr>
          </a:p>
          <a:p>
            <a:pPr marL="0" indent="0">
              <a:lnSpc>
                <a:spcPct val="100000"/>
              </a:lnSpc>
              <a:buNone/>
            </a:pPr>
            <a:endParaRPr lang="en-US" dirty="0"/>
          </a:p>
        </p:txBody>
      </p:sp>
      <p:pic>
        <p:nvPicPr>
          <p:cNvPr id="4" name="Picture 3"/>
          <p:cNvPicPr>
            <a:picLocks noChangeAspect="1"/>
          </p:cNvPicPr>
          <p:nvPr/>
        </p:nvPicPr>
        <p:blipFill>
          <a:blip r:embed="rId3"/>
          <a:stretch>
            <a:fillRect/>
          </a:stretch>
        </p:blipFill>
        <p:spPr>
          <a:xfrm>
            <a:off x="8494381" y="0"/>
            <a:ext cx="3673945" cy="2550700"/>
          </a:xfrm>
          <a:prstGeom prst="rect">
            <a:avLst/>
          </a:prstGeom>
        </p:spPr>
      </p:pic>
    </p:spTree>
    <p:extLst>
      <p:ext uri="{BB962C8B-B14F-4D97-AF65-F5344CB8AC3E}">
        <p14:creationId xmlns:p14="http://schemas.microsoft.com/office/powerpoint/2010/main" val="1311512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006" y="667656"/>
            <a:ext cx="9248794" cy="1325563"/>
          </a:xfrm>
        </p:spPr>
        <p:txBody>
          <a:bodyPr>
            <a:normAutofit fontScale="90000"/>
          </a:bodyPr>
          <a:lstStyle/>
          <a:p>
            <a:r>
              <a:rPr lang="en-GB" sz="3200" dirty="0" smtClean="0"/>
              <a:t/>
            </a:r>
            <a:br>
              <a:rPr lang="en-GB" sz="3200" dirty="0" smtClean="0"/>
            </a:br>
            <a:r>
              <a:rPr lang="en-GB" sz="3200" dirty="0"/>
              <a:t/>
            </a:r>
            <a:br>
              <a:rPr lang="en-GB" sz="3200" dirty="0"/>
            </a:br>
            <a:r>
              <a:rPr lang="en-GB" dirty="0" smtClean="0">
                <a:latin typeface="Arial" panose="020B0604020202020204" pitchFamily="34" charset="0"/>
                <a:cs typeface="Arial" panose="020B0604020202020204" pitchFamily="34" charset="0"/>
              </a:rPr>
              <a:t>Barriers to Self-Directed Support</a:t>
            </a:r>
            <a:r>
              <a:rPr lang="en-GB" sz="3200" dirty="0"/>
              <a:t/>
            </a:r>
            <a:br>
              <a:rPr lang="en-GB" sz="3200" dirty="0"/>
            </a:br>
            <a:r>
              <a:rPr lang="en-GB" sz="3200" dirty="0"/>
              <a:t/>
            </a:r>
            <a:br>
              <a:rPr lang="en-GB" sz="3200" dirty="0"/>
            </a:br>
            <a:endParaRPr lang="en-GB" sz="32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65997" y="2278440"/>
            <a:ext cx="11187803" cy="4864781"/>
          </a:xfrm>
        </p:spPr>
        <p:txBody>
          <a:bodyPr>
            <a:normAutofit fontScale="55000" lnSpcReduction="20000"/>
          </a:bodyPr>
          <a:lstStyle/>
          <a:p>
            <a:pPr fontAlgn="base"/>
            <a:r>
              <a:rPr lang="en-GB" sz="3300" dirty="0">
                <a:latin typeface="Arial" panose="020B0604020202020204" pitchFamily="34" charset="0"/>
                <a:cs typeface="Arial" panose="020B0604020202020204" pitchFamily="34" charset="0"/>
              </a:rPr>
              <a:t>Not everyone is getting the choice and control envisaged </a:t>
            </a:r>
            <a:r>
              <a:rPr lang="en-GB" sz="3300" dirty="0" smtClean="0">
                <a:latin typeface="Arial" panose="020B0604020202020204" pitchFamily="34" charset="0"/>
                <a:cs typeface="Arial" panose="020B0604020202020204" pitchFamily="34" charset="0"/>
              </a:rPr>
              <a:t>by SDS</a:t>
            </a:r>
            <a:r>
              <a:rPr lang="en-GB" sz="3300" dirty="0">
                <a:latin typeface="Arial" panose="020B0604020202020204" pitchFamily="34" charset="0"/>
                <a:cs typeface="Arial" panose="020B0604020202020204" pitchFamily="34" charset="0"/>
              </a:rPr>
              <a:t> </a:t>
            </a:r>
            <a:endParaRPr lang="en-GB" sz="3300" dirty="0" smtClean="0">
              <a:latin typeface="Arial" panose="020B0604020202020204" pitchFamily="34" charset="0"/>
              <a:cs typeface="Arial" panose="020B0604020202020204" pitchFamily="34" charset="0"/>
            </a:endParaRPr>
          </a:p>
          <a:p>
            <a:pPr fontAlgn="base"/>
            <a:r>
              <a:rPr lang="en-GB" sz="3300" dirty="0" smtClean="0">
                <a:latin typeface="Arial" panose="020B0604020202020204" pitchFamily="34" charset="0"/>
                <a:cs typeface="Arial" panose="020B0604020202020204" pitchFamily="34" charset="0"/>
              </a:rPr>
              <a:t>There is a lack of awareness of SDS </a:t>
            </a:r>
            <a:r>
              <a:rPr lang="en-GB" sz="3300" dirty="0" smtClean="0">
                <a:latin typeface="Arial" panose="020B0604020202020204" pitchFamily="34" charset="0"/>
                <a:cs typeface="Arial" panose="020B0604020202020204" pitchFamily="34" charset="0"/>
              </a:rPr>
              <a:t>options </a:t>
            </a:r>
            <a:r>
              <a:rPr lang="en-GB" sz="3300" dirty="0" smtClean="0">
                <a:latin typeface="Arial" panose="020B0604020202020204" pitchFamily="34" charset="0"/>
                <a:cs typeface="Arial" panose="020B0604020202020204" pitchFamily="34" charset="0"/>
              </a:rPr>
              <a:t>among people with learning disabilities and their families</a:t>
            </a:r>
          </a:p>
          <a:p>
            <a:pPr fontAlgn="base"/>
            <a:r>
              <a:rPr lang="en-GB" sz="3300" dirty="0" smtClean="0">
                <a:latin typeface="Arial" panose="020B0604020202020204" pitchFamily="34" charset="0"/>
                <a:cs typeface="Arial" panose="020B0604020202020204" pitchFamily="34" charset="0"/>
              </a:rPr>
              <a:t>Information is not always communicated in </a:t>
            </a:r>
            <a:r>
              <a:rPr lang="en-GB" sz="3300" dirty="0">
                <a:latin typeface="Arial" panose="020B0604020202020204" pitchFamily="34" charset="0"/>
                <a:cs typeface="Arial" panose="020B0604020202020204" pitchFamily="34" charset="0"/>
              </a:rPr>
              <a:t>a way that </a:t>
            </a:r>
            <a:r>
              <a:rPr lang="en-GB" sz="3300" dirty="0" smtClean="0">
                <a:latin typeface="Arial" panose="020B0604020202020204" pitchFamily="34" charset="0"/>
                <a:cs typeface="Arial" panose="020B0604020202020204" pitchFamily="34" charset="0"/>
              </a:rPr>
              <a:t>meets people’s needs </a:t>
            </a:r>
          </a:p>
          <a:p>
            <a:pPr fontAlgn="base"/>
            <a:r>
              <a:rPr lang="en-GB" sz="3300" dirty="0" smtClean="0">
                <a:latin typeface="Arial" panose="020B0604020202020204" pitchFamily="34" charset="0"/>
                <a:cs typeface="Arial" panose="020B0604020202020204" pitchFamily="34" charset="0"/>
              </a:rPr>
              <a:t>People are </a:t>
            </a:r>
            <a:r>
              <a:rPr lang="en-GB" sz="3300" dirty="0">
                <a:latin typeface="Arial" panose="020B0604020202020204" pitchFamily="34" charset="0"/>
                <a:cs typeface="Arial" panose="020B0604020202020204" pitchFamily="34" charset="0"/>
              </a:rPr>
              <a:t>not </a:t>
            </a:r>
            <a:r>
              <a:rPr lang="en-GB" sz="3300" dirty="0" smtClean="0">
                <a:latin typeface="Arial" panose="020B0604020202020204" pitchFamily="34" charset="0"/>
                <a:cs typeface="Arial" panose="020B0604020202020204" pitchFamily="34" charset="0"/>
              </a:rPr>
              <a:t>always fully </a:t>
            </a:r>
            <a:r>
              <a:rPr lang="en-GB" sz="3300" dirty="0">
                <a:latin typeface="Arial" panose="020B0604020202020204" pitchFamily="34" charset="0"/>
                <a:cs typeface="Arial" panose="020B0604020202020204" pitchFamily="34" charset="0"/>
              </a:rPr>
              <a:t>engaged in assessment support planning and </a:t>
            </a:r>
            <a:r>
              <a:rPr lang="en-GB" sz="3300" dirty="0" smtClean="0">
                <a:latin typeface="Arial" panose="020B0604020202020204" pitchFamily="34" charset="0"/>
                <a:cs typeface="Arial" panose="020B0604020202020204" pitchFamily="34" charset="0"/>
              </a:rPr>
              <a:t>consideration of </a:t>
            </a:r>
            <a:r>
              <a:rPr lang="en-GB" sz="3300" dirty="0" smtClean="0">
                <a:latin typeface="Arial" panose="020B0604020202020204" pitchFamily="34" charset="0"/>
                <a:cs typeface="Arial" panose="020B0604020202020204" pitchFamily="34" charset="0"/>
              </a:rPr>
              <a:t>their options</a:t>
            </a:r>
          </a:p>
          <a:p>
            <a:pPr fontAlgn="base"/>
            <a:r>
              <a:rPr lang="en-US" sz="3300" dirty="0">
                <a:latin typeface="Arial" panose="020B0604020202020204" pitchFamily="34" charset="0"/>
                <a:cs typeface="Arial" panose="020B0604020202020204" pitchFamily="34" charset="0"/>
              </a:rPr>
              <a:t>People report being told that </a:t>
            </a:r>
            <a:r>
              <a:rPr lang="en-US" sz="3300" dirty="0" smtClean="0">
                <a:latin typeface="Arial" panose="020B0604020202020204" pitchFamily="34" charset="0"/>
                <a:cs typeface="Arial" panose="020B0604020202020204" pitchFamily="34" charset="0"/>
              </a:rPr>
              <a:t>SDS budgets </a:t>
            </a:r>
            <a:r>
              <a:rPr lang="en-US" sz="3300" dirty="0">
                <a:latin typeface="Arial" panose="020B0604020202020204" pitchFamily="34" charset="0"/>
                <a:cs typeface="Arial" panose="020B0604020202020204" pitchFamily="34" charset="0"/>
              </a:rPr>
              <a:t>can’t be used for certain purposes</a:t>
            </a:r>
            <a:r>
              <a:rPr lang="en-US" sz="3300" dirty="0" smtClean="0">
                <a:latin typeface="Arial" panose="020B0604020202020204" pitchFamily="34" charset="0"/>
                <a:cs typeface="Arial" panose="020B0604020202020204" pitchFamily="34" charset="0"/>
              </a:rPr>
              <a:t>.</a:t>
            </a:r>
            <a:endParaRPr lang="en-GB" sz="3300" dirty="0" smtClean="0">
              <a:latin typeface="Arial" panose="020B0604020202020204" pitchFamily="34" charset="0"/>
              <a:cs typeface="Arial" panose="020B0604020202020204" pitchFamily="34" charset="0"/>
            </a:endParaRPr>
          </a:p>
          <a:p>
            <a:pPr fontAlgn="base"/>
            <a:r>
              <a:rPr lang="en-GB" sz="3300" dirty="0">
                <a:latin typeface="Arial" panose="020B0604020202020204" pitchFamily="34" charset="0"/>
                <a:cs typeface="Arial" panose="020B0604020202020204" pitchFamily="34" charset="0"/>
              </a:rPr>
              <a:t>T</a:t>
            </a:r>
            <a:r>
              <a:rPr lang="en-GB" sz="3300" dirty="0" smtClean="0">
                <a:latin typeface="Arial" panose="020B0604020202020204" pitchFamily="34" charset="0"/>
                <a:cs typeface="Arial" panose="020B0604020202020204" pitchFamily="34" charset="0"/>
              </a:rPr>
              <a:t>here </a:t>
            </a:r>
            <a:r>
              <a:rPr lang="en-GB" sz="3300" dirty="0" smtClean="0">
                <a:latin typeface="Arial" panose="020B0604020202020204" pitchFamily="34" charset="0"/>
                <a:cs typeface="Arial" panose="020B0604020202020204" pitchFamily="34" charset="0"/>
              </a:rPr>
              <a:t>can be </a:t>
            </a:r>
            <a:r>
              <a:rPr lang="en-GB" sz="3300" dirty="0" smtClean="0">
                <a:latin typeface="Arial" panose="020B0604020202020204" pitchFamily="34" charset="0"/>
                <a:cs typeface="Arial" panose="020B0604020202020204" pitchFamily="34" charset="0"/>
              </a:rPr>
              <a:t>particular </a:t>
            </a:r>
            <a:r>
              <a:rPr lang="en-GB" sz="3300" dirty="0">
                <a:latin typeface="Arial" panose="020B0604020202020204" pitchFamily="34" charset="0"/>
                <a:cs typeface="Arial" panose="020B0604020202020204" pitchFamily="34" charset="0"/>
              </a:rPr>
              <a:t>problems in </a:t>
            </a:r>
            <a:r>
              <a:rPr lang="en-GB" sz="3300" dirty="0" smtClean="0">
                <a:latin typeface="Arial" panose="020B0604020202020204" pitchFamily="34" charset="0"/>
                <a:cs typeface="Arial" panose="020B0604020202020204" pitchFamily="34" charset="0"/>
              </a:rPr>
              <a:t>accessing SDS </a:t>
            </a:r>
            <a:r>
              <a:rPr lang="en-GB" sz="3300" dirty="0">
                <a:latin typeface="Arial" panose="020B0604020202020204" pitchFamily="34" charset="0"/>
                <a:cs typeface="Arial" panose="020B0604020202020204" pitchFamily="34" charset="0"/>
              </a:rPr>
              <a:t>for those with complex </a:t>
            </a:r>
            <a:r>
              <a:rPr lang="en-GB" sz="3300" dirty="0" smtClean="0">
                <a:latin typeface="Arial" panose="020B0604020202020204" pitchFamily="34" charset="0"/>
                <a:cs typeface="Arial" panose="020B0604020202020204" pitchFamily="34" charset="0"/>
              </a:rPr>
              <a:t>needs</a:t>
            </a:r>
          </a:p>
          <a:p>
            <a:pPr fontAlgn="base"/>
            <a:r>
              <a:rPr lang="en-GB" sz="3300" dirty="0">
                <a:latin typeface="Arial" panose="020B0604020202020204" pitchFamily="34" charset="0"/>
                <a:cs typeface="Arial" panose="020B0604020202020204" pitchFamily="34" charset="0"/>
              </a:rPr>
              <a:t>There </a:t>
            </a:r>
            <a:r>
              <a:rPr lang="en-GB" sz="3300" dirty="0" smtClean="0">
                <a:latin typeface="Arial" panose="020B0604020202020204" pitchFamily="34" charset="0"/>
                <a:cs typeface="Arial" panose="020B0604020202020204" pitchFamily="34" charset="0"/>
              </a:rPr>
              <a:t>is</a:t>
            </a:r>
            <a:r>
              <a:rPr lang="en-GB" sz="3300" dirty="0" smtClean="0">
                <a:latin typeface="Arial" panose="020B0604020202020204" pitchFamily="34" charset="0"/>
                <a:cs typeface="Arial" panose="020B0604020202020204" pitchFamily="34" charset="0"/>
              </a:rPr>
              <a:t> significant variation </a:t>
            </a:r>
            <a:r>
              <a:rPr lang="en-GB" sz="3300" dirty="0">
                <a:latin typeface="Arial" panose="020B0604020202020204" pitchFamily="34" charset="0"/>
                <a:cs typeface="Arial" panose="020B0604020202020204" pitchFamily="34" charset="0"/>
              </a:rPr>
              <a:t>in </a:t>
            </a:r>
            <a:r>
              <a:rPr lang="en-GB" sz="3300" dirty="0" smtClean="0">
                <a:latin typeface="Arial" panose="020B0604020202020204" pitchFamily="34" charset="0"/>
                <a:cs typeface="Arial" panose="020B0604020202020204" pitchFamily="34" charset="0"/>
              </a:rPr>
              <a:t>the way</a:t>
            </a:r>
            <a:r>
              <a:rPr lang="en-GB" sz="3300" dirty="0" smtClean="0">
                <a:latin typeface="Arial" panose="020B0604020202020204" pitchFamily="34" charset="0"/>
                <a:cs typeface="Arial" panose="020B0604020202020204" pitchFamily="34" charset="0"/>
              </a:rPr>
              <a:t> </a:t>
            </a:r>
            <a:r>
              <a:rPr lang="en-GB" sz="3300" dirty="0">
                <a:latin typeface="Arial" panose="020B0604020202020204" pitchFamily="34" charset="0"/>
                <a:cs typeface="Arial" panose="020B0604020202020204" pitchFamily="34" charset="0"/>
              </a:rPr>
              <a:t>SDS is </a:t>
            </a:r>
            <a:r>
              <a:rPr lang="en-GB" sz="3300" dirty="0" smtClean="0">
                <a:latin typeface="Arial" panose="020B0604020202020204" pitchFamily="34" charset="0"/>
                <a:cs typeface="Arial" panose="020B0604020202020204" pitchFamily="34" charset="0"/>
              </a:rPr>
              <a:t>delivered </a:t>
            </a:r>
            <a:r>
              <a:rPr lang="en-GB" sz="3300" dirty="0">
                <a:latin typeface="Arial" panose="020B0604020202020204" pitchFamily="34" charset="0"/>
                <a:cs typeface="Arial" panose="020B0604020202020204" pitchFamily="34" charset="0"/>
              </a:rPr>
              <a:t>across local </a:t>
            </a:r>
            <a:r>
              <a:rPr lang="en-GB" sz="3300" dirty="0" smtClean="0">
                <a:latin typeface="Arial" panose="020B0604020202020204" pitchFamily="34" charset="0"/>
                <a:cs typeface="Arial" panose="020B0604020202020204" pitchFamily="34" charset="0"/>
              </a:rPr>
              <a:t>authorities</a:t>
            </a:r>
          </a:p>
          <a:p>
            <a:pPr fontAlgn="base"/>
            <a:r>
              <a:rPr lang="en-GB" sz="3300" dirty="0">
                <a:latin typeface="Arial" panose="020B0604020202020204" pitchFamily="34" charset="0"/>
                <a:cs typeface="Arial" panose="020B0604020202020204" pitchFamily="34" charset="0"/>
              </a:rPr>
              <a:t>A</a:t>
            </a:r>
            <a:r>
              <a:rPr lang="en-GB" sz="3300" dirty="0" smtClean="0">
                <a:latin typeface="Arial" panose="020B0604020202020204" pitchFamily="34" charset="0"/>
                <a:cs typeface="Arial" panose="020B0604020202020204" pitchFamily="34" charset="0"/>
              </a:rPr>
              <a:t>ccess criteria for SDS operates differently in each of the 32 local authorities and thresholds for eligibility have increased over the past decade</a:t>
            </a:r>
            <a:endParaRPr lang="en-GB" sz="3300" dirty="0" smtClean="0">
              <a:latin typeface="Arial" panose="020B0604020202020204" pitchFamily="34" charset="0"/>
              <a:cs typeface="Arial" panose="020B0604020202020204" pitchFamily="34" charset="0"/>
            </a:endParaRPr>
          </a:p>
          <a:p>
            <a:pPr fontAlgn="base"/>
            <a:endParaRPr lang="en-GB" dirty="0"/>
          </a:p>
          <a:p>
            <a:pPr fontAlgn="base"/>
            <a:endParaRPr lang="en-GB" dirty="0" smtClean="0"/>
          </a:p>
          <a:p>
            <a:pPr fontAlgn="base"/>
            <a:endParaRPr lang="en-GB" dirty="0" smtClean="0"/>
          </a:p>
          <a:p>
            <a:pPr marL="0" indent="0">
              <a:lnSpc>
                <a:spcPct val="100000"/>
              </a:lnSpc>
              <a:buNone/>
            </a:pPr>
            <a:endParaRPr lang="en-US" dirty="0"/>
          </a:p>
        </p:txBody>
      </p:sp>
      <p:pic>
        <p:nvPicPr>
          <p:cNvPr id="5" name="Picture 4"/>
          <p:cNvPicPr>
            <a:picLocks noChangeAspect="1"/>
          </p:cNvPicPr>
          <p:nvPr/>
        </p:nvPicPr>
        <p:blipFill>
          <a:blip r:embed="rId3"/>
          <a:stretch>
            <a:fillRect/>
          </a:stretch>
        </p:blipFill>
        <p:spPr>
          <a:xfrm>
            <a:off x="8169421" y="313135"/>
            <a:ext cx="4022579" cy="2252644"/>
          </a:xfrm>
          <a:prstGeom prst="rect">
            <a:avLst/>
          </a:prstGeom>
        </p:spPr>
      </p:pic>
    </p:spTree>
    <p:extLst>
      <p:ext uri="{BB962C8B-B14F-4D97-AF65-F5344CB8AC3E}">
        <p14:creationId xmlns:p14="http://schemas.microsoft.com/office/powerpoint/2010/main" val="1381713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232" y="365125"/>
            <a:ext cx="9115567" cy="1325563"/>
          </a:xfrm>
        </p:spPr>
        <p:txBody>
          <a:bodyPr>
            <a:normAutofit/>
          </a:bodyPr>
          <a:lstStyle/>
          <a:p>
            <a:r>
              <a:rPr lang="en-GB" sz="3200" dirty="0" smtClean="0">
                <a:latin typeface="Arial" panose="020B0604020202020204" pitchFamily="34" charset="0"/>
                <a:cs typeface="Arial" panose="020B0604020202020204" pitchFamily="34" charset="0"/>
              </a:rPr>
              <a:t>Ian’s Story</a:t>
            </a:r>
            <a:endParaRPr lang="en-GB" sz="3200" dirty="0">
              <a:latin typeface="Arial" panose="020B0604020202020204" pitchFamily="34" charset="0"/>
              <a:cs typeface="Arial" panose="020B0604020202020204" pitchFamily="34" charset="0"/>
            </a:endParaRPr>
          </a:p>
        </p:txBody>
      </p:sp>
      <p:pic>
        <p:nvPicPr>
          <p:cNvPr id="4" name="361997947"/>
          <p:cNvPicPr>
            <a:picLocks noGrp="1" noRot="1" noChangeAspect="1"/>
          </p:cNvPicPr>
          <p:nvPr>
            <p:ph idx="1"/>
            <a:videoFile r:link="rId1"/>
          </p:nvPr>
        </p:nvPicPr>
        <p:blipFill>
          <a:blip r:embed="rId3"/>
          <a:stretch>
            <a:fillRect/>
          </a:stretch>
        </p:blipFill>
        <p:spPr>
          <a:xfrm>
            <a:off x="2238233" y="1920070"/>
            <a:ext cx="7407701" cy="4166832"/>
          </a:xfrm>
          <a:prstGeom prst="rect">
            <a:avLst/>
          </a:prstGeom>
        </p:spPr>
      </p:pic>
      <p:pic>
        <p:nvPicPr>
          <p:cNvPr id="3" name="Picture 2"/>
          <p:cNvPicPr>
            <a:picLocks noChangeAspect="1"/>
          </p:cNvPicPr>
          <p:nvPr/>
        </p:nvPicPr>
        <p:blipFill>
          <a:blip r:embed="rId4"/>
          <a:stretch>
            <a:fillRect/>
          </a:stretch>
        </p:blipFill>
        <p:spPr>
          <a:xfrm>
            <a:off x="482882" y="365125"/>
            <a:ext cx="1536325" cy="1365622"/>
          </a:xfrm>
          <a:prstGeom prst="rect">
            <a:avLst/>
          </a:prstGeom>
        </p:spPr>
      </p:pic>
    </p:spTree>
    <p:extLst>
      <p:ext uri="{BB962C8B-B14F-4D97-AF65-F5344CB8AC3E}">
        <p14:creationId xmlns:p14="http://schemas.microsoft.com/office/powerpoint/2010/main" val="199749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5184" y="259149"/>
            <a:ext cx="10156816" cy="6803726"/>
          </a:xfrm>
          <a:prstGeom prst="rect">
            <a:avLst/>
          </a:prstGeom>
        </p:spPr>
      </p:pic>
    </p:spTree>
    <p:extLst>
      <p:ext uri="{BB962C8B-B14F-4D97-AF65-F5344CB8AC3E}">
        <p14:creationId xmlns:p14="http://schemas.microsoft.com/office/powerpoint/2010/main" val="105011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93" y="606565"/>
            <a:ext cx="1533600" cy="13681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8289" y="4210885"/>
            <a:ext cx="1198697" cy="1592162"/>
          </a:xfrm>
          <a:prstGeom prst="rect">
            <a:avLst/>
          </a:prstGeom>
        </p:spPr>
      </p:pic>
      <p:sp>
        <p:nvSpPr>
          <p:cNvPr id="2" name="Title 1"/>
          <p:cNvSpPr>
            <a:spLocks noGrp="1"/>
          </p:cNvSpPr>
          <p:nvPr>
            <p:ph type="title"/>
          </p:nvPr>
        </p:nvSpPr>
        <p:spPr>
          <a:xfrm>
            <a:off x="8284189" y="5006966"/>
            <a:ext cx="3332349" cy="2025598"/>
          </a:xfrm>
        </p:spPr>
        <p:txBody>
          <a:bodyPr>
            <a:normAutofit fontScale="90000"/>
          </a:bodyPr>
          <a:lstStyle/>
          <a:p>
            <a:pPr algn="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
            </a:r>
            <a:br>
              <a:rPr lang="en-GB" sz="2200"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Charlie </a:t>
            </a:r>
            <a:r>
              <a:rPr lang="en-GB" sz="2200" dirty="0">
                <a:latin typeface="Arial" panose="020B0604020202020204" pitchFamily="34" charset="0"/>
                <a:cs typeface="Arial" panose="020B0604020202020204" pitchFamily="34" charset="0"/>
              </a:rPr>
              <a:t>McMillan</a:t>
            </a:r>
            <a:br>
              <a:rPr lang="en-GB" sz="2200" dirty="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hlinkClick r:id="rId5"/>
              </a:rPr>
              <a:t>Charlie.M@scld.co.uk</a:t>
            </a:r>
            <a:r>
              <a:rPr lang="en-GB" sz="2200" dirty="0">
                <a:latin typeface="Arial" panose="020B0604020202020204" pitchFamily="34" charset="0"/>
                <a:cs typeface="Arial" panose="020B0604020202020204" pitchFamily="34" charset="0"/>
              </a:rPr>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0141 248 3733</a:t>
            </a:r>
            <a:br>
              <a:rPr lang="en-GB" sz="2200" dirty="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hlinkClick r:id="rId6"/>
              </a:rPr>
              <a:t>www.scld.org.uk</a:t>
            </a:r>
            <a:r>
              <a:rPr lang="en-GB" sz="2200" dirty="0" smtClean="0">
                <a:latin typeface="Arial" panose="020B0604020202020204" pitchFamily="34" charset="0"/>
                <a:cs typeface="Arial" panose="020B0604020202020204" pitchFamily="34" charset="0"/>
              </a:rPr>
              <a:t/>
            </a:r>
            <a:br>
              <a:rPr lang="en-GB" sz="2200" dirty="0" smtClean="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0" name="Rectangle 9"/>
          <p:cNvSpPr/>
          <p:nvPr/>
        </p:nvSpPr>
        <p:spPr>
          <a:xfrm>
            <a:off x="4391861" y="1974707"/>
            <a:ext cx="3648756" cy="1015663"/>
          </a:xfrm>
          <a:prstGeom prst="rect">
            <a:avLst/>
          </a:prstGeom>
        </p:spPr>
        <p:txBody>
          <a:bodyPr wrap="none">
            <a:spAutoFit/>
          </a:bodyPr>
          <a:lstStyle/>
          <a:p>
            <a:r>
              <a:rPr lang="en-GB" sz="60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59411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714" y="692151"/>
            <a:ext cx="7102475" cy="5311775"/>
          </a:xfrm>
        </p:spPr>
        <p:txBody>
          <a:bodyPr>
            <a:normAutofit/>
          </a:bodyPr>
          <a:lstStyle/>
          <a:p>
            <a:pPr marL="0" indent="0">
              <a:buNone/>
              <a:defRPr/>
            </a:pPr>
            <a:endParaRPr lang="en-GB" dirty="0">
              <a:solidFill>
                <a:srgbClr val="EB539E"/>
              </a:solidFill>
              <a:latin typeface="ClanOT-NarrBook" panose="020B0606020101020102" pitchFamily="34" charset="0"/>
            </a:endParaRPr>
          </a:p>
          <a:p>
            <a:pPr marL="0" indent="0">
              <a:buNone/>
              <a:defRPr/>
            </a:pPr>
            <a:endParaRPr lang="en-GB" dirty="0"/>
          </a:p>
        </p:txBody>
      </p:sp>
      <p:pic>
        <p:nvPicPr>
          <p:cNvPr id="14339" name="Picture 3"/>
          <p:cNvPicPr>
            <a:picLocks noChangeAspect="1"/>
          </p:cNvPicPr>
          <p:nvPr/>
        </p:nvPicPr>
        <p:blipFill>
          <a:blip r:embed="rId3" cstate="print">
            <a:extLst>
              <a:ext uri="{28A0092B-C50C-407E-A947-70E740481C1C}">
                <a14:useLocalDpi xmlns:a14="http://schemas.microsoft.com/office/drawing/2010/main" val="0"/>
              </a:ext>
            </a:extLst>
          </a:blip>
          <a:srcRect r="20969" b="11876"/>
          <a:stretch>
            <a:fillRect/>
          </a:stretch>
        </p:blipFill>
        <p:spPr bwMode="auto">
          <a:xfrm>
            <a:off x="7680325" y="3282950"/>
            <a:ext cx="320675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005797" y="-1714500"/>
            <a:ext cx="18288000" cy="10287000"/>
          </a:xfrm>
          <a:prstGeom prst="rect">
            <a:avLst/>
          </a:prstGeom>
        </p:spPr>
      </p:pic>
    </p:spTree>
    <p:extLst>
      <p:ext uri="{BB962C8B-B14F-4D97-AF65-F5344CB8AC3E}">
        <p14:creationId xmlns:p14="http://schemas.microsoft.com/office/powerpoint/2010/main" val="66505649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Arial" panose="020B0604020202020204" pitchFamily="34" charset="0"/>
                <a:cs typeface="Arial" panose="020B0604020202020204" pitchFamily="34" charset="0"/>
              </a:rPr>
              <a:t>SCLD’s values</a:t>
            </a:r>
            <a:endParaRPr lang="en-GB" sz="32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58368" y="1958912"/>
            <a:ext cx="10695432" cy="4551070"/>
          </a:xfrm>
        </p:spPr>
        <p:txBody>
          <a:bodyPr>
            <a:normAutofit fontScale="55000" lnSpcReduction="20000"/>
          </a:bodyPr>
          <a:lstStyle/>
          <a:p>
            <a:pPr marL="0" indent="0">
              <a:buNone/>
            </a:pPr>
            <a:r>
              <a:rPr lang="en-US" sz="3800" b="1" dirty="0" smtClean="0">
                <a:solidFill>
                  <a:srgbClr val="EB539E"/>
                </a:solidFill>
                <a:latin typeface="Arial" panose="020B0604020202020204" pitchFamily="34" charset="0"/>
                <a:cs typeface="Arial" panose="020B0604020202020204" pitchFamily="34" charset="0"/>
              </a:rPr>
              <a:t>We </a:t>
            </a:r>
            <a:r>
              <a:rPr lang="en-US" sz="3800" b="1" dirty="0">
                <a:solidFill>
                  <a:srgbClr val="EB539E"/>
                </a:solidFill>
                <a:latin typeface="Arial" panose="020B0604020202020204" pitchFamily="34" charset="0"/>
                <a:cs typeface="Arial" panose="020B0604020202020204" pitchFamily="34" charset="0"/>
              </a:rPr>
              <a:t>are…</a:t>
            </a:r>
            <a:endParaRPr lang="en-US" sz="3800" b="1" dirty="0">
              <a:latin typeface="Arial" panose="020B0604020202020204" pitchFamily="34" charset="0"/>
              <a:cs typeface="Arial" panose="020B0604020202020204" pitchFamily="34" charset="0"/>
            </a:endParaRPr>
          </a:p>
          <a:p>
            <a:r>
              <a:rPr lang="en-US" sz="3800" b="1" dirty="0" smtClean="0">
                <a:solidFill>
                  <a:srgbClr val="EB539E"/>
                </a:solidFill>
                <a:latin typeface="Arial" panose="020B0604020202020204" pitchFamily="34" charset="0"/>
                <a:cs typeface="Arial" panose="020B0604020202020204" pitchFamily="34" charset="0"/>
              </a:rPr>
              <a:t>Respectful</a:t>
            </a:r>
            <a:r>
              <a:rPr lang="en-US" sz="3800" b="1" dirty="0" smtClean="0">
                <a:latin typeface="Arial" panose="020B0604020202020204" pitchFamily="34" charset="0"/>
                <a:cs typeface="Arial" panose="020B0604020202020204" pitchFamily="34" charset="0"/>
              </a:rPr>
              <a:t> - </a:t>
            </a:r>
            <a:r>
              <a:rPr lang="en-US" sz="3800" dirty="0" smtClean="0">
                <a:latin typeface="Arial" panose="020B0604020202020204" pitchFamily="34" charset="0"/>
                <a:cs typeface="Arial" panose="020B0604020202020204" pitchFamily="34" charset="0"/>
              </a:rPr>
              <a:t>We </a:t>
            </a:r>
            <a:r>
              <a:rPr lang="en-US" sz="3800" dirty="0">
                <a:latin typeface="Arial" panose="020B0604020202020204" pitchFamily="34" charset="0"/>
                <a:cs typeface="Arial" panose="020B0604020202020204" pitchFamily="34" charset="0"/>
              </a:rPr>
              <a:t>respect people with learning disabilities, one another and everyone we come into contact with.</a:t>
            </a:r>
          </a:p>
          <a:p>
            <a:r>
              <a:rPr lang="en-US" sz="3800" b="1" dirty="0" smtClean="0">
                <a:solidFill>
                  <a:srgbClr val="EB539E"/>
                </a:solidFill>
                <a:latin typeface="Arial" panose="020B0604020202020204" pitchFamily="34" charset="0"/>
                <a:cs typeface="Arial" panose="020B0604020202020204" pitchFamily="34" charset="0"/>
              </a:rPr>
              <a:t>Inclusive</a:t>
            </a:r>
            <a:r>
              <a:rPr lang="en-US" sz="3800" b="1" dirty="0" smtClean="0">
                <a:latin typeface="Arial" panose="020B0604020202020204" pitchFamily="34" charset="0"/>
                <a:cs typeface="Arial" panose="020B0604020202020204" pitchFamily="34" charset="0"/>
              </a:rPr>
              <a:t> - </a:t>
            </a:r>
            <a:r>
              <a:rPr lang="en-US" sz="3800" dirty="0" smtClean="0">
                <a:latin typeface="Arial" panose="020B0604020202020204" pitchFamily="34" charset="0"/>
                <a:cs typeface="Arial" panose="020B0604020202020204" pitchFamily="34" charset="0"/>
              </a:rPr>
              <a:t>We </a:t>
            </a:r>
            <a:r>
              <a:rPr lang="en-US" sz="3800" dirty="0">
                <a:latin typeface="Arial" panose="020B0604020202020204" pitchFamily="34" charset="0"/>
                <a:cs typeface="Arial" panose="020B0604020202020204" pitchFamily="34" charset="0"/>
              </a:rPr>
              <a:t>are a place where everyone belongs, no matter who they are, or what barriers they face.</a:t>
            </a:r>
          </a:p>
          <a:p>
            <a:r>
              <a:rPr lang="en-US" sz="3800" b="1" dirty="0" smtClean="0">
                <a:solidFill>
                  <a:srgbClr val="EB539E"/>
                </a:solidFill>
                <a:latin typeface="Arial" panose="020B0604020202020204" pitchFamily="34" charset="0"/>
                <a:cs typeface="Arial" panose="020B0604020202020204" pitchFamily="34" charset="0"/>
              </a:rPr>
              <a:t>Collaborative</a:t>
            </a:r>
            <a:r>
              <a:rPr lang="en-US" sz="3800" b="1" dirty="0" smtClean="0">
                <a:latin typeface="Arial" panose="020B0604020202020204" pitchFamily="34" charset="0"/>
                <a:cs typeface="Arial" panose="020B0604020202020204" pitchFamily="34" charset="0"/>
              </a:rPr>
              <a:t> - </a:t>
            </a:r>
            <a:r>
              <a:rPr lang="en-US" sz="3800" dirty="0" smtClean="0">
                <a:latin typeface="Arial" panose="020B0604020202020204" pitchFamily="34" charset="0"/>
                <a:cs typeface="Arial" panose="020B0604020202020204" pitchFamily="34" charset="0"/>
              </a:rPr>
              <a:t>We </a:t>
            </a:r>
            <a:r>
              <a:rPr lang="en-US" sz="3800" dirty="0">
                <a:latin typeface="Arial" panose="020B0604020202020204" pitchFamily="34" charset="0"/>
                <a:cs typeface="Arial" panose="020B0604020202020204" pitchFamily="34" charset="0"/>
              </a:rPr>
              <a:t>value working with others. Everyone has something to give and everyone is given the opportunity for their voice to be heard.</a:t>
            </a:r>
          </a:p>
          <a:p>
            <a:r>
              <a:rPr lang="en-US" sz="3800" b="1" dirty="0" smtClean="0">
                <a:solidFill>
                  <a:srgbClr val="EB539E"/>
                </a:solidFill>
                <a:latin typeface="Arial" panose="020B0604020202020204" pitchFamily="34" charset="0"/>
                <a:cs typeface="Arial" panose="020B0604020202020204" pitchFamily="34" charset="0"/>
              </a:rPr>
              <a:t>Pioneering</a:t>
            </a:r>
            <a:r>
              <a:rPr lang="en-US" sz="3800" b="1" dirty="0" smtClean="0">
                <a:latin typeface="Arial" panose="020B0604020202020204" pitchFamily="34" charset="0"/>
                <a:cs typeface="Arial" panose="020B0604020202020204" pitchFamily="34" charset="0"/>
              </a:rPr>
              <a:t> - </a:t>
            </a:r>
            <a:r>
              <a:rPr lang="en-US" sz="3800" dirty="0" smtClean="0">
                <a:latin typeface="Arial" panose="020B0604020202020204" pitchFamily="34" charset="0"/>
                <a:cs typeface="Arial" panose="020B0604020202020204" pitchFamily="34" charset="0"/>
              </a:rPr>
              <a:t>We </a:t>
            </a:r>
            <a:r>
              <a:rPr lang="en-US" sz="3800" dirty="0">
                <a:latin typeface="Arial" panose="020B0604020202020204" pitchFamily="34" charset="0"/>
                <a:cs typeface="Arial" panose="020B0604020202020204" pitchFamily="34" charset="0"/>
              </a:rPr>
              <a:t>are not afraid to take risks or to enable people with learning disabilities to take risks.</a:t>
            </a:r>
          </a:p>
          <a:p>
            <a:pPr marL="457200" lvl="1" indent="0" fontAlgn="base">
              <a:buNone/>
            </a:pPr>
            <a:endParaRPr lang="en-GB"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8367570" y="0"/>
            <a:ext cx="3824430" cy="2592981"/>
          </a:xfrm>
          <a:prstGeom prst="rect">
            <a:avLst/>
          </a:prstGeom>
        </p:spPr>
      </p:pic>
    </p:spTree>
    <p:extLst>
      <p:ext uri="{BB962C8B-B14F-4D97-AF65-F5344CB8AC3E}">
        <p14:creationId xmlns:p14="http://schemas.microsoft.com/office/powerpoint/2010/main" val="1780047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81058" y="434016"/>
            <a:ext cx="9830885" cy="6808833"/>
          </a:xfrm>
          <a:prstGeom prst="rect">
            <a:avLst/>
          </a:prstGeom>
        </p:spPr>
      </p:pic>
    </p:spTree>
    <p:extLst>
      <p:ext uri="{BB962C8B-B14F-4D97-AF65-F5344CB8AC3E}">
        <p14:creationId xmlns:p14="http://schemas.microsoft.com/office/powerpoint/2010/main" val="36012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Arial" panose="020B0604020202020204" pitchFamily="34" charset="0"/>
                <a:cs typeface="Arial" panose="020B0604020202020204" pitchFamily="34" charset="0"/>
              </a:rPr>
              <a:t>Social Care and Human Rights</a:t>
            </a:r>
            <a:endParaRPr lang="en-GB" sz="32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58368" y="2238232"/>
            <a:ext cx="11242480" cy="4101607"/>
          </a:xfrm>
        </p:spPr>
        <p:txBody>
          <a:bodyPr>
            <a:normAutofit/>
          </a:bodyPr>
          <a:lstStyle/>
          <a:p>
            <a:pPr marL="0" indent="0" fontAlgn="base">
              <a:buNone/>
            </a:pPr>
            <a:r>
              <a:rPr lang="en-GB" sz="2400" dirty="0" smtClean="0">
                <a:latin typeface="Arial" panose="020B0604020202020204" pitchFamily="34" charset="0"/>
                <a:cs typeface="Arial" panose="020B0604020202020204" pitchFamily="34" charset="0"/>
              </a:rPr>
              <a:t>SDS </a:t>
            </a:r>
            <a:r>
              <a:rPr lang="en-GB" sz="2400" dirty="0" smtClean="0">
                <a:latin typeface="Arial" panose="020B0604020202020204" pitchFamily="34" charset="0"/>
                <a:cs typeface="Arial" panose="020B0604020202020204" pitchFamily="34" charset="0"/>
              </a:rPr>
              <a:t>has a </a:t>
            </a:r>
            <a:r>
              <a:rPr lang="en-GB" sz="2400" dirty="0">
                <a:latin typeface="Arial" panose="020B0604020202020204" pitchFamily="34" charset="0"/>
                <a:cs typeface="Arial" panose="020B0604020202020204" pitchFamily="34" charset="0"/>
              </a:rPr>
              <a:t>key role in protecting and promoting </a:t>
            </a:r>
            <a:r>
              <a:rPr lang="en-GB" sz="2400" dirty="0" smtClean="0">
                <a:latin typeface="Arial" panose="020B0604020202020204" pitchFamily="34" charset="0"/>
                <a:cs typeface="Arial" panose="020B0604020202020204" pitchFamily="34" charset="0"/>
              </a:rPr>
              <a:t>human </a:t>
            </a:r>
            <a:r>
              <a:rPr lang="en-GB" sz="2400" dirty="0">
                <a:latin typeface="Arial" panose="020B0604020202020204" pitchFamily="34" charset="0"/>
                <a:cs typeface="Arial" panose="020B0604020202020204" pitchFamily="34" charset="0"/>
              </a:rPr>
              <a:t>rights through supporting </a:t>
            </a:r>
            <a:r>
              <a:rPr lang="en-GB" sz="2400" dirty="0" smtClean="0">
                <a:latin typeface="Arial" panose="020B0604020202020204" pitchFamily="34" charset="0"/>
                <a:cs typeface="Arial" panose="020B0604020202020204" pitchFamily="34" charset="0"/>
              </a:rPr>
              <a:t>people with learning disabilities:</a:t>
            </a:r>
          </a:p>
          <a:p>
            <a:pPr fontAlgn="base"/>
            <a:r>
              <a:rPr lang="en-GB" sz="2400" dirty="0" smtClean="0">
                <a:latin typeface="Arial" panose="020B0604020202020204" pitchFamily="34" charset="0"/>
                <a:cs typeface="Arial" panose="020B0604020202020204" pitchFamily="34" charset="0"/>
              </a:rPr>
              <a:t>to enjoy their right to live </a:t>
            </a:r>
            <a:r>
              <a:rPr lang="en-GB" sz="2400" dirty="0">
                <a:latin typeface="Arial" panose="020B0604020202020204" pitchFamily="34" charset="0"/>
                <a:cs typeface="Arial" panose="020B0604020202020204" pitchFamily="34" charset="0"/>
              </a:rPr>
              <a:t>independently and to be included in the community </a:t>
            </a:r>
            <a:r>
              <a:rPr lang="en-GB" sz="2400" dirty="0" smtClean="0">
                <a:latin typeface="Arial" panose="020B0604020202020204" pitchFamily="34" charset="0"/>
                <a:cs typeface="Arial" panose="020B0604020202020204" pitchFamily="34" charset="0"/>
              </a:rPr>
              <a:t>(Article 19 UNCRPD)</a:t>
            </a:r>
          </a:p>
          <a:p>
            <a:pPr fontAlgn="base"/>
            <a:r>
              <a:rPr lang="en-GB" sz="2400" dirty="0">
                <a:latin typeface="Arial" panose="020B0604020202020204" pitchFamily="34" charset="0"/>
                <a:cs typeface="Arial" panose="020B0604020202020204" pitchFamily="34" charset="0"/>
              </a:rPr>
              <a:t>to participate in and contribute to economic, social, </a:t>
            </a:r>
            <a:r>
              <a:rPr lang="en-GB" sz="2400" dirty="0" smtClean="0">
                <a:latin typeface="Arial" panose="020B0604020202020204" pitchFamily="34" charset="0"/>
                <a:cs typeface="Arial" panose="020B0604020202020204" pitchFamily="34" charset="0"/>
              </a:rPr>
              <a:t>civic </a:t>
            </a:r>
            <a:r>
              <a:rPr lang="en-GB" sz="2400" dirty="0">
                <a:latin typeface="Arial" panose="020B0604020202020204" pitchFamily="34" charset="0"/>
                <a:cs typeface="Arial" panose="020B0604020202020204" pitchFamily="34" charset="0"/>
              </a:rPr>
              <a:t>and cultural live as active </a:t>
            </a:r>
            <a:r>
              <a:rPr lang="en-GB" sz="2400" dirty="0" smtClean="0">
                <a:latin typeface="Arial" panose="020B0604020202020204" pitchFamily="34" charset="0"/>
                <a:cs typeface="Arial" panose="020B0604020202020204" pitchFamily="34" charset="0"/>
              </a:rPr>
              <a:t>citizens</a:t>
            </a:r>
          </a:p>
        </p:txBody>
      </p:sp>
      <p:pic>
        <p:nvPicPr>
          <p:cNvPr id="6" name="Picture 5"/>
          <p:cNvPicPr>
            <a:picLocks noChangeAspect="1"/>
          </p:cNvPicPr>
          <p:nvPr/>
        </p:nvPicPr>
        <p:blipFill>
          <a:blip r:embed="rId3"/>
          <a:stretch>
            <a:fillRect/>
          </a:stretch>
        </p:blipFill>
        <p:spPr>
          <a:xfrm>
            <a:off x="9043348" y="95107"/>
            <a:ext cx="2857500" cy="2143125"/>
          </a:xfrm>
          <a:prstGeom prst="rect">
            <a:avLst/>
          </a:prstGeom>
        </p:spPr>
      </p:pic>
    </p:spTree>
    <p:extLst>
      <p:ext uri="{BB962C8B-B14F-4D97-AF65-F5344CB8AC3E}">
        <p14:creationId xmlns:p14="http://schemas.microsoft.com/office/powerpoint/2010/main" val="58099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
            </a:r>
            <a:br>
              <a:rPr lang="en-GB" sz="3200" dirty="0" smtClean="0"/>
            </a:br>
            <a:r>
              <a:rPr lang="en-GB" sz="3200" dirty="0"/>
              <a:t/>
            </a:r>
            <a:br>
              <a:rPr lang="en-GB" sz="3200" dirty="0"/>
            </a:br>
            <a:r>
              <a:rPr lang="en-GB" b="1" dirty="0" smtClean="0">
                <a:latin typeface="Arial" panose="020B0604020202020204" pitchFamily="34" charset="0"/>
                <a:cs typeface="Arial" panose="020B0604020202020204" pitchFamily="34" charset="0"/>
              </a:rPr>
              <a:t>Seven Keys to </a:t>
            </a:r>
            <a:r>
              <a:rPr lang="en-GB" b="1" dirty="0" smtClean="0">
                <a:latin typeface="Arial" panose="020B0604020202020204" pitchFamily="34" charset="0"/>
                <a:cs typeface="Arial" panose="020B0604020202020204" pitchFamily="34" charset="0"/>
              </a:rPr>
              <a:t>Active Citizenship</a:t>
            </a:r>
            <a:r>
              <a:rPr lang="en-GB" sz="3200" dirty="0"/>
              <a:t/>
            </a:r>
            <a:br>
              <a:rPr lang="en-GB" sz="3200" dirty="0"/>
            </a:br>
            <a:r>
              <a:rPr lang="en-GB" sz="3200" dirty="0"/>
              <a:t/>
            </a:r>
            <a:br>
              <a:rPr lang="en-GB" sz="3200" dirty="0"/>
            </a:br>
            <a:endParaRPr lang="en-GB" sz="3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305746" y="1702842"/>
            <a:ext cx="5400675" cy="4762500"/>
          </a:xfrm>
          <a:prstGeom prst="rect">
            <a:avLst/>
          </a:prstGeom>
        </p:spPr>
      </p:pic>
      <p:sp>
        <p:nvSpPr>
          <p:cNvPr id="3" name="Text Placeholder 2"/>
          <p:cNvSpPr>
            <a:spLocks noGrp="1"/>
          </p:cNvSpPr>
          <p:nvPr>
            <p:ph type="body" idx="1"/>
          </p:nvPr>
        </p:nvSpPr>
        <p:spPr/>
        <p:txBody>
          <a:bodyPr>
            <a:normAutofit/>
          </a:bodyPr>
          <a:lstStyle/>
          <a:p>
            <a:pPr marL="0" indent="0">
              <a:lnSpc>
                <a:spcPct val="100000"/>
              </a:lnSpc>
              <a:buNone/>
            </a:pPr>
            <a:endParaRPr lang="en-US" dirty="0" smtClean="0"/>
          </a:p>
          <a:p>
            <a:pPr marL="0" indent="0">
              <a:lnSpc>
                <a:spcPct val="100000"/>
              </a:lnSpc>
              <a:buNone/>
            </a:pPr>
            <a:endParaRPr lang="en-US" dirty="0"/>
          </a:p>
          <a:p>
            <a:pPr marL="0" indent="0">
              <a:lnSpc>
                <a:spcPct val="100000"/>
              </a:lnSpc>
              <a:buNone/>
            </a:pPr>
            <a:endParaRPr lang="en-US" dirty="0" smtClean="0"/>
          </a:p>
          <a:p>
            <a:pPr marL="0" indent="0">
              <a:lnSpc>
                <a:spcPct val="100000"/>
              </a:lnSpc>
              <a:buNone/>
            </a:pPr>
            <a:endParaRPr lang="en-US" dirty="0"/>
          </a:p>
          <a:p>
            <a:pPr marL="0" indent="0">
              <a:lnSpc>
                <a:spcPct val="100000"/>
              </a:lnSpc>
              <a:buNone/>
            </a:pPr>
            <a:endParaRPr lang="en-US" dirty="0" smtClean="0"/>
          </a:p>
          <a:p>
            <a:pPr marL="0" indent="0">
              <a:lnSpc>
                <a:spcPct val="100000"/>
              </a:lnSpc>
              <a:buNone/>
            </a:pPr>
            <a:endParaRPr lang="en-US" dirty="0"/>
          </a:p>
          <a:p>
            <a:pPr marL="0" indent="0">
              <a:lnSpc>
                <a:spcPct val="100000"/>
              </a:lnSpc>
              <a:buNone/>
            </a:pPr>
            <a:endParaRPr lang="en-US" dirty="0" smtClean="0"/>
          </a:p>
          <a:p>
            <a:pPr marL="0" indent="0">
              <a:lnSpc>
                <a:spcPct val="100000"/>
              </a:lnSpc>
              <a:buNone/>
            </a:pPr>
            <a:r>
              <a:rPr lang="en-US" sz="1400" dirty="0" smtClean="0"/>
              <a:t>Sly &amp; Tindall (2016) </a:t>
            </a:r>
            <a:r>
              <a:rPr lang="en-US" sz="1400" i="1" dirty="0" smtClean="0"/>
              <a:t>Citizenship</a:t>
            </a:r>
            <a:r>
              <a:rPr lang="en-US" sz="1400" dirty="0" smtClean="0"/>
              <a:t>. Centre for Welfare Reform</a:t>
            </a:r>
            <a:endParaRPr lang="en-US" sz="1400" dirty="0"/>
          </a:p>
          <a:p>
            <a:pPr marL="0" indent="0">
              <a:lnSpc>
                <a:spcPct val="100000"/>
              </a:lnSpc>
              <a:buNone/>
            </a:pPr>
            <a:endParaRPr lang="en-US" dirty="0"/>
          </a:p>
        </p:txBody>
      </p:sp>
    </p:spTree>
    <p:extLst>
      <p:ext uri="{BB962C8B-B14F-4D97-AF65-F5344CB8AC3E}">
        <p14:creationId xmlns:p14="http://schemas.microsoft.com/office/powerpoint/2010/main" val="52445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
            </a:r>
            <a:br>
              <a:rPr lang="en-GB" sz="3200" dirty="0" smtClean="0"/>
            </a:br>
            <a:r>
              <a:rPr lang="en-GB" sz="3200" dirty="0"/>
              <a:t/>
            </a:r>
            <a:br>
              <a:rPr lang="en-GB" sz="3200" dirty="0"/>
            </a:br>
            <a:r>
              <a:rPr lang="en-GB" sz="3200" dirty="0" smtClean="0"/>
              <a:t/>
            </a:r>
            <a:br>
              <a:rPr lang="en-GB" sz="3200" dirty="0" smtClean="0"/>
            </a:br>
            <a:r>
              <a:rPr lang="en-US" b="1" dirty="0" smtClean="0">
                <a:latin typeface="Arial" panose="020B0604020202020204" pitchFamily="34" charset="0"/>
                <a:cs typeface="Arial" panose="020B0604020202020204" pitchFamily="34" charset="0"/>
              </a:rPr>
              <a:t>Fairer </a:t>
            </a:r>
            <a:r>
              <a:rPr lang="en-US" b="1" dirty="0">
                <a:latin typeface="Arial" panose="020B0604020202020204" pitchFamily="34" charset="0"/>
                <a:cs typeface="Arial" panose="020B0604020202020204" pitchFamily="34" charset="0"/>
              </a:rPr>
              <a:t>Scotland for Disabled People</a:t>
            </a:r>
            <a:r>
              <a:rPr lang="en-US" sz="2800" dirty="0"/>
              <a:t/>
            </a:r>
            <a:br>
              <a:rPr lang="en-US" sz="2800" dirty="0"/>
            </a:br>
            <a:r>
              <a:rPr lang="en-GB" sz="3200" dirty="0"/>
              <a:t/>
            </a:r>
            <a:br>
              <a:rPr lang="en-GB" sz="3200" dirty="0"/>
            </a:br>
            <a:r>
              <a:rPr lang="en-GB" sz="3200" dirty="0"/>
              <a:t/>
            </a:r>
            <a:br>
              <a:rPr lang="en-GB" sz="3200" dirty="0"/>
            </a:br>
            <a:endParaRPr lang="en-GB" sz="32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fontScale="70000" lnSpcReduction="20000"/>
          </a:bodyPr>
          <a:lstStyle/>
          <a:p>
            <a:pPr marL="0" indent="0" fontAlgn="base">
              <a:buNone/>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Scottish Government’s Fairer Scotland for Disabled People Delivery Plan take a rights based approach based on the UNCRPD and has five long-term ambitions;</a:t>
            </a:r>
          </a:p>
          <a:p>
            <a:pPr lvl="0" fontAlgn="base"/>
            <a:r>
              <a:rPr lang="en-GB" dirty="0">
                <a:latin typeface="Arial" panose="020B0604020202020204" pitchFamily="34" charset="0"/>
                <a:cs typeface="Arial" panose="020B0604020202020204" pitchFamily="34" charset="0"/>
              </a:rPr>
              <a:t>Support services that promote independent living, meet needs and work together to enable a life of choices, opportunities and participation. </a:t>
            </a:r>
          </a:p>
          <a:p>
            <a:pPr lvl="0" fontAlgn="base"/>
            <a:r>
              <a:rPr lang="en-GB" dirty="0">
                <a:latin typeface="Arial" panose="020B0604020202020204" pitchFamily="34" charset="0"/>
                <a:cs typeface="Arial" panose="020B0604020202020204" pitchFamily="34" charset="0"/>
              </a:rPr>
              <a:t>Decent incomes and fairer working lives.  </a:t>
            </a:r>
          </a:p>
          <a:p>
            <a:pPr lvl="0" fontAlgn="base"/>
            <a:r>
              <a:rPr lang="en-GB" dirty="0">
                <a:latin typeface="Arial" panose="020B0604020202020204" pitchFamily="34" charset="0"/>
                <a:cs typeface="Arial" panose="020B0604020202020204" pitchFamily="34" charset="0"/>
              </a:rPr>
              <a:t>Places that are accessible to everyone.  </a:t>
            </a:r>
          </a:p>
          <a:p>
            <a:pPr lvl="0" fontAlgn="base"/>
            <a:r>
              <a:rPr lang="en-GB" dirty="0">
                <a:latin typeface="Arial" panose="020B0604020202020204" pitchFamily="34" charset="0"/>
                <a:cs typeface="Arial" panose="020B0604020202020204" pitchFamily="34" charset="0"/>
              </a:rPr>
              <a:t>Protected rights.  </a:t>
            </a:r>
          </a:p>
          <a:p>
            <a:r>
              <a:rPr lang="en-GB" dirty="0">
                <a:latin typeface="Arial" panose="020B0604020202020204" pitchFamily="34" charset="0"/>
                <a:cs typeface="Arial" panose="020B0604020202020204" pitchFamily="34" charset="0"/>
              </a:rPr>
              <a:t>Active participation.</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5158968" y="5117555"/>
            <a:ext cx="6194832" cy="1010290"/>
          </a:xfrm>
          <a:prstGeom prst="rect">
            <a:avLst/>
          </a:prstGeom>
        </p:spPr>
      </p:pic>
    </p:spTree>
    <p:extLst>
      <p:ext uri="{BB962C8B-B14F-4D97-AF65-F5344CB8AC3E}">
        <p14:creationId xmlns:p14="http://schemas.microsoft.com/office/powerpoint/2010/main" val="385728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
            </a:r>
            <a:br>
              <a:rPr lang="en-GB" sz="3200" dirty="0" smtClean="0"/>
            </a:br>
            <a:r>
              <a:rPr lang="en-GB" sz="3200" dirty="0"/>
              <a:t/>
            </a:r>
            <a:br>
              <a:rPr lang="en-GB" sz="3200" dirty="0"/>
            </a:br>
            <a:r>
              <a:rPr lang="en-GB" b="1" i="1" dirty="0" smtClean="0">
                <a:latin typeface="Arial" panose="020B0604020202020204" pitchFamily="34" charset="0"/>
                <a:cs typeface="Arial" panose="020B0604020202020204" pitchFamily="34" charset="0"/>
              </a:rPr>
              <a:t>The keys </a:t>
            </a:r>
            <a:r>
              <a:rPr lang="en-GB" b="1" i="1" dirty="0">
                <a:latin typeface="Arial" panose="020B0604020202020204" pitchFamily="34" charset="0"/>
                <a:cs typeface="Arial" panose="020B0604020202020204" pitchFamily="34" charset="0"/>
              </a:rPr>
              <a:t>to life </a:t>
            </a:r>
            <a:r>
              <a:rPr lang="en-GB" b="1" dirty="0" smtClean="0">
                <a:latin typeface="Arial" panose="020B0604020202020204" pitchFamily="34" charset="0"/>
                <a:cs typeface="Arial" panose="020B0604020202020204" pitchFamily="34" charset="0"/>
              </a:rPr>
              <a:t>learning </a:t>
            </a:r>
            <a:r>
              <a:rPr lang="en-GB" b="1" dirty="0">
                <a:latin typeface="Arial" panose="020B0604020202020204" pitchFamily="34" charset="0"/>
                <a:cs typeface="Arial" panose="020B0604020202020204" pitchFamily="34" charset="0"/>
              </a:rPr>
              <a:t>d</a:t>
            </a:r>
            <a:r>
              <a:rPr lang="en-GB" b="1" dirty="0" smtClean="0">
                <a:latin typeface="Arial" panose="020B0604020202020204" pitchFamily="34" charset="0"/>
                <a:cs typeface="Arial" panose="020B0604020202020204" pitchFamily="34" charset="0"/>
              </a:rPr>
              <a:t>isability </a:t>
            </a:r>
            <a:r>
              <a:rPr lang="en-GB" b="1" dirty="0">
                <a:latin typeface="Arial" panose="020B0604020202020204" pitchFamily="34" charset="0"/>
                <a:cs typeface="Arial" panose="020B0604020202020204" pitchFamily="34" charset="0"/>
              </a:rPr>
              <a:t>s</a:t>
            </a:r>
            <a:r>
              <a:rPr lang="en-GB" b="1" dirty="0" smtClean="0">
                <a:latin typeface="Arial" panose="020B0604020202020204" pitchFamily="34" charset="0"/>
                <a:cs typeface="Arial" panose="020B0604020202020204" pitchFamily="34" charset="0"/>
              </a:rPr>
              <a:t>trategy</a:t>
            </a:r>
            <a:r>
              <a:rPr lang="en-GB" sz="3200" dirty="0"/>
              <a:t/>
            </a:r>
            <a:br>
              <a:rPr lang="en-GB" sz="3200" dirty="0"/>
            </a:br>
            <a:r>
              <a:rPr lang="en-GB" sz="3200" dirty="0"/>
              <a:t/>
            </a:r>
            <a:br>
              <a:rPr lang="en-GB" sz="3200" dirty="0"/>
            </a:br>
            <a:endParaRPr lang="en-GB" sz="32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58368" y="1828800"/>
            <a:ext cx="6356582" cy="4511040"/>
          </a:xfrm>
        </p:spPr>
        <p:txBody>
          <a:bodyPr>
            <a:normAutofit/>
          </a:bodyPr>
          <a:lstStyle/>
          <a:p>
            <a:pPr marL="0" indent="0">
              <a:lnSpc>
                <a:spcPct val="100000"/>
              </a:lnSpc>
              <a:buNone/>
            </a:pPr>
            <a:endParaRPr lang="en-US" dirty="0" smtClean="0"/>
          </a:p>
          <a:p>
            <a:pPr>
              <a:lnSpc>
                <a:spcPct val="100000"/>
              </a:lnSpc>
            </a:pPr>
            <a:r>
              <a:rPr lang="en-US" dirty="0" smtClean="0">
                <a:latin typeface="Arial" panose="020B0604020202020204" pitchFamily="34" charset="0"/>
                <a:cs typeface="Arial" panose="020B0604020202020204" pitchFamily="34" charset="0"/>
              </a:rPr>
              <a:t>Human rights, whole system, w</a:t>
            </a:r>
            <a:r>
              <a:rPr lang="en-US" dirty="0" smtClean="0">
                <a:latin typeface="Arial" panose="020B0604020202020204" pitchFamily="34" charset="0"/>
                <a:cs typeface="Arial" panose="020B0604020202020204" pitchFamily="34" charset="0"/>
              </a:rPr>
              <a:t>hole population, whole person approach</a:t>
            </a:r>
          </a:p>
          <a:p>
            <a:pPr>
              <a:lnSpc>
                <a:spcPct val="100000"/>
              </a:lnSpc>
            </a:pPr>
            <a:r>
              <a:rPr lang="en-US" dirty="0" smtClean="0">
                <a:latin typeface="Arial" panose="020B0604020202020204" pitchFamily="34" charset="0"/>
                <a:cs typeface="Arial" panose="020B0604020202020204" pitchFamily="34" charset="0"/>
              </a:rPr>
              <a:t>Living, Learning, Working, Wellbeing</a:t>
            </a:r>
            <a:endParaRPr lang="en-US" dirty="0" smtClean="0">
              <a:latin typeface="Arial" panose="020B0604020202020204" pitchFamily="34" charset="0"/>
              <a:cs typeface="Arial" panose="020B0604020202020204" pitchFamily="34" charset="0"/>
            </a:endParaRPr>
          </a:p>
          <a:p>
            <a:pPr>
              <a:lnSpc>
                <a:spcPct val="100000"/>
              </a:lnSpc>
            </a:pPr>
            <a:r>
              <a:rPr lang="en-US" dirty="0" smtClean="0">
                <a:latin typeface="Arial" panose="020B0604020202020204" pitchFamily="34" charset="0"/>
                <a:cs typeface="Arial" panose="020B0604020202020204" pitchFamily="34" charset="0"/>
              </a:rPr>
              <a:t>A Healthy Life, Choice and Control, Independence</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Active Citizenship</a:t>
            </a:r>
            <a:endParaRPr lang="en-US"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124274" y="1582733"/>
            <a:ext cx="4340395" cy="4340395"/>
          </a:xfrm>
          <a:prstGeom prst="rect">
            <a:avLst/>
          </a:prstGeom>
        </p:spPr>
      </p:pic>
    </p:spTree>
    <p:extLst>
      <p:ext uri="{BB962C8B-B14F-4D97-AF65-F5344CB8AC3E}">
        <p14:creationId xmlns:p14="http://schemas.microsoft.com/office/powerpoint/2010/main" val="710005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
            </a:r>
            <a:br>
              <a:rPr lang="en-GB" sz="3200" dirty="0" smtClean="0"/>
            </a:br>
            <a:r>
              <a:rPr lang="en-GB" sz="3200" dirty="0"/>
              <a:t/>
            </a:r>
            <a:br>
              <a:rPr lang="en-GB" sz="3200" dirty="0"/>
            </a:br>
            <a:r>
              <a:rPr lang="en-GB" b="1" dirty="0" smtClean="0">
                <a:latin typeface="Arial" panose="020B0604020202020204" pitchFamily="34" charset="0"/>
                <a:cs typeface="Arial" panose="020B0604020202020204" pitchFamily="34" charset="0"/>
              </a:rPr>
              <a:t>Self-Directed Support</a:t>
            </a:r>
            <a:r>
              <a:rPr lang="en-GB" sz="3200" dirty="0"/>
              <a:t/>
            </a:r>
            <a:br>
              <a:rPr lang="en-GB" sz="3200" dirty="0"/>
            </a:br>
            <a:r>
              <a:rPr lang="en-GB" sz="3200" dirty="0"/>
              <a:t/>
            </a:r>
            <a:br>
              <a:rPr lang="en-GB" sz="3200" dirty="0"/>
            </a:br>
            <a:endParaRPr lang="en-GB" sz="32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58368" y="2342639"/>
            <a:ext cx="10695432" cy="4365112"/>
          </a:xfrm>
        </p:spPr>
        <p:txBody>
          <a:bodyPr>
            <a:normAutofit/>
          </a:bodyPr>
          <a:lstStyle/>
          <a:p>
            <a:pPr>
              <a:lnSpc>
                <a:spcPct val="100000"/>
              </a:lnSpc>
            </a:pPr>
            <a:r>
              <a:rPr lang="en-GB" dirty="0"/>
              <a:t>Freedom, Choice, Dignity and </a:t>
            </a:r>
            <a:r>
              <a:rPr lang="en-GB" dirty="0" smtClean="0"/>
              <a:t>Control</a:t>
            </a:r>
          </a:p>
          <a:p>
            <a:pPr>
              <a:lnSpc>
                <a:spcPct val="100000"/>
              </a:lnSpc>
            </a:pPr>
            <a:r>
              <a:rPr lang="en-GB" dirty="0"/>
              <a:t>P</a:t>
            </a:r>
            <a:r>
              <a:rPr lang="en-GB" dirty="0" smtClean="0"/>
              <a:t>ersonalisation </a:t>
            </a:r>
            <a:r>
              <a:rPr lang="en-GB" dirty="0"/>
              <a:t>(people and families having choice and the ability to shape and control the </a:t>
            </a:r>
            <a:r>
              <a:rPr lang="en-GB" dirty="0" smtClean="0"/>
              <a:t>services </a:t>
            </a:r>
            <a:r>
              <a:rPr lang="en-GB" dirty="0"/>
              <a:t>they require) </a:t>
            </a:r>
          </a:p>
          <a:p>
            <a:pPr>
              <a:lnSpc>
                <a:spcPct val="100000"/>
              </a:lnSpc>
            </a:pPr>
            <a:r>
              <a:rPr lang="en-GB" dirty="0"/>
              <a:t>C</a:t>
            </a:r>
            <a:r>
              <a:rPr lang="en-GB" dirty="0" smtClean="0"/>
              <a:t>o-production </a:t>
            </a:r>
            <a:r>
              <a:rPr lang="en-GB" dirty="0"/>
              <a:t>(equal and collaborative relationships between </a:t>
            </a:r>
            <a:r>
              <a:rPr lang="en-GB" dirty="0" smtClean="0"/>
              <a:t>people, families and professionals).</a:t>
            </a:r>
            <a:r>
              <a:rPr lang="en-GB" dirty="0"/>
              <a:t> </a:t>
            </a:r>
            <a:endParaRPr lang="en-GB" dirty="0" smtClean="0"/>
          </a:p>
          <a:p>
            <a:pPr>
              <a:lnSpc>
                <a:spcPct val="100000"/>
              </a:lnSpc>
            </a:pPr>
            <a:r>
              <a:rPr lang="en-GB" dirty="0" smtClean="0"/>
              <a:t>Personal Outcomes</a:t>
            </a:r>
            <a:endParaRPr lang="en-GB" dirty="0"/>
          </a:p>
          <a:p>
            <a:pPr marL="0" indent="0">
              <a:lnSpc>
                <a:spcPct val="100000"/>
              </a:lnSpc>
              <a:buNone/>
            </a:pPr>
            <a:endParaRPr lang="en-US" dirty="0"/>
          </a:p>
        </p:txBody>
      </p:sp>
      <p:pic>
        <p:nvPicPr>
          <p:cNvPr id="5" name="Picture 4"/>
          <p:cNvPicPr>
            <a:picLocks noChangeAspect="1"/>
          </p:cNvPicPr>
          <p:nvPr/>
        </p:nvPicPr>
        <p:blipFill>
          <a:blip r:embed="rId3"/>
          <a:stretch>
            <a:fillRect/>
          </a:stretch>
        </p:blipFill>
        <p:spPr>
          <a:xfrm>
            <a:off x="5883254" y="4677708"/>
            <a:ext cx="5164557" cy="1421704"/>
          </a:xfrm>
          <a:prstGeom prst="rect">
            <a:avLst/>
          </a:prstGeom>
        </p:spPr>
      </p:pic>
      <p:pic>
        <p:nvPicPr>
          <p:cNvPr id="6" name="Picture 5"/>
          <p:cNvPicPr>
            <a:picLocks noChangeAspect="1"/>
          </p:cNvPicPr>
          <p:nvPr/>
        </p:nvPicPr>
        <p:blipFill>
          <a:blip r:embed="rId4"/>
          <a:stretch>
            <a:fillRect/>
          </a:stretch>
        </p:blipFill>
        <p:spPr>
          <a:xfrm>
            <a:off x="7947759" y="399748"/>
            <a:ext cx="3222882" cy="2403733"/>
          </a:xfrm>
          <a:prstGeom prst="rect">
            <a:avLst/>
          </a:prstGeom>
        </p:spPr>
      </p:pic>
    </p:spTree>
    <p:extLst>
      <p:ext uri="{BB962C8B-B14F-4D97-AF65-F5344CB8AC3E}">
        <p14:creationId xmlns:p14="http://schemas.microsoft.com/office/powerpoint/2010/main" val="587145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7E6E6"/>
      </a:lt2>
      <a:accent1>
        <a:srgbClr val="FFA300"/>
      </a:accent1>
      <a:accent2>
        <a:srgbClr val="6BBBAE"/>
      </a:accent2>
      <a:accent3>
        <a:srgbClr val="B0008E"/>
      </a:accent3>
      <a:accent4>
        <a:srgbClr val="7A9A01"/>
      </a:accent4>
      <a:accent5>
        <a:srgbClr val="51534A"/>
      </a:accent5>
      <a:accent6>
        <a:srgbClr val="DF3795"/>
      </a:accent6>
      <a:hlink>
        <a:srgbClr val="2E75B5"/>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BCDA7060018E418815D74BFC9290C2" ma:contentTypeVersion="9" ma:contentTypeDescription="Create a new document." ma:contentTypeScope="" ma:versionID="9f46f3fc9de871a42c1f5220d708d041">
  <xsd:schema xmlns:xsd="http://www.w3.org/2001/XMLSchema" xmlns:xs="http://www.w3.org/2001/XMLSchema" xmlns:p="http://schemas.microsoft.com/office/2006/metadata/properties" xmlns:ns2="ad034978-1eca-4cc4-bd0b-98974abacb12" xmlns:ns3="56d70a5c-af2d-40b0-9f55-ced450c3d311" targetNamespace="http://schemas.microsoft.com/office/2006/metadata/properties" ma:root="true" ma:fieldsID="3f3e8dedc4aced59a9a9fc62c06da162" ns2:_="" ns3:_="">
    <xsd:import namespace="ad034978-1eca-4cc4-bd0b-98974abacb12"/>
    <xsd:import namespace="56d70a5c-af2d-40b0-9f55-ced450c3d31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34978-1eca-4cc4-bd0b-98974abacb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d70a5c-af2d-40b0-9f55-ced450c3d31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D60962-4E85-4F0B-9306-FB94CC6D2EAC}">
  <ds:schemaRefs>
    <ds:schemaRef ds:uri="http://schemas.microsoft.com/sharepoint/v3/contenttype/forms"/>
  </ds:schemaRefs>
</ds:datastoreItem>
</file>

<file path=customXml/itemProps2.xml><?xml version="1.0" encoding="utf-8"?>
<ds:datastoreItem xmlns:ds="http://schemas.openxmlformats.org/officeDocument/2006/customXml" ds:itemID="{4EDA6D58-8ECA-42D5-8D8C-7E8ABAD8A5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034978-1eca-4cc4-bd0b-98974abacb12"/>
    <ds:schemaRef ds:uri="56d70a5c-af2d-40b0-9f55-ced450c3d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7F5FAF-06D8-4E54-ADB6-9D3A2DAEFD26}">
  <ds:schemaRefs>
    <ds:schemaRef ds:uri="56d70a5c-af2d-40b0-9f55-ced450c3d3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d034978-1eca-4cc4-bd0b-98974abacb1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2355</TotalTime>
  <Words>456</Words>
  <Application>Microsoft Office PowerPoint</Application>
  <PresentationFormat>Widescreen</PresentationFormat>
  <Paragraphs>73</Paragraphs>
  <Slides>14</Slides>
  <Notes>11</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ClanOT-NarrBold</vt:lpstr>
      <vt:lpstr>ClanOT-NarrBook</vt:lpstr>
      <vt:lpstr>Office Theme</vt:lpstr>
      <vt:lpstr>1_Office Theme</vt:lpstr>
      <vt:lpstr>Default Design</vt:lpstr>
      <vt:lpstr>PowerPoint Presentation</vt:lpstr>
      <vt:lpstr>PowerPoint Presentation</vt:lpstr>
      <vt:lpstr>SCLD’s values</vt:lpstr>
      <vt:lpstr>PowerPoint Presentation</vt:lpstr>
      <vt:lpstr>Social Care and Human Rights</vt:lpstr>
      <vt:lpstr>  Seven Keys to Active Citizenship  </vt:lpstr>
      <vt:lpstr>   Fairer Scotland for Disabled People   </vt:lpstr>
      <vt:lpstr>  The keys to life learning disability strategy  </vt:lpstr>
      <vt:lpstr>  Self-Directed Support  </vt:lpstr>
      <vt:lpstr>  Independent Living: Choice and Control over SDS  </vt:lpstr>
      <vt:lpstr>  Barriers to Self-Directed Support  </vt:lpstr>
      <vt:lpstr>Ian’s Story</vt:lpstr>
      <vt:lpstr>PowerPoint Presentation</vt:lpstr>
      <vt:lpstr>         Charlie McMillan Charlie.M@scld.co.uk 0141 248 3733 www.scld.org.uk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Clark</dc:creator>
  <cp:lastModifiedBy>Lorne Berkley</cp:lastModifiedBy>
  <cp:revision>138</cp:revision>
  <cp:lastPrinted>2019-11-22T11:37:29Z</cp:lastPrinted>
  <dcterms:created xsi:type="dcterms:W3CDTF">2015-08-13T11:53:36Z</dcterms:created>
  <dcterms:modified xsi:type="dcterms:W3CDTF">2019-11-22T11:43:06Z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0x01010024BCDA7060018E418815D74BFC9290C2</vt:lpwstr>
  </property>
</Properties>
</file>