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57" r:id="rId4"/>
    <p:sldMasterId id="2147483660" r:id="rId5"/>
  </p:sldMasterIdLst>
  <p:notesMasterIdLst>
    <p:notesMasterId r:id="rId25"/>
  </p:notesMasterIdLst>
  <p:sldIdLst>
    <p:sldId id="285" r:id="rId6"/>
    <p:sldId id="286" r:id="rId7"/>
    <p:sldId id="287" r:id="rId8"/>
    <p:sldId id="284" r:id="rId9"/>
    <p:sldId id="257" r:id="rId10"/>
    <p:sldId id="280" r:id="rId11"/>
    <p:sldId id="258" r:id="rId12"/>
    <p:sldId id="260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8" r:id="rId21"/>
    <p:sldId id="290" r:id="rId22"/>
    <p:sldId id="289" r:id="rId23"/>
    <p:sldId id="291" r:id="rId24"/>
  </p:sldIdLst>
  <p:sldSz cx="12192000" cy="6858000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1582" cy="49534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A562582A-1C34-4AED-A63E-E4E53381328C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0836" tIns="45418" rIns="90836" bIns="454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21582" cy="495347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872799D0-F50B-4CA2-9401-F62B9C47BF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53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8816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799D0-F50B-4CA2-9401-F62B9C47BF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4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8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1699"/>
            <a:ext cx="9144000" cy="133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2BEF6-4218-4501-A94A-A0855C74A96C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5822A-152F-43EB-B546-DD5301BF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90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0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1699"/>
            <a:ext cx="9144000" cy="133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2BEF6-4218-4501-A94A-A0855C74A96C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5822A-152F-43EB-B546-DD5301BF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019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45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1699"/>
            <a:ext cx="9144000" cy="133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2BEF6-4218-4501-A94A-A0855C74A96C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5822A-152F-43EB-B546-DD5301BF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23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801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1699"/>
            <a:ext cx="9144000" cy="13382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02BEF6-4218-4501-A94A-A0855C74A96C}" type="datetimeFigureOut">
              <a:rPr lang="en-GB" smtClean="0"/>
              <a:t>17/02/2017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F5822A-152F-43EB-B546-DD5301BF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61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ckground graded"/>
          <p:cNvPicPr>
            <a:picLocks noChangeAspect="1" noChangeArrowheads="1"/>
          </p:cNvPicPr>
          <p:nvPr/>
        </p:nvPicPr>
        <p:blipFill>
          <a:blip r:embed="rId2" cstate="print">
            <a:lum bright="6000" contrast="-6000"/>
          </a:blip>
          <a:srcRect t="-93" b="36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Merged_dropshadow_UniGene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35464"/>
            <a:ext cx="12192000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338016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>
              <a:solidFill>
                <a:srgbClr val="FFFFFF"/>
              </a:solidFill>
            </a:endParaRPr>
          </a:p>
        </p:txBody>
      </p:sp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585" y="204789"/>
            <a:ext cx="789353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90985" y="1674814"/>
            <a:ext cx="6365631" cy="1057275"/>
          </a:xfrm>
          <a:noFill/>
        </p:spPr>
        <p:txBody>
          <a:bodyPr lIns="0" tIns="0" rIns="0" bIns="0" anchor="b"/>
          <a:lstStyle>
            <a:lvl1pPr algn="ctr">
              <a:defRPr smtClean="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INSERT NAME OF COURSE – (CAPS)</a:t>
            </a:r>
            <a:br>
              <a:rPr lang="en-GB" smtClean="0"/>
            </a:br>
            <a:endParaRPr lang="en-GB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25077" y="3152775"/>
            <a:ext cx="7850554" cy="973138"/>
          </a:xfrm>
        </p:spPr>
        <p:txBody>
          <a:bodyPr/>
          <a:lstStyle>
            <a:lvl1pPr marL="0" indent="0" algn="ctr">
              <a:buFontTx/>
              <a:buNone/>
              <a:defRPr smtClean="0">
                <a:solidFill>
                  <a:srgbClr val="333333"/>
                </a:solidFill>
              </a:defRPr>
            </a:lvl1pPr>
          </a:lstStyle>
          <a:p>
            <a:r>
              <a:rPr lang="en-GB" smtClean="0"/>
              <a:t>SESSION NUMBER: NAME OF SESSION – (CAPS)</a:t>
            </a:r>
          </a:p>
          <a:p>
            <a:endParaRPr lang="en-GB" smtClean="0"/>
          </a:p>
          <a:p>
            <a:r>
              <a:rPr lang="en-GB" smtClean="0"/>
              <a:t>DATE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6E086-387A-43B7-A278-C2ABE6F45D30}" type="datetime1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2/17/2017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 algn="r">
              <a:defRPr sz="1400"/>
            </a:lvl1pPr>
          </a:lstStyle>
          <a:p>
            <a:pPr>
              <a:defRPr/>
            </a:pPr>
            <a:fld id="{0DCD8B5E-A956-4DD1-8786-40A6CF08306C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1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06" y="633349"/>
            <a:ext cx="9248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2145792"/>
            <a:ext cx="10695432" cy="419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6" y="550614"/>
            <a:ext cx="1533600" cy="14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indent="-4445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tabLst>
          <a:tab pos="3556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06" y="633349"/>
            <a:ext cx="9248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2145792"/>
            <a:ext cx="10695432" cy="419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2" y="551935"/>
            <a:ext cx="1533702" cy="136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indent="-4445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6"/>
        </a:buClr>
        <a:buFont typeface="Arial" panose="020B0604020202020204" pitchFamily="34" charset="0"/>
        <a:buChar char="•"/>
        <a:tabLst>
          <a:tab pos="3556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06" y="633349"/>
            <a:ext cx="9248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2145792"/>
            <a:ext cx="10695432" cy="419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1" y="550582"/>
            <a:ext cx="1533600" cy="13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76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indent="-4445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tabLst>
          <a:tab pos="3556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06" y="633349"/>
            <a:ext cx="92487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2145792"/>
            <a:ext cx="10695432" cy="4194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95" y="560003"/>
            <a:ext cx="1533600" cy="143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5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4500" indent="-4445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tabLst>
          <a:tab pos="355600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>
          <a:tab pos="35560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12832" y="0"/>
            <a:ext cx="9179169" cy="6096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72000" tIns="36000" rIns="9144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5986" y="990600"/>
            <a:ext cx="9421446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One </a:t>
            </a:r>
          </a:p>
          <a:p>
            <a:pPr lvl="2"/>
            <a:r>
              <a:rPr lang="en-GB" smtClean="0"/>
              <a:t>Dash</a:t>
            </a:r>
          </a:p>
          <a:p>
            <a:pPr lvl="2"/>
            <a:r>
              <a:rPr lang="en-GB" smtClean="0"/>
              <a:t>Dash</a:t>
            </a:r>
          </a:p>
          <a:p>
            <a:pPr lvl="1"/>
            <a:r>
              <a:rPr lang="en-GB" smtClean="0"/>
              <a:t>Bullet </a:t>
            </a:r>
          </a:p>
          <a:p>
            <a:pPr lvl="2"/>
            <a:r>
              <a:rPr lang="en-GB" smtClean="0"/>
              <a:t>Dash</a:t>
            </a:r>
          </a:p>
          <a:p>
            <a:pPr lvl="1"/>
            <a:r>
              <a:rPr lang="en-GB" smtClean="0"/>
              <a:t>Bullet </a:t>
            </a:r>
          </a:p>
          <a:p>
            <a:pPr lvl="2"/>
            <a:r>
              <a:rPr lang="en-GB" smtClean="0"/>
              <a:t>Dash</a:t>
            </a:r>
          </a:p>
          <a:p>
            <a:pPr lvl="2"/>
            <a:endParaRPr lang="en-GB" smtClean="0"/>
          </a:p>
          <a:p>
            <a:pPr lvl="0"/>
            <a:r>
              <a:rPr lang="en-GB" smtClean="0"/>
              <a:t>Two</a:t>
            </a:r>
          </a:p>
          <a:p>
            <a:pPr lvl="1"/>
            <a:r>
              <a:rPr lang="en-GB" smtClean="0"/>
              <a:t>Bullet </a:t>
            </a:r>
          </a:p>
          <a:p>
            <a:pPr lvl="2"/>
            <a:r>
              <a:rPr lang="en-GB" smtClean="0"/>
              <a:t>Dash</a:t>
            </a:r>
          </a:p>
          <a:p>
            <a:pPr lvl="2"/>
            <a:endParaRPr lang="en-GB" smtClean="0"/>
          </a:p>
          <a:p>
            <a:pPr lvl="0"/>
            <a:r>
              <a:rPr lang="en-GB" smtClean="0"/>
              <a:t>Three</a:t>
            </a:r>
          </a:p>
          <a:p>
            <a:pPr lvl="1"/>
            <a:r>
              <a:rPr lang="en-GB" smtClean="0"/>
              <a:t>Bullet </a:t>
            </a:r>
          </a:p>
          <a:p>
            <a:pPr lvl="2"/>
            <a:r>
              <a:rPr lang="en-GB" smtClean="0"/>
              <a:t>Dash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3124" y="6570664"/>
            <a:ext cx="978876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11A9D0-50B4-413F-8017-2F499B6A905B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pic>
        <p:nvPicPr>
          <p:cNvPr id="1029" name="Picture 7" descr="Logo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863" y="100014"/>
            <a:ext cx="230944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338016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2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1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546100" indent="-546100" algn="l" rtl="0" eaLnBrk="0" fontAlgn="base" hangingPunct="0">
        <a:spcBef>
          <a:spcPct val="30000"/>
        </a:spcBef>
        <a:spcAft>
          <a:spcPct val="0"/>
        </a:spcAft>
        <a:buAutoNum type="arabicPeriod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977900" indent="-252413" algn="l" rtl="0" eaLnBrk="0" fontAlgn="base" hangingPunct="0">
        <a:spcBef>
          <a:spcPct val="30000"/>
        </a:spcBef>
        <a:spcAft>
          <a:spcPct val="0"/>
        </a:spcAft>
        <a:buSzPct val="80000"/>
        <a:buChar char="•"/>
        <a:defRPr b="1">
          <a:solidFill>
            <a:schemeClr val="tx1"/>
          </a:solidFill>
          <a:latin typeface="+mn-lt"/>
          <a:cs typeface="+mn-cs"/>
        </a:defRPr>
      </a:lvl2pPr>
      <a:lvl3pPr marL="1427163" indent="-269875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−"/>
        <a:defRPr b="1">
          <a:solidFill>
            <a:schemeClr val="tx1"/>
          </a:solidFill>
          <a:latin typeface="+mn-lt"/>
          <a:cs typeface="+mn-cs"/>
        </a:defRPr>
      </a:lvl3pPr>
      <a:lvl4pPr marL="2493963" indent="-3810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87000"/>
        <a:buChar char="•"/>
        <a:defRPr b="1">
          <a:solidFill>
            <a:schemeClr val="tx1"/>
          </a:solidFill>
          <a:latin typeface="+mn-lt"/>
          <a:cs typeface="+mn-cs"/>
        </a:defRPr>
      </a:lvl4pPr>
      <a:lvl5pPr marL="3054350" indent="-3810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Arial" charset="0"/>
        <a:buChar char="−"/>
        <a:defRPr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94359707" TargetMode="External"/><Relationship Id="rId2" Type="http://schemas.openxmlformats.org/officeDocument/2006/relationships/hyperlink" Target="https://vimeo.com/19435973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projectsearchuoa/videos/vb.1454906794736957/1656145194613115/?type=2&amp;theate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Commission for Learning Disability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z="3200" dirty="0" smtClean="0"/>
              <a:t>1</a:t>
            </a:r>
            <a:r>
              <a:rPr lang="en-GB" sz="3200" baseline="30000" dirty="0" smtClean="0"/>
              <a:t>St</a:t>
            </a:r>
            <a:r>
              <a:rPr lang="en-GB" sz="3200" dirty="0" smtClean="0"/>
              <a:t> Employment Task Group Meeting</a:t>
            </a:r>
          </a:p>
          <a:p>
            <a:pPr marL="0" indent="0" algn="ctr">
              <a:buNone/>
            </a:pPr>
            <a:r>
              <a:rPr lang="en-GB" dirty="0" smtClean="0"/>
              <a:t>7 February 2017</a:t>
            </a:r>
          </a:p>
          <a:p>
            <a:pPr marL="0" indent="0" algn="ctr">
              <a:buNone/>
            </a:pPr>
            <a:r>
              <a:rPr lang="en-GB" dirty="0" smtClean="0"/>
              <a:t>Glasgow Caledonian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1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for Scottish Governmen</a:t>
            </a:r>
            <a:r>
              <a:rPr lang="en-GB" dirty="0"/>
              <a:t>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Give greater priority to employability/employment of people with a learning disability.</a:t>
            </a:r>
          </a:p>
          <a:p>
            <a:r>
              <a:rPr lang="en-GB" dirty="0" smtClean="0"/>
              <a:t>Renewed promotion of the Supported Employment Framework, working closely with SUSE, SDS, SFC and local authorities.</a:t>
            </a:r>
          </a:p>
          <a:p>
            <a:r>
              <a:rPr lang="en-GB" dirty="0" smtClean="0"/>
              <a:t>Set Scotland’s employers the target of 4% of employees to be people with a learning disability.</a:t>
            </a:r>
            <a:endParaRPr lang="en-GB" dirty="0"/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0516" y="11072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2911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for Local Authorities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/>
              <a:t>Develop directories of employability services for people with a learning disability.</a:t>
            </a:r>
          </a:p>
          <a:p>
            <a:pPr>
              <a:lnSpc>
                <a:spcPct val="200000"/>
              </a:lnSpc>
            </a:pPr>
            <a:r>
              <a:rPr lang="en-GB" dirty="0" smtClean="0"/>
              <a:t>Establish Supported Employment Services in all local authority areas.</a:t>
            </a:r>
            <a:endParaRPr lang="en-GB" dirty="0"/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8744" y="12796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340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for Skills Development Scotland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Collect and report learning disability data so that people accessing MAs, national programmes and employment can be monitored and reported. </a:t>
            </a:r>
          </a:p>
          <a:p>
            <a:r>
              <a:rPr lang="en-GB" dirty="0" smtClean="0"/>
              <a:t>Embed learning disability good practice in its contracted provision with providers of SDS programmes promoting the Supported Employment Framework as best practice.</a:t>
            </a:r>
          </a:p>
          <a:p>
            <a:r>
              <a:rPr lang="en-GB" dirty="0" smtClean="0"/>
              <a:t>Set higher targets for providers working with people with a learning disability.</a:t>
            </a:r>
            <a:endParaRPr lang="en-GB" dirty="0"/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3173" y="11072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105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for Scottish Funding Council and Scotland’s Colleges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Greater focus on progression into real, sustainable employment. This may require more developed joint working with employers so that learners are developing skills in real workplaces not just college settings.</a:t>
            </a:r>
            <a:endParaRPr lang="en-GB" dirty="0"/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1402" y="11072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85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for SCLD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Continue to profile and promote learning disability employment and employability, its challenges, and the positive social and economic value of supporting people into real sustainable employment.</a:t>
            </a:r>
          </a:p>
          <a:p>
            <a:r>
              <a:rPr lang="en-GB" dirty="0" smtClean="0"/>
              <a:t>Develop agreed definition of ‘learning disabilities’ so that funders, organisations and employers are clearer who is included and who is not. </a:t>
            </a:r>
            <a:endParaRPr lang="en-GB" dirty="0"/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1402" y="11072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364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for Employers	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Increased employer commitment to recruiting people with a learning disability. </a:t>
            </a:r>
            <a:endParaRPr lang="en-GB" dirty="0"/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0516" y="11072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3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Commission for Learning Disability Employment Task Group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" y="1851102"/>
            <a:ext cx="10695432" cy="448873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GB" dirty="0" smtClean="0"/>
              <a:t>Key Challenges</a:t>
            </a:r>
            <a:endParaRPr lang="en-GB" sz="2400" dirty="0" smtClean="0"/>
          </a:p>
          <a:p>
            <a:pPr lvl="0"/>
            <a:r>
              <a:rPr lang="en-GB" sz="2400" dirty="0"/>
              <a:t>Overcome the low expectations held by parents, schools, colleges and employers.</a:t>
            </a:r>
          </a:p>
          <a:p>
            <a:pPr lvl="0"/>
            <a:r>
              <a:rPr lang="en-GB" sz="2400" dirty="0"/>
              <a:t>Gather data more effectively, investing funding where people with a learning disability in Scotland secure both employment and support to develop in that job.</a:t>
            </a:r>
          </a:p>
          <a:p>
            <a:pPr lvl="0"/>
            <a:r>
              <a:rPr lang="en-GB" sz="2400" dirty="0"/>
              <a:t>Use this data to invest in post-school funding into services that can deliver employment outcomes of 50% as detailed in the report.</a:t>
            </a:r>
          </a:p>
          <a:p>
            <a:pPr lvl="0"/>
            <a:r>
              <a:rPr lang="en-GB" sz="2400" dirty="0"/>
              <a:t>Recruit and train Job Coaches that can support people with a learning disability into employment and throughout their careers. Recognising Job Coaching as a profession that has quality standards that are monitored nationally.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13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Commission for Learning Disability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8940" y="4149439"/>
            <a:ext cx="11880993" cy="3194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 smtClean="0">
                <a:hlinkClick r:id="rId2"/>
              </a:rPr>
              <a:t>LEARNING DISABILITY WEEK 2017 </a:t>
            </a:r>
            <a:endParaRPr lang="en-GB" sz="4000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vimeo.com/194359736</a:t>
            </a:r>
            <a:endParaRPr lang="en-GB" dirty="0"/>
          </a:p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vimeo.com/194359707</a:t>
            </a:r>
            <a:endParaRPr lang="en-GB" dirty="0" smtClean="0"/>
          </a:p>
          <a:p>
            <a:pPr marL="0" indent="0" algn="ctr">
              <a:buNone/>
            </a:pPr>
            <a:endParaRPr lang="en-GB" sz="3200" b="1" u="sng" dirty="0"/>
          </a:p>
        </p:txBody>
      </p:sp>
      <p:pic>
        <p:nvPicPr>
          <p:cNvPr id="1026" name="Picture 2" descr="three award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07" y="312233"/>
            <a:ext cx="8156652" cy="219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78287" y="3244334"/>
            <a:ext cx="483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LEARNING DISABILITY AWARDS</a:t>
            </a:r>
          </a:p>
        </p:txBody>
      </p:sp>
    </p:spTree>
    <p:extLst>
      <p:ext uri="{BB962C8B-B14F-4D97-AF65-F5344CB8AC3E}">
        <p14:creationId xmlns:p14="http://schemas.microsoft.com/office/powerpoint/2010/main" val="10663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05006" y="220754"/>
            <a:ext cx="9248794" cy="715949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Definitions</a:t>
            </a:r>
            <a:br>
              <a:rPr lang="en-GB" sz="3200" b="1" dirty="0"/>
            </a:br>
            <a:endParaRPr lang="en-GB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368" y="1933919"/>
            <a:ext cx="10695432" cy="4544940"/>
          </a:xfrm>
        </p:spPr>
        <p:txBody>
          <a:bodyPr>
            <a:normAutofit fontScale="25000" lnSpcReduction="20000"/>
          </a:bodyPr>
          <a:lstStyle/>
          <a:p>
            <a:r>
              <a:rPr lang="en-GB" sz="4400" dirty="0"/>
              <a:t> </a:t>
            </a:r>
            <a:r>
              <a:rPr lang="en-GB" sz="9600" dirty="0" smtClean="0"/>
              <a:t>People </a:t>
            </a:r>
            <a:r>
              <a:rPr lang="en-GB" sz="9600" dirty="0"/>
              <a:t>with learning disabilities have a significant, lifelong condition that started before adulthood, which affected their development and which means they need help </a:t>
            </a:r>
            <a:r>
              <a:rPr lang="en-GB" sz="9600" dirty="0" smtClean="0"/>
              <a:t>to: Understand </a:t>
            </a:r>
            <a:r>
              <a:rPr lang="en-GB" sz="9600" dirty="0"/>
              <a:t>information; learn skills and cope independently</a:t>
            </a:r>
            <a:r>
              <a:rPr lang="en-GB" sz="9600" dirty="0" smtClean="0"/>
              <a:t>.</a:t>
            </a:r>
          </a:p>
          <a:p>
            <a:endParaRPr lang="en-GB" sz="9600" dirty="0"/>
          </a:p>
          <a:p>
            <a:r>
              <a:rPr lang="en-GB" sz="9600" dirty="0" smtClean="0"/>
              <a:t>People </a:t>
            </a:r>
            <a:r>
              <a:rPr lang="en-GB" sz="9600" dirty="0"/>
              <a:t>with complex learning disabilities are defined as having cognitive impairment and multiple health needs, alongside coexisting difficulties including physical disabilities, sensory impairment, mental health needs, developmental disorders, challenging behaviour and/or communication difficulties. They require long-term, high levels of support in many aspects of daily living.</a:t>
            </a:r>
          </a:p>
          <a:p>
            <a:pPr marL="0" indent="0">
              <a:buNone/>
            </a:pPr>
            <a:r>
              <a:rPr lang="en-GB" sz="8000" b="1" dirty="0"/>
              <a:t> </a:t>
            </a:r>
            <a:endParaRPr lang="en-GB" sz="8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28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Scottish Commission for Learning Disability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Employment Task Group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smtClean="0"/>
              <a:t>Sum up, </a:t>
            </a:r>
            <a:r>
              <a:rPr lang="en-GB" dirty="0" smtClean="0"/>
              <a:t>next steps – </a:t>
            </a:r>
            <a:r>
              <a:rPr lang="en-GB" smtClean="0"/>
              <a:t>Jim McCormick, </a:t>
            </a:r>
            <a:r>
              <a:rPr lang="en-GB" dirty="0" smtClean="0"/>
              <a:t>Chairperson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25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Scottish Commission for Learning Disability Employment Task Group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 smtClean="0"/>
              <a:t>Welcome and Introductions – Jim Mc </a:t>
            </a:r>
            <a:r>
              <a:rPr lang="en-GB" dirty="0" err="1" smtClean="0"/>
              <a:t>Cormick</a:t>
            </a:r>
            <a:r>
              <a:rPr lang="en-GB" dirty="0" smtClean="0"/>
              <a:t>, Chairperson</a:t>
            </a:r>
          </a:p>
          <a:p>
            <a:endParaRPr lang="en-GB" dirty="0"/>
          </a:p>
          <a:p>
            <a:r>
              <a:rPr lang="en-GB" sz="1400" u="sng" dirty="0">
                <a:hlinkClick r:id="rId2"/>
              </a:rPr>
              <a:t>https://www.facebook.com/projectsearchuoa/videos/vb.1454906794736957/1656145194613115/?type=2&amp;theater</a:t>
            </a:r>
            <a:endParaRPr lang="en-GB" sz="1400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851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Scottish Commission for Learning Disability Employment Task Group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b="1" dirty="0" smtClean="0"/>
              <a:t>Opening Remarks</a:t>
            </a:r>
          </a:p>
          <a:p>
            <a:pPr marL="0" indent="0" algn="ctr">
              <a:buNone/>
            </a:pPr>
            <a:r>
              <a:rPr lang="en-GB" dirty="0" smtClean="0"/>
              <a:t>Ms Maureen Watt MSP Minister for Mental Health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28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762126" y="1441450"/>
            <a:ext cx="8740775" cy="884238"/>
          </a:xfrm>
          <a:noFill/>
        </p:spPr>
        <p:txBody>
          <a:bodyPr/>
          <a:lstStyle/>
          <a:p>
            <a:r>
              <a:rPr lang="en-GB" sz="2200" dirty="0"/>
              <a:t>DOING BETTER ON EMPLOYABILITY FOR PEOPLE WITH LEARNING DISABILITIES IN SCOTLAND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374901" y="2895600"/>
            <a:ext cx="7743825" cy="14176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sz="2000" dirty="0">
                <a:solidFill>
                  <a:schemeClr val="accent1"/>
                </a:solidFill>
              </a:rPr>
              <a:t>7 February 2016 </a:t>
            </a:r>
          </a:p>
          <a:p>
            <a:pPr>
              <a:spcBef>
                <a:spcPts val="0"/>
              </a:spcBef>
            </a:pPr>
            <a:endParaRPr lang="en-GB" sz="20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GB" sz="2000">
                <a:solidFill>
                  <a:schemeClr val="accent1"/>
                </a:solidFill>
              </a:rPr>
              <a:t>Alan McGregor </a:t>
            </a:r>
            <a:endParaRPr lang="en-GB" sz="2000" dirty="0">
              <a:solidFill>
                <a:schemeClr val="accent1"/>
              </a:solidFill>
            </a:endParaRPr>
          </a:p>
          <a:p>
            <a:endParaRPr lang="en-GB" sz="2000" dirty="0">
              <a:solidFill>
                <a:schemeClr val="accent1"/>
              </a:solidFill>
            </a:endParaRPr>
          </a:p>
          <a:p>
            <a:endParaRPr lang="en-GB" sz="2000" dirty="0">
              <a:solidFill>
                <a:schemeClr val="accent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07390" y="6228784"/>
            <a:ext cx="1892174" cy="488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TERU_colo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9631" y="20416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Employment Rates of People with a Learning Disability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544840" y="6403062"/>
            <a:ext cx="1937441" cy="3847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12" y="1706665"/>
            <a:ext cx="5457860" cy="50811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942114" y="6403062"/>
            <a:ext cx="1426029" cy="454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08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Population</a:t>
            </a:r>
            <a:endParaRPr lang="en-GB" dirty="0"/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2547" y="20416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342" y="1588799"/>
            <a:ext cx="5540829" cy="554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Range of Factors Involved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261" y="2230516"/>
            <a:ext cx="10848586" cy="4194048"/>
          </a:xfrm>
        </p:spPr>
        <p:txBody>
          <a:bodyPr>
            <a:normAutofit/>
          </a:bodyPr>
          <a:lstStyle/>
          <a:p>
            <a:r>
              <a:rPr lang="en-GB" dirty="0" smtClean="0"/>
              <a:t>Parental expectations and concerns</a:t>
            </a:r>
          </a:p>
          <a:p>
            <a:r>
              <a:rPr lang="en-GB" dirty="0" smtClean="0"/>
              <a:t>Education system (see next slide) </a:t>
            </a:r>
          </a:p>
          <a:p>
            <a:r>
              <a:rPr lang="en-GB" dirty="0" smtClean="0"/>
              <a:t>Employer perceptions and attitudes </a:t>
            </a:r>
          </a:p>
          <a:p>
            <a:r>
              <a:rPr lang="en-GB" dirty="0" smtClean="0"/>
              <a:t>Complex needs to be addressed </a:t>
            </a:r>
            <a:endParaRPr lang="en-GB" dirty="0"/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0517" y="20416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5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Societal Factors – The Education </a:t>
            </a:r>
            <a:r>
              <a:rPr lang="en-GB" dirty="0" smtClean="0"/>
              <a:t>System</a:t>
            </a:r>
            <a:endParaRPr lang="en-GB" dirty="0"/>
          </a:p>
        </p:txBody>
      </p:sp>
      <p:pic>
        <p:nvPicPr>
          <p:cNvPr id="6" name="Picture 5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1402" y="12796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016" y="1621325"/>
            <a:ext cx="5236675" cy="523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Recommendations for All </a:t>
            </a:r>
            <a:r>
              <a:rPr lang="en-GB" dirty="0"/>
              <a:t>L</a:t>
            </a:r>
            <a:r>
              <a:rPr lang="en-GB" dirty="0" smtClean="0"/>
              <a:t>earning </a:t>
            </a:r>
            <a:r>
              <a:rPr lang="en-GB" dirty="0"/>
              <a:t>D</a:t>
            </a:r>
            <a:r>
              <a:rPr lang="en-GB" dirty="0" smtClean="0"/>
              <a:t>isability </a:t>
            </a:r>
            <a:r>
              <a:rPr lang="en-GB" dirty="0"/>
              <a:t>P</a:t>
            </a:r>
            <a:r>
              <a:rPr lang="en-GB" dirty="0" smtClean="0"/>
              <a:t>artners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Substantially improve recording and reporting of learning disabilities data.</a:t>
            </a:r>
          </a:p>
          <a:p>
            <a:r>
              <a:rPr lang="en-GB" dirty="0" smtClean="0"/>
              <a:t>Establish more effective joined-up employment pathways for people with a learning disability.</a:t>
            </a:r>
          </a:p>
          <a:p>
            <a:r>
              <a:rPr lang="en-GB" dirty="0" smtClean="0"/>
              <a:t>Double employment outcome rates for people with a learning disability to 50% over a 5 year time period.</a:t>
            </a:r>
          </a:p>
          <a:p>
            <a:r>
              <a:rPr lang="en-GB" dirty="0" smtClean="0"/>
              <a:t>Secure extra resources/funding for learning disability employability services.</a:t>
            </a:r>
          </a:p>
        </p:txBody>
      </p:sp>
      <p:pic>
        <p:nvPicPr>
          <p:cNvPr id="4" name="Picture 3" descr="TERU_colo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0516" y="110726"/>
            <a:ext cx="3236567" cy="42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83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300"/>
      </a:accent1>
      <a:accent2>
        <a:srgbClr val="6BBBAE"/>
      </a:accent2>
      <a:accent3>
        <a:srgbClr val="B0008E"/>
      </a:accent3>
      <a:accent4>
        <a:srgbClr val="7A9A01"/>
      </a:accent4>
      <a:accent5>
        <a:srgbClr val="51534A"/>
      </a:accent5>
      <a:accent6>
        <a:srgbClr val="DF3795"/>
      </a:accent6>
      <a:hlink>
        <a:srgbClr val="2E75B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300"/>
      </a:accent1>
      <a:accent2>
        <a:srgbClr val="6BBBAE"/>
      </a:accent2>
      <a:accent3>
        <a:srgbClr val="B0008E"/>
      </a:accent3>
      <a:accent4>
        <a:srgbClr val="7A9A01"/>
      </a:accent4>
      <a:accent5>
        <a:srgbClr val="51534A"/>
      </a:accent5>
      <a:accent6>
        <a:srgbClr val="DF3795"/>
      </a:accent6>
      <a:hlink>
        <a:srgbClr val="2E75B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300"/>
      </a:accent1>
      <a:accent2>
        <a:srgbClr val="6BBBAE"/>
      </a:accent2>
      <a:accent3>
        <a:srgbClr val="B0008E"/>
      </a:accent3>
      <a:accent4>
        <a:srgbClr val="7A9A01"/>
      </a:accent4>
      <a:accent5>
        <a:srgbClr val="51534A"/>
      </a:accent5>
      <a:accent6>
        <a:srgbClr val="DF3795"/>
      </a:accent6>
      <a:hlink>
        <a:srgbClr val="2E75B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A300"/>
      </a:accent1>
      <a:accent2>
        <a:srgbClr val="6BBBAE"/>
      </a:accent2>
      <a:accent3>
        <a:srgbClr val="B0008E"/>
      </a:accent3>
      <a:accent4>
        <a:srgbClr val="7A9A01"/>
      </a:accent4>
      <a:accent5>
        <a:srgbClr val="51534A"/>
      </a:accent5>
      <a:accent6>
        <a:srgbClr val="DF3795"/>
      </a:accent6>
      <a:hlink>
        <a:srgbClr val="2E75B5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owerPoint">
  <a:themeElements>
    <a:clrScheme name="">
      <a:dk1>
        <a:srgbClr val="000000"/>
      </a:dk1>
      <a:lt1>
        <a:srgbClr val="FFFFFF"/>
      </a:lt1>
      <a:dk2>
        <a:srgbClr val="003C69"/>
      </a:dk2>
      <a:lt2>
        <a:srgbClr val="808080"/>
      </a:lt2>
      <a:accent1>
        <a:srgbClr val="003C69"/>
      </a:accent1>
      <a:accent2>
        <a:srgbClr val="4386AF"/>
      </a:accent2>
      <a:accent3>
        <a:srgbClr val="FFFFFF"/>
      </a:accent3>
      <a:accent4>
        <a:srgbClr val="000000"/>
      </a:accent4>
      <a:accent5>
        <a:srgbClr val="AAAFB9"/>
      </a:accent5>
      <a:accent6>
        <a:srgbClr val="3C799E"/>
      </a:accent6>
      <a:hlink>
        <a:srgbClr val="CCFFFF"/>
      </a:hlink>
      <a:folHlink>
        <a:srgbClr val="C5DBE9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5A2669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5DBE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2">
        <a:dk1>
          <a:srgbClr val="000000"/>
        </a:dk1>
        <a:lt1>
          <a:srgbClr val="FFFFFF"/>
        </a:lt1>
        <a:dk2>
          <a:srgbClr val="5A266A"/>
        </a:dk2>
        <a:lt2>
          <a:srgbClr val="808080"/>
        </a:lt2>
        <a:accent1>
          <a:srgbClr val="815595"/>
        </a:accent1>
        <a:accent2>
          <a:srgbClr val="A580B6"/>
        </a:accent2>
        <a:accent3>
          <a:srgbClr val="FFFFFF"/>
        </a:accent3>
        <a:accent4>
          <a:srgbClr val="000000"/>
        </a:accent4>
        <a:accent5>
          <a:srgbClr val="C1B4C8"/>
        </a:accent5>
        <a:accent6>
          <a:srgbClr val="9573A5"/>
        </a:accent6>
        <a:hlink>
          <a:srgbClr val="C6AFD1"/>
        </a:hlink>
        <a:folHlink>
          <a:srgbClr val="E3D8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3">
        <a:dk1>
          <a:srgbClr val="000000"/>
        </a:dk1>
        <a:lt1>
          <a:srgbClr val="FFFFFF"/>
        </a:lt1>
        <a:dk2>
          <a:srgbClr val="693F58"/>
        </a:dk2>
        <a:lt2>
          <a:srgbClr val="808080"/>
        </a:lt2>
        <a:accent1>
          <a:srgbClr val="92587B"/>
        </a:accent1>
        <a:accent2>
          <a:srgbClr val="B88AA5"/>
        </a:accent2>
        <a:accent3>
          <a:srgbClr val="FFFFFF"/>
        </a:accent3>
        <a:accent4>
          <a:srgbClr val="000000"/>
        </a:accent4>
        <a:accent5>
          <a:srgbClr val="C7B4BF"/>
        </a:accent5>
        <a:accent6>
          <a:srgbClr val="A67D95"/>
        </a:accent6>
        <a:hlink>
          <a:srgbClr val="DEC8D5"/>
        </a:hlink>
        <a:folHlink>
          <a:srgbClr val="EFE5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4">
        <a:dk1>
          <a:srgbClr val="000000"/>
        </a:dk1>
        <a:lt1>
          <a:srgbClr val="FFFFFF"/>
        </a:lt1>
        <a:dk2>
          <a:srgbClr val="813C49"/>
        </a:dk2>
        <a:lt2>
          <a:srgbClr val="808080"/>
        </a:lt2>
        <a:accent1>
          <a:srgbClr val="A54D5E"/>
        </a:accent1>
        <a:accent2>
          <a:srgbClr val="BD717F"/>
        </a:accent2>
        <a:accent3>
          <a:srgbClr val="FFFFFF"/>
        </a:accent3>
        <a:accent4>
          <a:srgbClr val="000000"/>
        </a:accent4>
        <a:accent5>
          <a:srgbClr val="CFB2B6"/>
        </a:accent5>
        <a:accent6>
          <a:srgbClr val="AB6672"/>
        </a:accent6>
        <a:hlink>
          <a:srgbClr val="D8ACB4"/>
        </a:hlink>
        <a:folHlink>
          <a:srgbClr val="E9CF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5">
        <a:dk1>
          <a:srgbClr val="000000"/>
        </a:dk1>
        <a:lt1>
          <a:srgbClr val="FFFFFF"/>
        </a:lt1>
        <a:dk2>
          <a:srgbClr val="433F6D"/>
        </a:dk2>
        <a:lt2>
          <a:srgbClr val="808080"/>
        </a:lt2>
        <a:accent1>
          <a:srgbClr val="5F5999"/>
        </a:accent1>
        <a:accent2>
          <a:srgbClr val="8B86B8"/>
        </a:accent2>
        <a:accent3>
          <a:srgbClr val="FFFFFF"/>
        </a:accent3>
        <a:accent4>
          <a:srgbClr val="000000"/>
        </a:accent4>
        <a:accent5>
          <a:srgbClr val="B6B5CA"/>
        </a:accent5>
        <a:accent6>
          <a:srgbClr val="7D79A6"/>
        </a:accent6>
        <a:hlink>
          <a:srgbClr val="C2C0DA"/>
        </a:hlink>
        <a:folHlink>
          <a:srgbClr val="D6D5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6">
        <a:dk1>
          <a:srgbClr val="000000"/>
        </a:dk1>
        <a:lt1>
          <a:srgbClr val="FFFFFF"/>
        </a:lt1>
        <a:dk2>
          <a:srgbClr val="20628D"/>
        </a:dk2>
        <a:lt2>
          <a:srgbClr val="808080"/>
        </a:lt2>
        <a:accent1>
          <a:srgbClr val="4A98B0"/>
        </a:accent1>
        <a:accent2>
          <a:srgbClr val="78B3C6"/>
        </a:accent2>
        <a:accent3>
          <a:srgbClr val="FFFFFF"/>
        </a:accent3>
        <a:accent4>
          <a:srgbClr val="000000"/>
        </a:accent4>
        <a:accent5>
          <a:srgbClr val="B1CAD4"/>
        </a:accent5>
        <a:accent6>
          <a:srgbClr val="6CA2B3"/>
        </a:accent6>
        <a:hlink>
          <a:srgbClr val="A1CAD7"/>
        </a:hlink>
        <a:folHlink>
          <a:srgbClr val="C4DE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7">
        <a:dk1>
          <a:srgbClr val="000000"/>
        </a:dk1>
        <a:lt1>
          <a:srgbClr val="FFFFFF"/>
        </a:lt1>
        <a:dk2>
          <a:srgbClr val="305C74"/>
        </a:dk2>
        <a:lt2>
          <a:srgbClr val="808080"/>
        </a:lt2>
        <a:accent1>
          <a:srgbClr val="4381A3"/>
        </a:accent1>
        <a:accent2>
          <a:srgbClr val="77AAC7"/>
        </a:accent2>
        <a:accent3>
          <a:srgbClr val="FFFFFF"/>
        </a:accent3>
        <a:accent4>
          <a:srgbClr val="000000"/>
        </a:accent4>
        <a:accent5>
          <a:srgbClr val="B0C1CE"/>
        </a:accent5>
        <a:accent6>
          <a:srgbClr val="6B9AB4"/>
        </a:accent6>
        <a:hlink>
          <a:srgbClr val="B8D3E2"/>
        </a:hlink>
        <a:folHlink>
          <a:srgbClr val="D6E5E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8">
        <a:dk1>
          <a:srgbClr val="000000"/>
        </a:dk1>
        <a:lt1>
          <a:srgbClr val="FFFFFF"/>
        </a:lt1>
        <a:dk2>
          <a:srgbClr val="40685B"/>
        </a:dk2>
        <a:lt2>
          <a:srgbClr val="808080"/>
        </a:lt2>
        <a:accent1>
          <a:srgbClr val="619D89"/>
        </a:accent1>
        <a:accent2>
          <a:srgbClr val="95BDB0"/>
        </a:accent2>
        <a:accent3>
          <a:srgbClr val="FFFFFF"/>
        </a:accent3>
        <a:accent4>
          <a:srgbClr val="000000"/>
        </a:accent4>
        <a:accent5>
          <a:srgbClr val="B7CCC4"/>
        </a:accent5>
        <a:accent6>
          <a:srgbClr val="87AB9F"/>
        </a:accent6>
        <a:hlink>
          <a:srgbClr val="CEE0DA"/>
        </a:hlink>
        <a:folHlink>
          <a:srgbClr val="DCE8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9">
        <a:dk1>
          <a:srgbClr val="000000"/>
        </a:dk1>
        <a:lt1>
          <a:srgbClr val="FFFFFF"/>
        </a:lt1>
        <a:dk2>
          <a:srgbClr val="8B4A1D"/>
        </a:dk2>
        <a:lt2>
          <a:srgbClr val="808080"/>
        </a:lt2>
        <a:accent1>
          <a:srgbClr val="A96B45"/>
        </a:accent1>
        <a:accent2>
          <a:srgbClr val="C79577"/>
        </a:accent2>
        <a:accent3>
          <a:srgbClr val="FFFFFF"/>
        </a:accent3>
        <a:accent4>
          <a:srgbClr val="000000"/>
        </a:accent4>
        <a:accent5>
          <a:srgbClr val="D1BAB0"/>
        </a:accent5>
        <a:accent6>
          <a:srgbClr val="B4876B"/>
        </a:accent6>
        <a:hlink>
          <a:srgbClr val="DEC2B0"/>
        </a:hlink>
        <a:folHlink>
          <a:srgbClr val="EAD9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10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1C598C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BB5C5"/>
        </a:accent5>
        <a:accent6>
          <a:srgbClr val="3C799E"/>
        </a:accent6>
        <a:hlink>
          <a:srgbClr val="92BCD6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11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003C69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AAAFB9"/>
        </a:accent5>
        <a:accent6>
          <a:srgbClr val="3C799E"/>
        </a:accent6>
        <a:hlink>
          <a:srgbClr val="92BCD6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12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CCFFFF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B90000"/>
        </a:accent6>
        <a:hlink>
          <a:srgbClr val="92BCD6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13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CCFFFF"/>
        </a:accent1>
        <a:accent2>
          <a:srgbClr val="92BCD6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84AAC2"/>
        </a:accent6>
        <a:hlink>
          <a:srgbClr val="CC0000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14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CCFFFF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3C799E"/>
        </a:accent6>
        <a:hlink>
          <a:srgbClr val="92BCD6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15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CCFFFF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3C799E"/>
        </a:accent6>
        <a:hlink>
          <a:srgbClr val="003C69"/>
        </a:hlink>
        <a:folHlink>
          <a:srgbClr val="CC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16">
        <a:dk1>
          <a:srgbClr val="000000"/>
        </a:dk1>
        <a:lt1>
          <a:srgbClr val="FFFFFF"/>
        </a:lt1>
        <a:dk2>
          <a:srgbClr val="003C69"/>
        </a:dk2>
        <a:lt2>
          <a:srgbClr val="808080"/>
        </a:lt2>
        <a:accent1>
          <a:srgbClr val="CCFFFF"/>
        </a:accent1>
        <a:accent2>
          <a:srgbClr val="4386AF"/>
        </a:accent2>
        <a:accent3>
          <a:srgbClr val="FFFFFF"/>
        </a:accent3>
        <a:accent4>
          <a:srgbClr val="000000"/>
        </a:accent4>
        <a:accent5>
          <a:srgbClr val="E2FFFF"/>
        </a:accent5>
        <a:accent6>
          <a:srgbClr val="3C799E"/>
        </a:accent6>
        <a:hlink>
          <a:srgbClr val="003C6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570</Words>
  <Application>Microsoft Office PowerPoint</Application>
  <PresentationFormat>Widescreen</PresentationFormat>
  <Paragraphs>76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PowerPoint</vt:lpstr>
      <vt:lpstr>Scottish Commission for Learning Disability </vt:lpstr>
      <vt:lpstr>Scottish Commission for Learning Disability Employment Task Group </vt:lpstr>
      <vt:lpstr>Scottish Commission for Learning Disability Employment Task Group</vt:lpstr>
      <vt:lpstr>DOING BETTER ON EMPLOYABILITY FOR PEOPLE WITH LEARNING DISABILITIES IN SCOTLAND</vt:lpstr>
      <vt:lpstr>Employment Rates of People with a Learning Disability</vt:lpstr>
      <vt:lpstr>Population</vt:lpstr>
      <vt:lpstr>Range of Factors Involved </vt:lpstr>
      <vt:lpstr>Societal Factors – The Education System</vt:lpstr>
      <vt:lpstr>Recommendations for All Learning Disability Partners</vt:lpstr>
      <vt:lpstr>Recommendations for Scottish Government</vt:lpstr>
      <vt:lpstr>Recommendations for Local Authorities</vt:lpstr>
      <vt:lpstr>Recommendations for Skills Development Scotland</vt:lpstr>
      <vt:lpstr>Recommendations for Scottish Funding Council and Scotland’s Colleges </vt:lpstr>
      <vt:lpstr>Recommendations for SCLD </vt:lpstr>
      <vt:lpstr>Recommendations for Employers </vt:lpstr>
      <vt:lpstr>Scottish Commission for Learning Disability Employment Task Group</vt:lpstr>
      <vt:lpstr>Scottish Commission for Learning Disability</vt:lpstr>
      <vt:lpstr>Definitions </vt:lpstr>
      <vt:lpstr>Scottish Commission for Learning Disability Employment Task Group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training5</dc:creator>
  <cp:lastModifiedBy>Maura Lynch</cp:lastModifiedBy>
  <cp:revision>60</cp:revision>
  <cp:lastPrinted>2017-02-01T14:45:48Z</cp:lastPrinted>
  <dcterms:created xsi:type="dcterms:W3CDTF">2016-03-08T12:57:50Z</dcterms:created>
  <dcterms:modified xsi:type="dcterms:W3CDTF">2017-02-17T10:14:05Z</dcterms:modified>
</cp:coreProperties>
</file>