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22" r:id="rId2"/>
    <p:sldMasterId id="2147483734" r:id="rId3"/>
    <p:sldMasterId id="2147483748" r:id="rId4"/>
  </p:sldMasterIdLst>
  <p:notesMasterIdLst>
    <p:notesMasterId r:id="rId67"/>
  </p:notesMasterIdLst>
  <p:sldIdLst>
    <p:sldId id="256" r:id="rId5"/>
    <p:sldId id="257"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20" r:id="rId42"/>
    <p:sldId id="321" r:id="rId43"/>
    <p:sldId id="322" r:id="rId44"/>
    <p:sldId id="258" r:id="rId45"/>
    <p:sldId id="25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053305A-5BE8-43B9-A123-0643E46D9968}">
          <p14:sldIdLst>
            <p14:sldId id="256"/>
            <p14:sldId id="257"/>
          </p14:sldIdLst>
        </p14:section>
        <p14:section name="Untitled Section" id="{BDAFDB16-1E25-4C41-A847-B4F84FBD7706}">
          <p14:sldIdLst>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20"/>
            <p14:sldId id="321"/>
            <p14:sldId id="322"/>
            <p14:sldId id="258"/>
            <p14:sldId id="25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008E"/>
    <a:srgbClr val="FFB115"/>
    <a:srgbClr val="ECC6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4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F21BA5-FD0D-4706-BA29-851383C008BA}" type="doc">
      <dgm:prSet loTypeId="urn:microsoft.com/office/officeart/2005/8/layout/orgChart1" loCatId="hierarchy" qsTypeId="urn:microsoft.com/office/officeart/2005/8/quickstyle/simple1" qsCatId="simple" csTypeId="urn:microsoft.com/office/officeart/2005/8/colors/accent1_2" csCatId="accent1"/>
      <dgm:spPr/>
    </dgm:pt>
    <dgm:pt modelId="{37DF514B-F965-4C59-85E1-C649D41912C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1" i="0" u="none" strike="noStrike" cap="none" normalizeH="0" baseline="0" smtClean="0">
              <a:ln>
                <a:noFill/>
              </a:ln>
              <a:solidFill>
                <a:schemeClr val="bg1"/>
              </a:solidFill>
              <a:effectLst/>
              <a:latin typeface="Arial" charset="0"/>
              <a:cs typeface="Arial" charset="0"/>
            </a:rPr>
            <a:t>Learning Disability</a:t>
          </a:r>
          <a:endParaRPr kumimoji="0" lang="en-GB" altLang="en-US" b="0" i="0" u="none" strike="noStrike" cap="none" normalizeH="0" baseline="0" smtClean="0">
            <a:ln>
              <a:noFill/>
            </a:ln>
            <a:solidFill>
              <a:schemeClr val="bg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1" i="0" u="none" strike="noStrike" cap="none" normalizeH="0" baseline="0" smtClean="0">
              <a:ln>
                <a:noFill/>
              </a:ln>
              <a:solidFill>
                <a:schemeClr val="bg1"/>
              </a:solidFill>
              <a:effectLst/>
              <a:latin typeface="Arial" charset="0"/>
              <a:cs typeface="Arial" charset="0"/>
            </a:rPr>
            <a:t>Health Improvement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1" i="0" u="none" strike="noStrike" cap="none" normalizeH="0" baseline="0" smtClean="0">
              <a:ln>
                <a:noFill/>
              </a:ln>
              <a:solidFill>
                <a:schemeClr val="bg1"/>
              </a:solidFill>
              <a:effectLst/>
              <a:latin typeface="Arial" charset="0"/>
              <a:cs typeface="Arial" charset="0"/>
            </a:rPr>
            <a:t> Stakeholder consultations </a:t>
          </a:r>
          <a:r>
            <a:rPr kumimoji="0" lang="en-GB" altLang="en-US" b="1" i="1" u="none" strike="noStrike" cap="none" normalizeH="0" baseline="0" smtClean="0">
              <a:ln>
                <a:noFill/>
              </a:ln>
              <a:solidFill>
                <a:schemeClr val="bg1"/>
              </a:solidFill>
              <a:effectLst/>
              <a:latin typeface="Arial" charset="0"/>
              <a:cs typeface="Arial" charset="0"/>
            </a:rPr>
            <a:t>2010</a:t>
          </a:r>
        </a:p>
      </dgm:t>
    </dgm:pt>
    <dgm:pt modelId="{D6805C55-5E57-4374-9F02-7B3B35654DCD}" type="parTrans" cxnId="{9C0BD6D3-E89F-46A8-86E7-28C932F83AD8}">
      <dgm:prSet/>
      <dgm:spPr/>
    </dgm:pt>
    <dgm:pt modelId="{2D402E75-9EB6-4525-984A-EE7E5F64CD06}" type="sibTrans" cxnId="{9C0BD6D3-E89F-46A8-86E7-28C932F83AD8}">
      <dgm:prSet/>
      <dgm:spPr/>
    </dgm:pt>
    <dgm:pt modelId="{F3F8B0AE-55CC-4D65-92D8-75369AEF80B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1" i="0" u="none" strike="noStrike" cap="none" normalizeH="0" baseline="0" smtClean="0">
              <a:ln>
                <a:noFill/>
              </a:ln>
              <a:solidFill>
                <a:schemeClr val="bg1"/>
              </a:solidFill>
              <a:effectLst/>
              <a:latin typeface="Arial" charset="0"/>
              <a:cs typeface="Arial" charset="0"/>
            </a:rPr>
            <a:t>LD Health Improvement Strategy Launch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1" i="1" u="none" strike="noStrike" cap="none" normalizeH="0" baseline="0" smtClean="0">
              <a:ln>
                <a:noFill/>
              </a:ln>
              <a:solidFill>
                <a:schemeClr val="bg1"/>
              </a:solidFill>
              <a:effectLst/>
              <a:latin typeface="Arial" charset="0"/>
              <a:cs typeface="Arial" charset="0"/>
            </a:rPr>
            <a:t>May 2011</a:t>
          </a:r>
          <a:r>
            <a:rPr kumimoji="0" lang="en-GB" altLang="en-US" b="1" i="0" u="none" strike="noStrike" cap="none" normalizeH="0" baseline="0" smtClean="0">
              <a:ln>
                <a:noFill/>
              </a:ln>
              <a:solidFill>
                <a:schemeClr val="bg1"/>
              </a:solidFill>
              <a:effectLst/>
              <a:latin typeface="Arial"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1" i="0" u="none" strike="noStrike" cap="none" normalizeH="0" baseline="0" smtClean="0">
              <a:ln>
                <a:noFill/>
              </a:ln>
              <a:solidFill>
                <a:schemeClr val="bg1"/>
              </a:solidFill>
              <a:effectLst/>
              <a:latin typeface="Arial" charset="0"/>
              <a:cs typeface="Arial" charset="0"/>
            </a:rPr>
            <a:t>key theme Relationships &amp; Sexual Wellbeing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1" i="0" u="none" strike="noStrike" cap="none" normalizeH="0" baseline="0" smtClean="0">
              <a:ln>
                <a:noFill/>
              </a:ln>
              <a:solidFill>
                <a:schemeClr val="bg1"/>
              </a:solidFill>
              <a:effectLst/>
              <a:latin typeface="Arial" charset="0"/>
              <a:cs typeface="Arial" charset="0"/>
            </a:rPr>
            <a:t>for People with Learning Disabilities</a:t>
          </a:r>
          <a:endParaRPr kumimoji="0" lang="en-GB" altLang="en-US" b="1" i="1" u="none" strike="noStrike" cap="none" normalizeH="0" baseline="0" smtClean="0">
            <a:ln>
              <a:noFill/>
            </a:ln>
            <a:solidFill>
              <a:schemeClr val="bg1"/>
            </a:solidFill>
            <a:effectLst/>
            <a:latin typeface="Arial" charset="0"/>
            <a:cs typeface="Arial" charset="0"/>
          </a:endParaRPr>
        </a:p>
      </dgm:t>
    </dgm:pt>
    <dgm:pt modelId="{54A62D51-A214-4E2F-A684-26827DD7F3E8}" type="parTrans" cxnId="{D808EE4F-FB37-4B16-BF7A-9B4BA33742C4}">
      <dgm:prSet/>
      <dgm:spPr/>
    </dgm:pt>
    <dgm:pt modelId="{D68D3850-1997-435C-BF19-942A68819EB0}" type="sibTrans" cxnId="{D808EE4F-FB37-4B16-BF7A-9B4BA33742C4}">
      <dgm:prSet/>
      <dgm:spPr/>
    </dgm:pt>
    <dgm:pt modelId="{86061ACC-5114-4800-A7BA-5E9A0AD4880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1" i="0" u="none" strike="noStrike" cap="none" normalizeH="0" baseline="0" smtClean="0">
              <a:ln>
                <a:noFill/>
              </a:ln>
              <a:solidFill>
                <a:schemeClr val="bg1"/>
              </a:solidFill>
              <a:effectLst/>
              <a:latin typeface="Arial" charset="0"/>
              <a:cs typeface="Arial" charset="0"/>
            </a:rPr>
            <a:t>Making Choices Keep Safe: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1" i="0" u="none" strike="noStrike" cap="none" normalizeH="0" baseline="0" smtClean="0">
              <a:ln>
                <a:noFill/>
              </a:ln>
              <a:solidFill>
                <a:schemeClr val="bg1"/>
              </a:solidFill>
              <a:effectLst/>
              <a:latin typeface="Arial" charset="0"/>
              <a:cs typeface="Arial" charset="0"/>
            </a:rPr>
            <a:t>Multi Agency Best Practice Guidance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en-US" b="1" i="1" u="none" strike="noStrike" cap="none" normalizeH="0" baseline="0" smtClean="0">
            <a:ln>
              <a:noFill/>
            </a:ln>
            <a:solidFill>
              <a:schemeClr val="bg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1" i="1" u="none" strike="noStrike" cap="none" normalizeH="0" baseline="0" smtClean="0">
              <a:ln>
                <a:noFill/>
              </a:ln>
              <a:solidFill>
                <a:schemeClr val="bg1"/>
              </a:solidFill>
              <a:effectLst/>
              <a:latin typeface="Arial" charset="0"/>
              <a:cs typeface="Arial" charset="0"/>
            </a:rPr>
            <a:t>May 2013</a:t>
          </a:r>
        </a:p>
      </dgm:t>
    </dgm:pt>
    <dgm:pt modelId="{8FD2C401-6FBB-4AB2-A9BC-47D4B07B8B46}" type="parTrans" cxnId="{101EA914-A8FD-4D1C-8BA9-CE996FEE3A08}">
      <dgm:prSet/>
      <dgm:spPr/>
    </dgm:pt>
    <dgm:pt modelId="{0C381A22-D8E5-497A-8BEA-3B6C2FE6870B}" type="sibTrans" cxnId="{101EA914-A8FD-4D1C-8BA9-CE996FEE3A08}">
      <dgm:prSet/>
      <dgm:spPr/>
    </dgm:pt>
    <dgm:pt modelId="{9BF4291D-4D69-4B6B-823D-622B08AD83E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1" i="0" u="none" strike="noStrike" cap="none" normalizeH="0" baseline="0" smtClean="0">
              <a:ln>
                <a:noFill/>
              </a:ln>
              <a:solidFill>
                <a:schemeClr val="bg1"/>
              </a:solidFill>
              <a:effectLst/>
              <a:latin typeface="Arial" charset="0"/>
              <a:cs typeface="Arial" charset="0"/>
            </a:rPr>
            <a:t>Level 1: Awareness Training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1" i="0" u="none" strike="noStrike" cap="none" normalizeH="0" baseline="0" smtClean="0">
              <a:ln>
                <a:noFill/>
              </a:ln>
              <a:solidFill>
                <a:schemeClr val="bg1"/>
              </a:solidFill>
              <a:effectLst/>
              <a:latin typeface="Arial" charset="0"/>
              <a:cs typeface="Arial" charset="0"/>
            </a:rPr>
            <a:t>Making Choices, Keeping Safe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1" i="0" u="none" strike="noStrike" cap="none" normalizeH="0" baseline="0" smtClean="0">
              <a:ln>
                <a:noFill/>
              </a:ln>
              <a:solidFill>
                <a:schemeClr val="bg1"/>
              </a:solidFill>
              <a:effectLst/>
              <a:latin typeface="Arial" charset="0"/>
              <a:cs typeface="Arial" charset="0"/>
            </a:rPr>
            <a:t>– 1 day course</a:t>
          </a:r>
          <a:endParaRPr kumimoji="0" lang="en-GB" altLang="en-US" b="1" i="1" u="none" strike="noStrike" cap="none" normalizeH="0" baseline="0" smtClean="0">
            <a:ln>
              <a:noFill/>
            </a:ln>
            <a:solidFill>
              <a:schemeClr val="bg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1" i="1" u="none" strike="noStrike" cap="none" normalizeH="0" baseline="0" smtClean="0">
              <a:ln>
                <a:noFill/>
              </a:ln>
              <a:solidFill>
                <a:schemeClr val="bg1"/>
              </a:solidFill>
              <a:effectLst/>
              <a:latin typeface="Arial" charset="0"/>
              <a:cs typeface="Arial" charset="0"/>
            </a:rPr>
            <a:t>2009 – present</a:t>
          </a:r>
          <a:endParaRPr kumimoji="0" lang="en-GB" altLang="en-US" b="1" i="0" u="none" strike="noStrike" cap="none" normalizeH="0" baseline="0" smtClean="0">
            <a:ln>
              <a:noFill/>
            </a:ln>
            <a:solidFill>
              <a:schemeClr val="bg1"/>
            </a:solidFill>
            <a:effectLst/>
            <a:latin typeface="Arial" charset="0"/>
            <a:cs typeface="Arial" charset="0"/>
          </a:endParaRPr>
        </a:p>
      </dgm:t>
    </dgm:pt>
    <dgm:pt modelId="{905AB262-903C-413A-8DB8-3931CDAA8A06}" type="parTrans" cxnId="{04631853-7008-45DF-B5C7-AF4E75F0B40E}">
      <dgm:prSet/>
      <dgm:spPr/>
    </dgm:pt>
    <dgm:pt modelId="{C52F3FC3-CCF5-4600-BB7B-D3530F01F22C}" type="sibTrans" cxnId="{04631853-7008-45DF-B5C7-AF4E75F0B40E}">
      <dgm:prSet/>
      <dgm:spPr/>
    </dgm:pt>
    <dgm:pt modelId="{64F93487-E2EC-43CE-9F44-76082A26505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1" i="0" u="none" strike="noStrike" cap="none" normalizeH="0" baseline="0" smtClean="0">
              <a:ln>
                <a:noFill/>
              </a:ln>
              <a:solidFill>
                <a:schemeClr val="bg1"/>
              </a:solidFill>
              <a:effectLst/>
              <a:latin typeface="Arial" charset="0"/>
              <a:cs typeface="Arial" charset="0"/>
            </a:rPr>
            <a:t>Sexual Health Toolkit</a:t>
          </a:r>
          <a:endParaRPr kumimoji="0" lang="en-GB" altLang="en-US" b="1" i="1" u="none" strike="noStrike" cap="none" normalizeH="0" baseline="0" smtClean="0">
            <a:ln>
              <a:noFill/>
            </a:ln>
            <a:solidFill>
              <a:schemeClr val="bg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1" i="1" u="none" strike="noStrike" cap="none" normalizeH="0" baseline="0" smtClean="0">
              <a:ln>
                <a:noFill/>
              </a:ln>
              <a:solidFill>
                <a:schemeClr val="bg1"/>
              </a:solidFill>
              <a:effectLst/>
              <a:latin typeface="Arial" charset="0"/>
              <a:cs typeface="Arial" charset="0"/>
            </a:rPr>
            <a:t>Oct 2014</a:t>
          </a:r>
        </a:p>
      </dgm:t>
    </dgm:pt>
    <dgm:pt modelId="{F3BF2F99-B72C-4587-862C-33FEC90045FC}" type="parTrans" cxnId="{A105A595-0F0E-4A4C-9C11-7BF43D32D967}">
      <dgm:prSet/>
      <dgm:spPr/>
    </dgm:pt>
    <dgm:pt modelId="{001860B8-5EF7-4DB8-9FC8-10BE853B4F96}" type="sibTrans" cxnId="{A105A595-0F0E-4A4C-9C11-7BF43D32D967}">
      <dgm:prSet/>
      <dgm:spPr/>
    </dgm:pt>
    <dgm:pt modelId="{F5D6AA3E-812D-4190-BDD7-12E4E1075239}" type="pres">
      <dgm:prSet presAssocID="{5EF21BA5-FD0D-4706-BA29-851383C008BA}" presName="hierChild1" presStyleCnt="0">
        <dgm:presLayoutVars>
          <dgm:orgChart val="1"/>
          <dgm:chPref val="1"/>
          <dgm:dir/>
          <dgm:animOne val="branch"/>
          <dgm:animLvl val="lvl"/>
          <dgm:resizeHandles/>
        </dgm:presLayoutVars>
      </dgm:prSet>
      <dgm:spPr/>
    </dgm:pt>
    <dgm:pt modelId="{ABE949D0-EF9D-446B-BE5F-956E94093B72}" type="pres">
      <dgm:prSet presAssocID="{37DF514B-F965-4C59-85E1-C649D41912CE}" presName="hierRoot1" presStyleCnt="0">
        <dgm:presLayoutVars>
          <dgm:hierBranch/>
        </dgm:presLayoutVars>
      </dgm:prSet>
      <dgm:spPr/>
    </dgm:pt>
    <dgm:pt modelId="{0188534C-1EF0-48CF-A796-F239C59EB945}" type="pres">
      <dgm:prSet presAssocID="{37DF514B-F965-4C59-85E1-C649D41912CE}" presName="rootComposite1" presStyleCnt="0"/>
      <dgm:spPr/>
    </dgm:pt>
    <dgm:pt modelId="{3D425570-BB61-4D97-A8D8-449DA9621E7E}" type="pres">
      <dgm:prSet presAssocID="{37DF514B-F965-4C59-85E1-C649D41912CE}" presName="rootText1" presStyleLbl="node0" presStyleIdx="0" presStyleCnt="1">
        <dgm:presLayoutVars>
          <dgm:chPref val="3"/>
        </dgm:presLayoutVars>
      </dgm:prSet>
      <dgm:spPr/>
      <dgm:t>
        <a:bodyPr/>
        <a:lstStyle/>
        <a:p>
          <a:endParaRPr lang="en-GB"/>
        </a:p>
      </dgm:t>
    </dgm:pt>
    <dgm:pt modelId="{D0774DB5-FF8B-4757-A2A4-7D279EE5BCB5}" type="pres">
      <dgm:prSet presAssocID="{37DF514B-F965-4C59-85E1-C649D41912CE}" presName="rootConnector1" presStyleLbl="node1" presStyleIdx="0" presStyleCnt="0"/>
      <dgm:spPr/>
      <dgm:t>
        <a:bodyPr/>
        <a:lstStyle/>
        <a:p>
          <a:endParaRPr lang="en-GB"/>
        </a:p>
      </dgm:t>
    </dgm:pt>
    <dgm:pt modelId="{C850BAC1-9238-4D68-9739-E6C9DADCCF64}" type="pres">
      <dgm:prSet presAssocID="{37DF514B-F965-4C59-85E1-C649D41912CE}" presName="hierChild2" presStyleCnt="0"/>
      <dgm:spPr/>
    </dgm:pt>
    <dgm:pt modelId="{03B52D88-9A42-4D5E-8BE0-BD9176298C86}" type="pres">
      <dgm:prSet presAssocID="{54A62D51-A214-4E2F-A684-26827DD7F3E8}" presName="Name35" presStyleLbl="parChTrans1D2" presStyleIdx="0" presStyleCnt="1"/>
      <dgm:spPr/>
    </dgm:pt>
    <dgm:pt modelId="{6925EB54-65C0-483A-A755-957196F87417}" type="pres">
      <dgm:prSet presAssocID="{F3F8B0AE-55CC-4D65-92D8-75369AEF80B1}" presName="hierRoot2" presStyleCnt="0">
        <dgm:presLayoutVars>
          <dgm:hierBranch/>
        </dgm:presLayoutVars>
      </dgm:prSet>
      <dgm:spPr/>
    </dgm:pt>
    <dgm:pt modelId="{37901701-211B-405D-A316-0D9B37D5DF8C}" type="pres">
      <dgm:prSet presAssocID="{F3F8B0AE-55CC-4D65-92D8-75369AEF80B1}" presName="rootComposite" presStyleCnt="0"/>
      <dgm:spPr/>
    </dgm:pt>
    <dgm:pt modelId="{1573B95B-B531-4A53-9C24-6D25EDB2F0DB}" type="pres">
      <dgm:prSet presAssocID="{F3F8B0AE-55CC-4D65-92D8-75369AEF80B1}" presName="rootText" presStyleLbl="node2" presStyleIdx="0" presStyleCnt="1">
        <dgm:presLayoutVars>
          <dgm:chPref val="3"/>
        </dgm:presLayoutVars>
      </dgm:prSet>
      <dgm:spPr/>
      <dgm:t>
        <a:bodyPr/>
        <a:lstStyle/>
        <a:p>
          <a:endParaRPr lang="en-GB"/>
        </a:p>
      </dgm:t>
    </dgm:pt>
    <dgm:pt modelId="{2083E39C-0611-4898-A218-239A219926D2}" type="pres">
      <dgm:prSet presAssocID="{F3F8B0AE-55CC-4D65-92D8-75369AEF80B1}" presName="rootConnector" presStyleLbl="node2" presStyleIdx="0" presStyleCnt="1"/>
      <dgm:spPr/>
      <dgm:t>
        <a:bodyPr/>
        <a:lstStyle/>
        <a:p>
          <a:endParaRPr lang="en-GB"/>
        </a:p>
      </dgm:t>
    </dgm:pt>
    <dgm:pt modelId="{9891458E-CBC2-4C8C-9932-F4830F64CDC9}" type="pres">
      <dgm:prSet presAssocID="{F3F8B0AE-55CC-4D65-92D8-75369AEF80B1}" presName="hierChild4" presStyleCnt="0"/>
      <dgm:spPr/>
    </dgm:pt>
    <dgm:pt modelId="{BCF4342F-FA7C-4EEA-8546-C72031CCAABB}" type="pres">
      <dgm:prSet presAssocID="{8FD2C401-6FBB-4AB2-A9BC-47D4B07B8B46}" presName="Name35" presStyleLbl="parChTrans1D3" presStyleIdx="0" presStyleCnt="1"/>
      <dgm:spPr/>
    </dgm:pt>
    <dgm:pt modelId="{E0F96171-CB44-4A03-A206-6E5C209698F2}" type="pres">
      <dgm:prSet presAssocID="{86061ACC-5114-4800-A7BA-5E9A0AD4880E}" presName="hierRoot2" presStyleCnt="0">
        <dgm:presLayoutVars>
          <dgm:hierBranch val="hang"/>
        </dgm:presLayoutVars>
      </dgm:prSet>
      <dgm:spPr/>
    </dgm:pt>
    <dgm:pt modelId="{EF5D146F-E087-41A8-BAAB-446C72C071F2}" type="pres">
      <dgm:prSet presAssocID="{86061ACC-5114-4800-A7BA-5E9A0AD4880E}" presName="rootComposite" presStyleCnt="0"/>
      <dgm:spPr/>
    </dgm:pt>
    <dgm:pt modelId="{253D3C88-667F-4FBE-A8DA-F78A9F510117}" type="pres">
      <dgm:prSet presAssocID="{86061ACC-5114-4800-A7BA-5E9A0AD4880E}" presName="rootText" presStyleLbl="node3" presStyleIdx="0" presStyleCnt="1">
        <dgm:presLayoutVars>
          <dgm:chPref val="3"/>
        </dgm:presLayoutVars>
      </dgm:prSet>
      <dgm:spPr/>
      <dgm:t>
        <a:bodyPr/>
        <a:lstStyle/>
        <a:p>
          <a:endParaRPr lang="en-GB"/>
        </a:p>
      </dgm:t>
    </dgm:pt>
    <dgm:pt modelId="{9F8C5ACF-09D1-462E-9CF9-C993690263DD}" type="pres">
      <dgm:prSet presAssocID="{86061ACC-5114-4800-A7BA-5E9A0AD4880E}" presName="rootConnector" presStyleLbl="node3" presStyleIdx="0" presStyleCnt="1"/>
      <dgm:spPr/>
      <dgm:t>
        <a:bodyPr/>
        <a:lstStyle/>
        <a:p>
          <a:endParaRPr lang="en-GB"/>
        </a:p>
      </dgm:t>
    </dgm:pt>
    <dgm:pt modelId="{C671DD20-AAF6-40A8-9BA0-29F0949E8C74}" type="pres">
      <dgm:prSet presAssocID="{86061ACC-5114-4800-A7BA-5E9A0AD4880E}" presName="hierChild4" presStyleCnt="0"/>
      <dgm:spPr/>
    </dgm:pt>
    <dgm:pt modelId="{D30C4AEB-D856-4A13-A5B2-8B41514A13FD}" type="pres">
      <dgm:prSet presAssocID="{905AB262-903C-413A-8DB8-3931CDAA8A06}" presName="Name48" presStyleLbl="parChTrans1D4" presStyleIdx="0" presStyleCnt="2"/>
      <dgm:spPr/>
    </dgm:pt>
    <dgm:pt modelId="{6E493487-15E9-4A58-8D73-FE11406CC3DE}" type="pres">
      <dgm:prSet presAssocID="{9BF4291D-4D69-4B6B-823D-622B08AD83EB}" presName="hierRoot2" presStyleCnt="0">
        <dgm:presLayoutVars>
          <dgm:hierBranch val="r"/>
        </dgm:presLayoutVars>
      </dgm:prSet>
      <dgm:spPr/>
    </dgm:pt>
    <dgm:pt modelId="{0EADA4A8-5E93-4A9D-BC7F-1081F69E533F}" type="pres">
      <dgm:prSet presAssocID="{9BF4291D-4D69-4B6B-823D-622B08AD83EB}" presName="rootComposite" presStyleCnt="0"/>
      <dgm:spPr/>
    </dgm:pt>
    <dgm:pt modelId="{D83CC629-3BC6-450D-BE09-69A69D182738}" type="pres">
      <dgm:prSet presAssocID="{9BF4291D-4D69-4B6B-823D-622B08AD83EB}" presName="rootText" presStyleLbl="node4" presStyleIdx="0" presStyleCnt="2">
        <dgm:presLayoutVars>
          <dgm:chPref val="3"/>
        </dgm:presLayoutVars>
      </dgm:prSet>
      <dgm:spPr/>
      <dgm:t>
        <a:bodyPr/>
        <a:lstStyle/>
        <a:p>
          <a:endParaRPr lang="en-GB"/>
        </a:p>
      </dgm:t>
    </dgm:pt>
    <dgm:pt modelId="{45292BD2-ACCC-4696-A620-0130940EC3FF}" type="pres">
      <dgm:prSet presAssocID="{9BF4291D-4D69-4B6B-823D-622B08AD83EB}" presName="rootConnector" presStyleLbl="node4" presStyleIdx="0" presStyleCnt="2"/>
      <dgm:spPr/>
      <dgm:t>
        <a:bodyPr/>
        <a:lstStyle/>
        <a:p>
          <a:endParaRPr lang="en-GB"/>
        </a:p>
      </dgm:t>
    </dgm:pt>
    <dgm:pt modelId="{74D8570D-23FE-4DD4-BA1D-79842C5F74B9}" type="pres">
      <dgm:prSet presAssocID="{9BF4291D-4D69-4B6B-823D-622B08AD83EB}" presName="hierChild4" presStyleCnt="0"/>
      <dgm:spPr/>
    </dgm:pt>
    <dgm:pt modelId="{97096A08-A7BE-4194-A7B3-8D8095AF7CDB}" type="pres">
      <dgm:prSet presAssocID="{9BF4291D-4D69-4B6B-823D-622B08AD83EB}" presName="hierChild5" presStyleCnt="0"/>
      <dgm:spPr/>
    </dgm:pt>
    <dgm:pt modelId="{FECC9566-D462-4D40-A435-56B7278DE3CD}" type="pres">
      <dgm:prSet presAssocID="{F3BF2F99-B72C-4587-862C-33FEC90045FC}" presName="Name48" presStyleLbl="parChTrans1D4" presStyleIdx="1" presStyleCnt="2"/>
      <dgm:spPr/>
    </dgm:pt>
    <dgm:pt modelId="{184A14C6-D91A-42B5-84FC-56FE1C5EBFD5}" type="pres">
      <dgm:prSet presAssocID="{64F93487-E2EC-43CE-9F44-76082A26505A}" presName="hierRoot2" presStyleCnt="0">
        <dgm:presLayoutVars>
          <dgm:hierBranch val="r"/>
        </dgm:presLayoutVars>
      </dgm:prSet>
      <dgm:spPr/>
    </dgm:pt>
    <dgm:pt modelId="{1B4CE0A1-EAA8-4A5C-9AAB-4EA4BB3C712E}" type="pres">
      <dgm:prSet presAssocID="{64F93487-E2EC-43CE-9F44-76082A26505A}" presName="rootComposite" presStyleCnt="0"/>
      <dgm:spPr/>
    </dgm:pt>
    <dgm:pt modelId="{7E31B5DB-E97C-42CB-AE26-BD199C105267}" type="pres">
      <dgm:prSet presAssocID="{64F93487-E2EC-43CE-9F44-76082A26505A}" presName="rootText" presStyleLbl="node4" presStyleIdx="1" presStyleCnt="2">
        <dgm:presLayoutVars>
          <dgm:chPref val="3"/>
        </dgm:presLayoutVars>
      </dgm:prSet>
      <dgm:spPr/>
      <dgm:t>
        <a:bodyPr/>
        <a:lstStyle/>
        <a:p>
          <a:endParaRPr lang="en-GB"/>
        </a:p>
      </dgm:t>
    </dgm:pt>
    <dgm:pt modelId="{34FF6873-4113-4FE1-B94E-97CE37692AD1}" type="pres">
      <dgm:prSet presAssocID="{64F93487-E2EC-43CE-9F44-76082A26505A}" presName="rootConnector" presStyleLbl="node4" presStyleIdx="1" presStyleCnt="2"/>
      <dgm:spPr/>
      <dgm:t>
        <a:bodyPr/>
        <a:lstStyle/>
        <a:p>
          <a:endParaRPr lang="en-GB"/>
        </a:p>
      </dgm:t>
    </dgm:pt>
    <dgm:pt modelId="{DCDEF8CD-BD6F-45A7-BF9B-4B1C0D4CF66A}" type="pres">
      <dgm:prSet presAssocID="{64F93487-E2EC-43CE-9F44-76082A26505A}" presName="hierChild4" presStyleCnt="0"/>
      <dgm:spPr/>
    </dgm:pt>
    <dgm:pt modelId="{72D9B114-5F00-4A7C-B69A-A4D4B2BE5238}" type="pres">
      <dgm:prSet presAssocID="{64F93487-E2EC-43CE-9F44-76082A26505A}" presName="hierChild5" presStyleCnt="0"/>
      <dgm:spPr/>
    </dgm:pt>
    <dgm:pt modelId="{6B36DD66-C6EC-4EAF-8744-358F34476910}" type="pres">
      <dgm:prSet presAssocID="{86061ACC-5114-4800-A7BA-5E9A0AD4880E}" presName="hierChild5" presStyleCnt="0"/>
      <dgm:spPr/>
    </dgm:pt>
    <dgm:pt modelId="{FC534AAD-2698-4CD9-8B83-B13893699EF1}" type="pres">
      <dgm:prSet presAssocID="{F3F8B0AE-55CC-4D65-92D8-75369AEF80B1}" presName="hierChild5" presStyleCnt="0"/>
      <dgm:spPr/>
    </dgm:pt>
    <dgm:pt modelId="{F847E962-9230-45B6-B1CC-51210029C68E}" type="pres">
      <dgm:prSet presAssocID="{37DF514B-F965-4C59-85E1-C649D41912CE}" presName="hierChild3" presStyleCnt="0"/>
      <dgm:spPr/>
    </dgm:pt>
  </dgm:ptLst>
  <dgm:cxnLst>
    <dgm:cxn modelId="{D808EE4F-FB37-4B16-BF7A-9B4BA33742C4}" srcId="{37DF514B-F965-4C59-85E1-C649D41912CE}" destId="{F3F8B0AE-55CC-4D65-92D8-75369AEF80B1}" srcOrd="0" destOrd="0" parTransId="{54A62D51-A214-4E2F-A684-26827DD7F3E8}" sibTransId="{D68D3850-1997-435C-BF19-942A68819EB0}"/>
    <dgm:cxn modelId="{F76A2C9E-20F4-4799-A132-05C63E753E74}" type="presOf" srcId="{64F93487-E2EC-43CE-9F44-76082A26505A}" destId="{34FF6873-4113-4FE1-B94E-97CE37692AD1}" srcOrd="1" destOrd="0" presId="urn:microsoft.com/office/officeart/2005/8/layout/orgChart1"/>
    <dgm:cxn modelId="{04631853-7008-45DF-B5C7-AF4E75F0B40E}" srcId="{86061ACC-5114-4800-A7BA-5E9A0AD4880E}" destId="{9BF4291D-4D69-4B6B-823D-622B08AD83EB}" srcOrd="0" destOrd="0" parTransId="{905AB262-903C-413A-8DB8-3931CDAA8A06}" sibTransId="{C52F3FC3-CCF5-4600-BB7B-D3530F01F22C}"/>
    <dgm:cxn modelId="{74269AB5-0A4A-4D8A-B742-FC7155A93A6D}" type="presOf" srcId="{F3BF2F99-B72C-4587-862C-33FEC90045FC}" destId="{FECC9566-D462-4D40-A435-56B7278DE3CD}" srcOrd="0" destOrd="0" presId="urn:microsoft.com/office/officeart/2005/8/layout/orgChart1"/>
    <dgm:cxn modelId="{D638907F-DB93-41B8-9BCE-DBC6E9B41C46}" type="presOf" srcId="{37DF514B-F965-4C59-85E1-C649D41912CE}" destId="{3D425570-BB61-4D97-A8D8-449DA9621E7E}" srcOrd="0" destOrd="0" presId="urn:microsoft.com/office/officeart/2005/8/layout/orgChart1"/>
    <dgm:cxn modelId="{F893211C-A181-49EA-9BD5-D505A6A799AA}" type="presOf" srcId="{37DF514B-F965-4C59-85E1-C649D41912CE}" destId="{D0774DB5-FF8B-4757-A2A4-7D279EE5BCB5}" srcOrd="1" destOrd="0" presId="urn:microsoft.com/office/officeart/2005/8/layout/orgChart1"/>
    <dgm:cxn modelId="{D1BFC124-D51C-4A1D-9164-E1DE5712E1A2}" type="presOf" srcId="{F3F8B0AE-55CC-4D65-92D8-75369AEF80B1}" destId="{1573B95B-B531-4A53-9C24-6D25EDB2F0DB}" srcOrd="0" destOrd="0" presId="urn:microsoft.com/office/officeart/2005/8/layout/orgChart1"/>
    <dgm:cxn modelId="{640359F8-0E40-44EB-A574-35497C188359}" type="presOf" srcId="{9BF4291D-4D69-4B6B-823D-622B08AD83EB}" destId="{45292BD2-ACCC-4696-A620-0130940EC3FF}" srcOrd="1" destOrd="0" presId="urn:microsoft.com/office/officeart/2005/8/layout/orgChart1"/>
    <dgm:cxn modelId="{3451E037-2EB7-450F-99BC-55689A15DD76}" type="presOf" srcId="{F3F8B0AE-55CC-4D65-92D8-75369AEF80B1}" destId="{2083E39C-0611-4898-A218-239A219926D2}" srcOrd="1" destOrd="0" presId="urn:microsoft.com/office/officeart/2005/8/layout/orgChart1"/>
    <dgm:cxn modelId="{9A6703AA-80B6-4E8F-A037-C9A183661D38}" type="presOf" srcId="{54A62D51-A214-4E2F-A684-26827DD7F3E8}" destId="{03B52D88-9A42-4D5E-8BE0-BD9176298C86}" srcOrd="0" destOrd="0" presId="urn:microsoft.com/office/officeart/2005/8/layout/orgChart1"/>
    <dgm:cxn modelId="{9C0BD6D3-E89F-46A8-86E7-28C932F83AD8}" srcId="{5EF21BA5-FD0D-4706-BA29-851383C008BA}" destId="{37DF514B-F965-4C59-85E1-C649D41912CE}" srcOrd="0" destOrd="0" parTransId="{D6805C55-5E57-4374-9F02-7B3B35654DCD}" sibTransId="{2D402E75-9EB6-4525-984A-EE7E5F64CD06}"/>
    <dgm:cxn modelId="{F3B22175-675F-44E0-9D16-9B0113A26921}" type="presOf" srcId="{8FD2C401-6FBB-4AB2-A9BC-47D4B07B8B46}" destId="{BCF4342F-FA7C-4EEA-8546-C72031CCAABB}" srcOrd="0" destOrd="0" presId="urn:microsoft.com/office/officeart/2005/8/layout/orgChart1"/>
    <dgm:cxn modelId="{2A16FFD9-ADE4-476D-9DC8-3FAE547708F5}" type="presOf" srcId="{5EF21BA5-FD0D-4706-BA29-851383C008BA}" destId="{F5D6AA3E-812D-4190-BDD7-12E4E1075239}" srcOrd="0" destOrd="0" presId="urn:microsoft.com/office/officeart/2005/8/layout/orgChart1"/>
    <dgm:cxn modelId="{F11AFE89-A57F-4134-8FBE-8DAE0B3B4A49}" type="presOf" srcId="{86061ACC-5114-4800-A7BA-5E9A0AD4880E}" destId="{9F8C5ACF-09D1-462E-9CF9-C993690263DD}" srcOrd="1" destOrd="0" presId="urn:microsoft.com/office/officeart/2005/8/layout/orgChart1"/>
    <dgm:cxn modelId="{A105A595-0F0E-4A4C-9C11-7BF43D32D967}" srcId="{86061ACC-5114-4800-A7BA-5E9A0AD4880E}" destId="{64F93487-E2EC-43CE-9F44-76082A26505A}" srcOrd="1" destOrd="0" parTransId="{F3BF2F99-B72C-4587-862C-33FEC90045FC}" sibTransId="{001860B8-5EF7-4DB8-9FC8-10BE853B4F96}"/>
    <dgm:cxn modelId="{9B02DDE6-E13D-4199-90ED-9E7CDD24F6D0}" type="presOf" srcId="{9BF4291D-4D69-4B6B-823D-622B08AD83EB}" destId="{D83CC629-3BC6-450D-BE09-69A69D182738}" srcOrd="0" destOrd="0" presId="urn:microsoft.com/office/officeart/2005/8/layout/orgChart1"/>
    <dgm:cxn modelId="{9D08F2BD-79AA-4FBC-A3B9-7B7BBB873999}" type="presOf" srcId="{86061ACC-5114-4800-A7BA-5E9A0AD4880E}" destId="{253D3C88-667F-4FBE-A8DA-F78A9F510117}" srcOrd="0" destOrd="0" presId="urn:microsoft.com/office/officeart/2005/8/layout/orgChart1"/>
    <dgm:cxn modelId="{DCAD80E9-9A9B-47C3-B510-A7FA13D1A391}" type="presOf" srcId="{64F93487-E2EC-43CE-9F44-76082A26505A}" destId="{7E31B5DB-E97C-42CB-AE26-BD199C105267}" srcOrd="0" destOrd="0" presId="urn:microsoft.com/office/officeart/2005/8/layout/orgChart1"/>
    <dgm:cxn modelId="{5814342F-D894-4791-8A85-B8CE51C15BD3}" type="presOf" srcId="{905AB262-903C-413A-8DB8-3931CDAA8A06}" destId="{D30C4AEB-D856-4A13-A5B2-8B41514A13FD}" srcOrd="0" destOrd="0" presId="urn:microsoft.com/office/officeart/2005/8/layout/orgChart1"/>
    <dgm:cxn modelId="{101EA914-A8FD-4D1C-8BA9-CE996FEE3A08}" srcId="{F3F8B0AE-55CC-4D65-92D8-75369AEF80B1}" destId="{86061ACC-5114-4800-A7BA-5E9A0AD4880E}" srcOrd="0" destOrd="0" parTransId="{8FD2C401-6FBB-4AB2-A9BC-47D4B07B8B46}" sibTransId="{0C381A22-D8E5-497A-8BEA-3B6C2FE6870B}"/>
    <dgm:cxn modelId="{2064D741-DA66-4D33-8AE2-FBC50D93FBAE}" type="presParOf" srcId="{F5D6AA3E-812D-4190-BDD7-12E4E1075239}" destId="{ABE949D0-EF9D-446B-BE5F-956E94093B72}" srcOrd="0" destOrd="0" presId="urn:microsoft.com/office/officeart/2005/8/layout/orgChart1"/>
    <dgm:cxn modelId="{05755CC7-77D4-46BF-842E-55DA529116B1}" type="presParOf" srcId="{ABE949D0-EF9D-446B-BE5F-956E94093B72}" destId="{0188534C-1EF0-48CF-A796-F239C59EB945}" srcOrd="0" destOrd="0" presId="urn:microsoft.com/office/officeart/2005/8/layout/orgChart1"/>
    <dgm:cxn modelId="{6CC6D73D-A5CC-4CE2-8F0F-27AE69FD8464}" type="presParOf" srcId="{0188534C-1EF0-48CF-A796-F239C59EB945}" destId="{3D425570-BB61-4D97-A8D8-449DA9621E7E}" srcOrd="0" destOrd="0" presId="urn:microsoft.com/office/officeart/2005/8/layout/orgChart1"/>
    <dgm:cxn modelId="{97171AC3-5346-4676-A25E-8A49B080336E}" type="presParOf" srcId="{0188534C-1EF0-48CF-A796-F239C59EB945}" destId="{D0774DB5-FF8B-4757-A2A4-7D279EE5BCB5}" srcOrd="1" destOrd="0" presId="urn:microsoft.com/office/officeart/2005/8/layout/orgChart1"/>
    <dgm:cxn modelId="{6EAF3282-77AA-4870-8AB3-A91CB9CFC385}" type="presParOf" srcId="{ABE949D0-EF9D-446B-BE5F-956E94093B72}" destId="{C850BAC1-9238-4D68-9739-E6C9DADCCF64}" srcOrd="1" destOrd="0" presId="urn:microsoft.com/office/officeart/2005/8/layout/orgChart1"/>
    <dgm:cxn modelId="{1A455FC6-5A91-44DE-8E10-4E0531DC9271}" type="presParOf" srcId="{C850BAC1-9238-4D68-9739-E6C9DADCCF64}" destId="{03B52D88-9A42-4D5E-8BE0-BD9176298C86}" srcOrd="0" destOrd="0" presId="urn:microsoft.com/office/officeart/2005/8/layout/orgChart1"/>
    <dgm:cxn modelId="{CEE11158-53CB-4460-811F-F5B9F23646C2}" type="presParOf" srcId="{C850BAC1-9238-4D68-9739-E6C9DADCCF64}" destId="{6925EB54-65C0-483A-A755-957196F87417}" srcOrd="1" destOrd="0" presId="urn:microsoft.com/office/officeart/2005/8/layout/orgChart1"/>
    <dgm:cxn modelId="{95CCC36F-E311-4333-A592-59953B04B952}" type="presParOf" srcId="{6925EB54-65C0-483A-A755-957196F87417}" destId="{37901701-211B-405D-A316-0D9B37D5DF8C}" srcOrd="0" destOrd="0" presId="urn:microsoft.com/office/officeart/2005/8/layout/orgChart1"/>
    <dgm:cxn modelId="{5F8DF931-2A32-4630-AC1A-24C5D66C8B5C}" type="presParOf" srcId="{37901701-211B-405D-A316-0D9B37D5DF8C}" destId="{1573B95B-B531-4A53-9C24-6D25EDB2F0DB}" srcOrd="0" destOrd="0" presId="urn:microsoft.com/office/officeart/2005/8/layout/orgChart1"/>
    <dgm:cxn modelId="{7288A474-84B6-4872-B3B9-170D24A106AB}" type="presParOf" srcId="{37901701-211B-405D-A316-0D9B37D5DF8C}" destId="{2083E39C-0611-4898-A218-239A219926D2}" srcOrd="1" destOrd="0" presId="urn:microsoft.com/office/officeart/2005/8/layout/orgChart1"/>
    <dgm:cxn modelId="{F589B25D-AD45-4BAD-9E9D-3F3C8CF62E4A}" type="presParOf" srcId="{6925EB54-65C0-483A-A755-957196F87417}" destId="{9891458E-CBC2-4C8C-9932-F4830F64CDC9}" srcOrd="1" destOrd="0" presId="urn:microsoft.com/office/officeart/2005/8/layout/orgChart1"/>
    <dgm:cxn modelId="{A50DADDF-0623-440A-8B09-02DFCCB18C8D}" type="presParOf" srcId="{9891458E-CBC2-4C8C-9932-F4830F64CDC9}" destId="{BCF4342F-FA7C-4EEA-8546-C72031CCAABB}" srcOrd="0" destOrd="0" presId="urn:microsoft.com/office/officeart/2005/8/layout/orgChart1"/>
    <dgm:cxn modelId="{D430F981-3B52-434A-B30E-41A1ED878352}" type="presParOf" srcId="{9891458E-CBC2-4C8C-9932-F4830F64CDC9}" destId="{E0F96171-CB44-4A03-A206-6E5C209698F2}" srcOrd="1" destOrd="0" presId="urn:microsoft.com/office/officeart/2005/8/layout/orgChart1"/>
    <dgm:cxn modelId="{23A1F94C-1EE4-49A5-8835-206B2F647746}" type="presParOf" srcId="{E0F96171-CB44-4A03-A206-6E5C209698F2}" destId="{EF5D146F-E087-41A8-BAAB-446C72C071F2}" srcOrd="0" destOrd="0" presId="urn:microsoft.com/office/officeart/2005/8/layout/orgChart1"/>
    <dgm:cxn modelId="{57A3C238-BDA7-4F1C-B378-7C179AE85DA1}" type="presParOf" srcId="{EF5D146F-E087-41A8-BAAB-446C72C071F2}" destId="{253D3C88-667F-4FBE-A8DA-F78A9F510117}" srcOrd="0" destOrd="0" presId="urn:microsoft.com/office/officeart/2005/8/layout/orgChart1"/>
    <dgm:cxn modelId="{16CCEAD5-7726-4EEF-B502-0F05C451FE0A}" type="presParOf" srcId="{EF5D146F-E087-41A8-BAAB-446C72C071F2}" destId="{9F8C5ACF-09D1-462E-9CF9-C993690263DD}" srcOrd="1" destOrd="0" presId="urn:microsoft.com/office/officeart/2005/8/layout/orgChart1"/>
    <dgm:cxn modelId="{B8E4CA7A-8544-43BF-A3E1-D457A9DBEA4A}" type="presParOf" srcId="{E0F96171-CB44-4A03-A206-6E5C209698F2}" destId="{C671DD20-AAF6-40A8-9BA0-29F0949E8C74}" srcOrd="1" destOrd="0" presId="urn:microsoft.com/office/officeart/2005/8/layout/orgChart1"/>
    <dgm:cxn modelId="{85371F92-EEF0-4D6F-8A52-AB8F14382AF8}" type="presParOf" srcId="{C671DD20-AAF6-40A8-9BA0-29F0949E8C74}" destId="{D30C4AEB-D856-4A13-A5B2-8B41514A13FD}" srcOrd="0" destOrd="0" presId="urn:microsoft.com/office/officeart/2005/8/layout/orgChart1"/>
    <dgm:cxn modelId="{29ACE555-58E1-4769-9421-7E475A938AA3}" type="presParOf" srcId="{C671DD20-AAF6-40A8-9BA0-29F0949E8C74}" destId="{6E493487-15E9-4A58-8D73-FE11406CC3DE}" srcOrd="1" destOrd="0" presId="urn:microsoft.com/office/officeart/2005/8/layout/orgChart1"/>
    <dgm:cxn modelId="{B7E66088-C400-4E2B-9817-E62A60767850}" type="presParOf" srcId="{6E493487-15E9-4A58-8D73-FE11406CC3DE}" destId="{0EADA4A8-5E93-4A9D-BC7F-1081F69E533F}" srcOrd="0" destOrd="0" presId="urn:microsoft.com/office/officeart/2005/8/layout/orgChart1"/>
    <dgm:cxn modelId="{7E1AE488-D2F4-443A-B21B-EEE2A5DD5FD7}" type="presParOf" srcId="{0EADA4A8-5E93-4A9D-BC7F-1081F69E533F}" destId="{D83CC629-3BC6-450D-BE09-69A69D182738}" srcOrd="0" destOrd="0" presId="urn:microsoft.com/office/officeart/2005/8/layout/orgChart1"/>
    <dgm:cxn modelId="{6658153D-1DF5-40B1-968E-372A9829CB62}" type="presParOf" srcId="{0EADA4A8-5E93-4A9D-BC7F-1081F69E533F}" destId="{45292BD2-ACCC-4696-A620-0130940EC3FF}" srcOrd="1" destOrd="0" presId="urn:microsoft.com/office/officeart/2005/8/layout/orgChart1"/>
    <dgm:cxn modelId="{FD049577-483B-4F38-BF1D-92DEA99FDEFF}" type="presParOf" srcId="{6E493487-15E9-4A58-8D73-FE11406CC3DE}" destId="{74D8570D-23FE-4DD4-BA1D-79842C5F74B9}" srcOrd="1" destOrd="0" presId="urn:microsoft.com/office/officeart/2005/8/layout/orgChart1"/>
    <dgm:cxn modelId="{242883C0-F8ED-45D0-B6EE-F68C515F9E2A}" type="presParOf" srcId="{6E493487-15E9-4A58-8D73-FE11406CC3DE}" destId="{97096A08-A7BE-4194-A7B3-8D8095AF7CDB}" srcOrd="2" destOrd="0" presId="urn:microsoft.com/office/officeart/2005/8/layout/orgChart1"/>
    <dgm:cxn modelId="{17A36312-FD72-4C97-91CA-EB4B08841968}" type="presParOf" srcId="{C671DD20-AAF6-40A8-9BA0-29F0949E8C74}" destId="{FECC9566-D462-4D40-A435-56B7278DE3CD}" srcOrd="2" destOrd="0" presId="urn:microsoft.com/office/officeart/2005/8/layout/orgChart1"/>
    <dgm:cxn modelId="{E12B873E-414C-45ED-A1D9-CE3D5AC71C3A}" type="presParOf" srcId="{C671DD20-AAF6-40A8-9BA0-29F0949E8C74}" destId="{184A14C6-D91A-42B5-84FC-56FE1C5EBFD5}" srcOrd="3" destOrd="0" presId="urn:microsoft.com/office/officeart/2005/8/layout/orgChart1"/>
    <dgm:cxn modelId="{3858D9A2-6F13-4EDC-BBD1-D3ED4D8694BB}" type="presParOf" srcId="{184A14C6-D91A-42B5-84FC-56FE1C5EBFD5}" destId="{1B4CE0A1-EAA8-4A5C-9AAB-4EA4BB3C712E}" srcOrd="0" destOrd="0" presId="urn:microsoft.com/office/officeart/2005/8/layout/orgChart1"/>
    <dgm:cxn modelId="{B2539DDF-CCE5-45AD-BD91-62D1D5DF0AA2}" type="presParOf" srcId="{1B4CE0A1-EAA8-4A5C-9AAB-4EA4BB3C712E}" destId="{7E31B5DB-E97C-42CB-AE26-BD199C105267}" srcOrd="0" destOrd="0" presId="urn:microsoft.com/office/officeart/2005/8/layout/orgChart1"/>
    <dgm:cxn modelId="{73448E0E-7EDD-4AE4-A81A-4CEB1C36F8CE}" type="presParOf" srcId="{1B4CE0A1-EAA8-4A5C-9AAB-4EA4BB3C712E}" destId="{34FF6873-4113-4FE1-B94E-97CE37692AD1}" srcOrd="1" destOrd="0" presId="urn:microsoft.com/office/officeart/2005/8/layout/orgChart1"/>
    <dgm:cxn modelId="{BC91F150-F6B7-4F9D-8ADA-CF73384485D1}" type="presParOf" srcId="{184A14C6-D91A-42B5-84FC-56FE1C5EBFD5}" destId="{DCDEF8CD-BD6F-45A7-BF9B-4B1C0D4CF66A}" srcOrd="1" destOrd="0" presId="urn:microsoft.com/office/officeart/2005/8/layout/orgChart1"/>
    <dgm:cxn modelId="{F225E1F1-D306-43FB-93EC-705706E63E3E}" type="presParOf" srcId="{184A14C6-D91A-42B5-84FC-56FE1C5EBFD5}" destId="{72D9B114-5F00-4A7C-B69A-A4D4B2BE5238}" srcOrd="2" destOrd="0" presId="urn:microsoft.com/office/officeart/2005/8/layout/orgChart1"/>
    <dgm:cxn modelId="{30916C90-A259-4C67-A2DD-8D13365A0525}" type="presParOf" srcId="{E0F96171-CB44-4A03-A206-6E5C209698F2}" destId="{6B36DD66-C6EC-4EAF-8744-358F34476910}" srcOrd="2" destOrd="0" presId="urn:microsoft.com/office/officeart/2005/8/layout/orgChart1"/>
    <dgm:cxn modelId="{7C159AEB-3148-4D1F-B69A-DA8CB35CBE2F}" type="presParOf" srcId="{6925EB54-65C0-483A-A755-957196F87417}" destId="{FC534AAD-2698-4CD9-8B83-B13893699EF1}" srcOrd="2" destOrd="0" presId="urn:microsoft.com/office/officeart/2005/8/layout/orgChart1"/>
    <dgm:cxn modelId="{20EF0673-299F-4189-B451-B04C2E9C8A6C}" type="presParOf" srcId="{ABE949D0-EF9D-446B-BE5F-956E94093B72}" destId="{F847E962-9230-45B6-B1CC-51210029C68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CC9566-D462-4D40-A435-56B7278DE3CD}">
      <dsp:nvSpPr>
        <dsp:cNvPr id="0" name=""/>
        <dsp:cNvSpPr/>
      </dsp:nvSpPr>
      <dsp:spPr>
        <a:xfrm>
          <a:off x="3429000" y="3795619"/>
          <a:ext cx="207447" cy="908818"/>
        </a:xfrm>
        <a:custGeom>
          <a:avLst/>
          <a:gdLst/>
          <a:ahLst/>
          <a:cxnLst/>
          <a:rect l="0" t="0" r="0" b="0"/>
          <a:pathLst>
            <a:path>
              <a:moveTo>
                <a:pt x="0" y="0"/>
              </a:moveTo>
              <a:lnTo>
                <a:pt x="0" y="908818"/>
              </a:lnTo>
              <a:lnTo>
                <a:pt x="207447" y="9088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0C4AEB-D856-4A13-A5B2-8B41514A13FD}">
      <dsp:nvSpPr>
        <dsp:cNvPr id="0" name=""/>
        <dsp:cNvSpPr/>
      </dsp:nvSpPr>
      <dsp:spPr>
        <a:xfrm>
          <a:off x="3221552" y="3795619"/>
          <a:ext cx="207447" cy="908818"/>
        </a:xfrm>
        <a:custGeom>
          <a:avLst/>
          <a:gdLst/>
          <a:ahLst/>
          <a:cxnLst/>
          <a:rect l="0" t="0" r="0" b="0"/>
          <a:pathLst>
            <a:path>
              <a:moveTo>
                <a:pt x="207447" y="0"/>
              </a:moveTo>
              <a:lnTo>
                <a:pt x="207447" y="908818"/>
              </a:lnTo>
              <a:lnTo>
                <a:pt x="0" y="9088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F4342F-FA7C-4EEA-8546-C72031CCAABB}">
      <dsp:nvSpPr>
        <dsp:cNvPr id="0" name=""/>
        <dsp:cNvSpPr/>
      </dsp:nvSpPr>
      <dsp:spPr>
        <a:xfrm>
          <a:off x="3383280" y="2392877"/>
          <a:ext cx="91440" cy="414895"/>
        </a:xfrm>
        <a:custGeom>
          <a:avLst/>
          <a:gdLst/>
          <a:ahLst/>
          <a:cxnLst/>
          <a:rect l="0" t="0" r="0" b="0"/>
          <a:pathLst>
            <a:path>
              <a:moveTo>
                <a:pt x="45720" y="0"/>
              </a:moveTo>
              <a:lnTo>
                <a:pt x="45720" y="4148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B52D88-9A42-4D5E-8BE0-BD9176298C86}">
      <dsp:nvSpPr>
        <dsp:cNvPr id="0" name=""/>
        <dsp:cNvSpPr/>
      </dsp:nvSpPr>
      <dsp:spPr>
        <a:xfrm>
          <a:off x="3383280" y="990134"/>
          <a:ext cx="91440" cy="414895"/>
        </a:xfrm>
        <a:custGeom>
          <a:avLst/>
          <a:gdLst/>
          <a:ahLst/>
          <a:cxnLst/>
          <a:rect l="0" t="0" r="0" b="0"/>
          <a:pathLst>
            <a:path>
              <a:moveTo>
                <a:pt x="45720" y="0"/>
              </a:moveTo>
              <a:lnTo>
                <a:pt x="45720" y="4148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425570-BB61-4D97-A8D8-449DA9621E7E}">
      <dsp:nvSpPr>
        <dsp:cNvPr id="0" name=""/>
        <dsp:cNvSpPr/>
      </dsp:nvSpPr>
      <dsp:spPr>
        <a:xfrm>
          <a:off x="2441153" y="2288"/>
          <a:ext cx="1975693" cy="98784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900" b="1" i="0" u="none" strike="noStrike" kern="1200" cap="none" normalizeH="0" baseline="0" smtClean="0">
              <a:ln>
                <a:noFill/>
              </a:ln>
              <a:solidFill>
                <a:schemeClr val="bg1"/>
              </a:solidFill>
              <a:effectLst/>
              <a:latin typeface="Arial" charset="0"/>
              <a:cs typeface="Arial" charset="0"/>
            </a:rPr>
            <a:t>Learning Disability</a:t>
          </a:r>
          <a:endParaRPr kumimoji="0" lang="en-GB" altLang="en-US" sz="900" b="0" i="0" u="none" strike="noStrike" kern="1200" cap="none" normalizeH="0" baseline="0" smtClean="0">
            <a:ln>
              <a:noFill/>
            </a:ln>
            <a:solidFill>
              <a:schemeClr val="bg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900" b="1" i="0" u="none" strike="noStrike" kern="1200" cap="none" normalizeH="0" baseline="0" smtClean="0">
              <a:ln>
                <a:noFill/>
              </a:ln>
              <a:solidFill>
                <a:schemeClr val="bg1"/>
              </a:solidFill>
              <a:effectLst/>
              <a:latin typeface="Arial" charset="0"/>
              <a:cs typeface="Arial" charset="0"/>
            </a:rPr>
            <a:t>Health Improvement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900" b="1" i="0" u="none" strike="noStrike" kern="1200" cap="none" normalizeH="0" baseline="0" smtClean="0">
              <a:ln>
                <a:noFill/>
              </a:ln>
              <a:solidFill>
                <a:schemeClr val="bg1"/>
              </a:solidFill>
              <a:effectLst/>
              <a:latin typeface="Arial" charset="0"/>
              <a:cs typeface="Arial" charset="0"/>
            </a:rPr>
            <a:t> Stakeholder consultations </a:t>
          </a:r>
          <a:r>
            <a:rPr kumimoji="0" lang="en-GB" altLang="en-US" sz="900" b="1" i="1" u="none" strike="noStrike" kern="1200" cap="none" normalizeH="0" baseline="0" smtClean="0">
              <a:ln>
                <a:noFill/>
              </a:ln>
              <a:solidFill>
                <a:schemeClr val="bg1"/>
              </a:solidFill>
              <a:effectLst/>
              <a:latin typeface="Arial" charset="0"/>
              <a:cs typeface="Arial" charset="0"/>
            </a:rPr>
            <a:t>2010</a:t>
          </a:r>
        </a:p>
      </dsp:txBody>
      <dsp:txXfrm>
        <a:off x="2441153" y="2288"/>
        <a:ext cx="1975693" cy="987846"/>
      </dsp:txXfrm>
    </dsp:sp>
    <dsp:sp modelId="{1573B95B-B531-4A53-9C24-6D25EDB2F0DB}">
      <dsp:nvSpPr>
        <dsp:cNvPr id="0" name=""/>
        <dsp:cNvSpPr/>
      </dsp:nvSpPr>
      <dsp:spPr>
        <a:xfrm>
          <a:off x="2441153" y="1405030"/>
          <a:ext cx="1975693" cy="98784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900" b="1" i="0" u="none" strike="noStrike" kern="1200" cap="none" normalizeH="0" baseline="0" smtClean="0">
              <a:ln>
                <a:noFill/>
              </a:ln>
              <a:solidFill>
                <a:schemeClr val="bg1"/>
              </a:solidFill>
              <a:effectLst/>
              <a:latin typeface="Arial" charset="0"/>
              <a:cs typeface="Arial" charset="0"/>
            </a:rPr>
            <a:t>LD Health Improvement Strategy Launch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900" b="1" i="1" u="none" strike="noStrike" kern="1200" cap="none" normalizeH="0" baseline="0" smtClean="0">
              <a:ln>
                <a:noFill/>
              </a:ln>
              <a:solidFill>
                <a:schemeClr val="bg1"/>
              </a:solidFill>
              <a:effectLst/>
              <a:latin typeface="Arial" charset="0"/>
              <a:cs typeface="Arial" charset="0"/>
            </a:rPr>
            <a:t>May 2011</a:t>
          </a:r>
          <a:r>
            <a:rPr kumimoji="0" lang="en-GB" altLang="en-US" sz="900" b="1" i="0" u="none" strike="noStrike" kern="1200" cap="none" normalizeH="0" baseline="0" smtClean="0">
              <a:ln>
                <a:noFill/>
              </a:ln>
              <a:solidFill>
                <a:schemeClr val="bg1"/>
              </a:solidFill>
              <a:effectLst/>
              <a:latin typeface="Arial"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900" b="1" i="0" u="none" strike="noStrike" kern="1200" cap="none" normalizeH="0" baseline="0" smtClean="0">
              <a:ln>
                <a:noFill/>
              </a:ln>
              <a:solidFill>
                <a:schemeClr val="bg1"/>
              </a:solidFill>
              <a:effectLst/>
              <a:latin typeface="Arial" charset="0"/>
              <a:cs typeface="Arial" charset="0"/>
            </a:rPr>
            <a:t>key theme Relationships &amp; Sexual Wellbeing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900" b="1" i="0" u="none" strike="noStrike" kern="1200" cap="none" normalizeH="0" baseline="0" smtClean="0">
              <a:ln>
                <a:noFill/>
              </a:ln>
              <a:solidFill>
                <a:schemeClr val="bg1"/>
              </a:solidFill>
              <a:effectLst/>
              <a:latin typeface="Arial" charset="0"/>
              <a:cs typeface="Arial" charset="0"/>
            </a:rPr>
            <a:t>for People with Learning Disabilities</a:t>
          </a:r>
          <a:endParaRPr kumimoji="0" lang="en-GB" altLang="en-US" sz="900" b="1" i="1" u="none" strike="noStrike" kern="1200" cap="none" normalizeH="0" baseline="0" smtClean="0">
            <a:ln>
              <a:noFill/>
            </a:ln>
            <a:solidFill>
              <a:schemeClr val="bg1"/>
            </a:solidFill>
            <a:effectLst/>
            <a:latin typeface="Arial" charset="0"/>
            <a:cs typeface="Arial" charset="0"/>
          </a:endParaRPr>
        </a:p>
      </dsp:txBody>
      <dsp:txXfrm>
        <a:off x="2441153" y="1405030"/>
        <a:ext cx="1975693" cy="987846"/>
      </dsp:txXfrm>
    </dsp:sp>
    <dsp:sp modelId="{253D3C88-667F-4FBE-A8DA-F78A9F510117}">
      <dsp:nvSpPr>
        <dsp:cNvPr id="0" name=""/>
        <dsp:cNvSpPr/>
      </dsp:nvSpPr>
      <dsp:spPr>
        <a:xfrm>
          <a:off x="2441153" y="2807772"/>
          <a:ext cx="1975693" cy="98784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900" b="1" i="0" u="none" strike="noStrike" kern="1200" cap="none" normalizeH="0" baseline="0" smtClean="0">
              <a:ln>
                <a:noFill/>
              </a:ln>
              <a:solidFill>
                <a:schemeClr val="bg1"/>
              </a:solidFill>
              <a:effectLst/>
              <a:latin typeface="Arial" charset="0"/>
              <a:cs typeface="Arial" charset="0"/>
            </a:rPr>
            <a:t>Making Choices Keep Safe: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900" b="1" i="0" u="none" strike="noStrike" kern="1200" cap="none" normalizeH="0" baseline="0" smtClean="0">
              <a:ln>
                <a:noFill/>
              </a:ln>
              <a:solidFill>
                <a:schemeClr val="bg1"/>
              </a:solidFill>
              <a:effectLst/>
              <a:latin typeface="Arial" charset="0"/>
              <a:cs typeface="Arial" charset="0"/>
            </a:rPr>
            <a:t>Multi Agency Best Practice Guidance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en-US" sz="900" b="1" i="1" u="none" strike="noStrike" kern="1200" cap="none" normalizeH="0" baseline="0" smtClean="0">
            <a:ln>
              <a:noFill/>
            </a:ln>
            <a:solidFill>
              <a:schemeClr val="bg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900" b="1" i="1" u="none" strike="noStrike" kern="1200" cap="none" normalizeH="0" baseline="0" smtClean="0">
              <a:ln>
                <a:noFill/>
              </a:ln>
              <a:solidFill>
                <a:schemeClr val="bg1"/>
              </a:solidFill>
              <a:effectLst/>
              <a:latin typeface="Arial" charset="0"/>
              <a:cs typeface="Arial" charset="0"/>
            </a:rPr>
            <a:t>May 2013</a:t>
          </a:r>
        </a:p>
      </dsp:txBody>
      <dsp:txXfrm>
        <a:off x="2441153" y="2807772"/>
        <a:ext cx="1975693" cy="987846"/>
      </dsp:txXfrm>
    </dsp:sp>
    <dsp:sp modelId="{D83CC629-3BC6-450D-BE09-69A69D182738}">
      <dsp:nvSpPr>
        <dsp:cNvPr id="0" name=""/>
        <dsp:cNvSpPr/>
      </dsp:nvSpPr>
      <dsp:spPr>
        <a:xfrm>
          <a:off x="1245858" y="4210515"/>
          <a:ext cx="1975693" cy="98784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900" b="1" i="0" u="none" strike="noStrike" kern="1200" cap="none" normalizeH="0" baseline="0" smtClean="0">
              <a:ln>
                <a:noFill/>
              </a:ln>
              <a:solidFill>
                <a:schemeClr val="bg1"/>
              </a:solidFill>
              <a:effectLst/>
              <a:latin typeface="Arial" charset="0"/>
              <a:cs typeface="Arial" charset="0"/>
            </a:rPr>
            <a:t>Level 1: Awareness Training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900" b="1" i="0" u="none" strike="noStrike" kern="1200" cap="none" normalizeH="0" baseline="0" smtClean="0">
              <a:ln>
                <a:noFill/>
              </a:ln>
              <a:solidFill>
                <a:schemeClr val="bg1"/>
              </a:solidFill>
              <a:effectLst/>
              <a:latin typeface="Arial" charset="0"/>
              <a:cs typeface="Arial" charset="0"/>
            </a:rPr>
            <a:t>Making Choices, Keeping Safe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900" b="1" i="0" u="none" strike="noStrike" kern="1200" cap="none" normalizeH="0" baseline="0" smtClean="0">
              <a:ln>
                <a:noFill/>
              </a:ln>
              <a:solidFill>
                <a:schemeClr val="bg1"/>
              </a:solidFill>
              <a:effectLst/>
              <a:latin typeface="Arial" charset="0"/>
              <a:cs typeface="Arial" charset="0"/>
            </a:rPr>
            <a:t>– 1 day course</a:t>
          </a:r>
          <a:endParaRPr kumimoji="0" lang="en-GB" altLang="en-US" sz="900" b="1" i="1" u="none" strike="noStrike" kern="1200" cap="none" normalizeH="0" baseline="0" smtClean="0">
            <a:ln>
              <a:noFill/>
            </a:ln>
            <a:solidFill>
              <a:schemeClr val="bg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900" b="1" i="1" u="none" strike="noStrike" kern="1200" cap="none" normalizeH="0" baseline="0" smtClean="0">
              <a:ln>
                <a:noFill/>
              </a:ln>
              <a:solidFill>
                <a:schemeClr val="bg1"/>
              </a:solidFill>
              <a:effectLst/>
              <a:latin typeface="Arial" charset="0"/>
              <a:cs typeface="Arial" charset="0"/>
            </a:rPr>
            <a:t>2009 – present</a:t>
          </a:r>
          <a:endParaRPr kumimoji="0" lang="en-GB" altLang="en-US" sz="900" b="1" i="0" u="none" strike="noStrike" kern="1200" cap="none" normalizeH="0" baseline="0" smtClean="0">
            <a:ln>
              <a:noFill/>
            </a:ln>
            <a:solidFill>
              <a:schemeClr val="bg1"/>
            </a:solidFill>
            <a:effectLst/>
            <a:latin typeface="Arial" charset="0"/>
            <a:cs typeface="Arial" charset="0"/>
          </a:endParaRPr>
        </a:p>
      </dsp:txBody>
      <dsp:txXfrm>
        <a:off x="1245858" y="4210515"/>
        <a:ext cx="1975693" cy="987846"/>
      </dsp:txXfrm>
    </dsp:sp>
    <dsp:sp modelId="{7E31B5DB-E97C-42CB-AE26-BD199C105267}">
      <dsp:nvSpPr>
        <dsp:cNvPr id="0" name=""/>
        <dsp:cNvSpPr/>
      </dsp:nvSpPr>
      <dsp:spPr>
        <a:xfrm>
          <a:off x="3636447" y="4210515"/>
          <a:ext cx="1975693" cy="98784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900" b="1" i="0" u="none" strike="noStrike" kern="1200" cap="none" normalizeH="0" baseline="0" smtClean="0">
              <a:ln>
                <a:noFill/>
              </a:ln>
              <a:solidFill>
                <a:schemeClr val="bg1"/>
              </a:solidFill>
              <a:effectLst/>
              <a:latin typeface="Arial" charset="0"/>
              <a:cs typeface="Arial" charset="0"/>
            </a:rPr>
            <a:t>Sexual Health Toolkit</a:t>
          </a:r>
          <a:endParaRPr kumimoji="0" lang="en-GB" altLang="en-US" sz="900" b="1" i="1" u="none" strike="noStrike" kern="1200" cap="none" normalizeH="0" baseline="0" smtClean="0">
            <a:ln>
              <a:noFill/>
            </a:ln>
            <a:solidFill>
              <a:schemeClr val="bg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900" b="1" i="1" u="none" strike="noStrike" kern="1200" cap="none" normalizeH="0" baseline="0" smtClean="0">
              <a:ln>
                <a:noFill/>
              </a:ln>
              <a:solidFill>
                <a:schemeClr val="bg1"/>
              </a:solidFill>
              <a:effectLst/>
              <a:latin typeface="Arial" charset="0"/>
              <a:cs typeface="Arial" charset="0"/>
            </a:rPr>
            <a:t>Oct 2014</a:t>
          </a:r>
        </a:p>
      </dsp:txBody>
      <dsp:txXfrm>
        <a:off x="3636447" y="4210515"/>
        <a:ext cx="1975693" cy="98784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E86D10-C9EB-4234-BEB7-09FB5DA21E47}" type="datetimeFigureOut">
              <a:rPr lang="en-GB" smtClean="0"/>
              <a:t>02/06/2015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9FD95F-AF1D-4ACB-A9A1-A704EF894C7E}" type="slidenum">
              <a:rPr lang="en-GB" smtClean="0"/>
              <a:t>‹#›</a:t>
            </a:fld>
            <a:endParaRPr lang="en-GB"/>
          </a:p>
        </p:txBody>
      </p:sp>
    </p:spTree>
    <p:extLst>
      <p:ext uri="{BB962C8B-B14F-4D97-AF65-F5344CB8AC3E}">
        <p14:creationId xmlns:p14="http://schemas.microsoft.com/office/powerpoint/2010/main" val="1358089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Louisehutton@nhs.ne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pPr eaLnBrk="1" hangingPunct="1"/>
            <a:r>
              <a:rPr lang="cy-GB" b="1" u="sng" smtClean="0"/>
              <a:t>My Pregnancy My Choice</a:t>
            </a:r>
            <a:endParaRPr lang="cy-GB" smtClean="0"/>
          </a:p>
          <a:p>
            <a:pPr eaLnBrk="1" hangingPunct="1"/>
            <a:r>
              <a:rPr lang="cy-GB" smtClean="0"/>
              <a:t>Uses easy words and pictures and covers all aspects of antenatal care; knowing if you are pregnant, your developing baby, problems during pregnancy and the first days with your baby.  </a:t>
            </a:r>
          </a:p>
          <a:p>
            <a:pPr eaLnBrk="1" hangingPunct="1"/>
            <a:endParaRPr lang="cy-GB" b="1" u="sng" smtClean="0"/>
          </a:p>
          <a:p>
            <a:pPr eaLnBrk="1" hangingPunct="1"/>
            <a:r>
              <a:rPr lang="cy-GB" b="1" u="sng" smtClean="0"/>
              <a:t>You and Your Baby 0-1 </a:t>
            </a:r>
            <a:endParaRPr lang="cy-GB" smtClean="0"/>
          </a:p>
          <a:p>
            <a:pPr eaLnBrk="1" hangingPunct="1"/>
            <a:r>
              <a:rPr lang="cy-GB" smtClean="0"/>
              <a:t>Easy-read book aims to support parents to take care of their growing baby and covers feeding, hygeine, types of foods, safety, teething, health checks and managing routines such as changing and sleeping.  </a:t>
            </a:r>
          </a:p>
          <a:p>
            <a:pPr eaLnBrk="1" hangingPunct="1"/>
            <a:endParaRPr lang="en-GB" dirty="0" smtClean="0"/>
          </a:p>
          <a:p>
            <a:pPr eaLnBrk="1" hangingPunct="1"/>
            <a:r>
              <a:rPr lang="cy-GB" b="1" u="sng" smtClean="0"/>
              <a:t>You and Your Little Child 1-5 </a:t>
            </a:r>
            <a:endParaRPr lang="cy-GB" smtClean="0"/>
          </a:p>
          <a:p>
            <a:pPr eaLnBrk="1" hangingPunct="1"/>
            <a:r>
              <a:rPr lang="cy-GB" smtClean="0"/>
              <a:t>Covers healthy eating, making meals, hygeine, potty training, play and learn, nursery and routines such as bathing and bedtime.  </a:t>
            </a:r>
          </a:p>
          <a:p>
            <a:pPr eaLnBrk="1" hangingPunct="1"/>
            <a:endParaRPr lang="cy-GB" smtClean="0"/>
          </a:p>
          <a:p>
            <a:pPr eaLnBrk="1" hangingPunct="1"/>
            <a:r>
              <a:rPr lang="cy-GB" smtClean="0"/>
              <a:t>Available</a:t>
            </a:r>
            <a:r>
              <a:rPr lang="cy-GB" b="1" smtClean="0"/>
              <a:t> </a:t>
            </a:r>
            <a:r>
              <a:rPr lang="cy-GB" smtClean="0"/>
              <a:t>from NHS Fife Information and Resources Centre,    </a:t>
            </a:r>
          </a:p>
          <a:p>
            <a:pPr eaLnBrk="1" hangingPunct="1"/>
            <a:r>
              <a:rPr lang="cy-GB" smtClean="0"/>
              <a:t>Health Promotion, Haig House, Cameron Hospital, Leven.  </a:t>
            </a:r>
          </a:p>
          <a:p>
            <a:pPr eaLnBrk="1" hangingPunct="1"/>
            <a:r>
              <a:rPr lang="cy-GB" smtClean="0"/>
              <a:t>Tel: </a:t>
            </a:r>
            <a:r>
              <a:rPr lang="en-GB" dirty="0" smtClean="0"/>
              <a:t>01592 226494.  Email: </a:t>
            </a:r>
            <a:r>
              <a:rPr lang="en-GB" dirty="0" smtClean="0">
                <a:hlinkClick r:id="rId3"/>
              </a:rPr>
              <a:t>Louisehutton@nhs.net</a:t>
            </a:r>
            <a:r>
              <a:rPr lang="en-GB" dirty="0" smtClean="0"/>
              <a:t> </a:t>
            </a:r>
          </a:p>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a:ln/>
        </p:spPr>
        <p:txBody>
          <a:bodyPr/>
          <a:lstStyle/>
          <a:p>
            <a:r>
              <a:rPr lang="en-GB" smtClean="0"/>
              <a:t>Reflect briefly on the good practice guide </a:t>
            </a:r>
          </a:p>
        </p:txBody>
      </p:sp>
      <p:sp>
        <p:nvSpPr>
          <p:cNvPr id="23555" name="Slide Number Placeholder 3"/>
          <p:cNvSpPr>
            <a:spLocks noGrp="1"/>
          </p:cNvSpPr>
          <p:nvPr>
            <p:ph type="sldNum" sz="quarter" idx="5"/>
          </p:nvPr>
        </p:nvSpPr>
        <p:spPr>
          <a:noFill/>
        </p:spPr>
        <p:txBody>
          <a:bodyPr/>
          <a:lstStyle/>
          <a:p>
            <a:fld id="{D49F1255-7C70-4468-AB65-5D04D7DDCE43}" type="slidenum">
              <a:rPr lang="en-US" smtClean="0">
                <a:solidFill>
                  <a:prstClr val="black"/>
                </a:solidFill>
              </a:rPr>
              <a:pPr/>
              <a:t>9</a:t>
            </a:fld>
            <a:endParaRPr lang="en-US"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xfrm>
            <a:off x="660797" y="4292299"/>
            <a:ext cx="5484317" cy="4113892"/>
          </a:xfrm>
          <a:noFill/>
          <a:ln/>
        </p:spPr>
        <p:txBody>
          <a:bodyPr/>
          <a:lstStyle/>
          <a:p>
            <a:endParaRPr lang="en-GB" smtClean="0"/>
          </a:p>
        </p:txBody>
      </p:sp>
      <p:sp>
        <p:nvSpPr>
          <p:cNvPr id="9220" name="Slide Number Placeholder 3"/>
          <p:cNvSpPr>
            <a:spLocks noGrp="1"/>
          </p:cNvSpPr>
          <p:nvPr>
            <p:ph type="sldNum" sz="quarter" idx="5"/>
          </p:nvPr>
        </p:nvSpPr>
        <p:spPr>
          <a:noFill/>
        </p:spPr>
        <p:txBody>
          <a:bodyPr/>
          <a:lstStyle/>
          <a:p>
            <a:fld id="{29B9614C-927A-4A8B-B930-FA8A1A4A0BFB}" type="slidenum">
              <a:rPr lang="en-US" altLang="en-US">
                <a:solidFill>
                  <a:prstClr val="black"/>
                </a:solidFill>
              </a:rPr>
              <a:pPr/>
              <a:t>11</a:t>
            </a:fld>
            <a:endParaRPr lang="en-US"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F425DE7-80C3-4418-8B65-10276C7305EA}" type="slidenum">
              <a:rPr lang="en-US" smtClean="0">
                <a:solidFill>
                  <a:prstClr val="black"/>
                </a:solidFill>
              </a:rPr>
              <a:pPr>
                <a:defRPr/>
              </a:pPr>
              <a:t>33</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Times New Roman" pitchFamily="18" charset="0"/>
              </a:defRPr>
            </a:lvl1pPr>
            <a:lvl2pPr marL="745292" indent="-285669" eaLnBrk="0" hangingPunct="0">
              <a:spcBef>
                <a:spcPct val="30000"/>
              </a:spcBef>
              <a:defRPr sz="1200">
                <a:solidFill>
                  <a:schemeClr val="tx1"/>
                </a:solidFill>
                <a:latin typeface="Times New Roman" pitchFamily="18" charset="0"/>
              </a:defRPr>
            </a:lvl2pPr>
            <a:lvl3pPr marL="1147462" indent="-228216" eaLnBrk="0" hangingPunct="0">
              <a:spcBef>
                <a:spcPct val="30000"/>
              </a:spcBef>
              <a:defRPr sz="1200">
                <a:solidFill>
                  <a:schemeClr val="tx1"/>
                </a:solidFill>
                <a:latin typeface="Times New Roman" pitchFamily="18" charset="0"/>
              </a:defRPr>
            </a:lvl3pPr>
            <a:lvl4pPr marL="1607086" indent="-228216" eaLnBrk="0" hangingPunct="0">
              <a:spcBef>
                <a:spcPct val="30000"/>
              </a:spcBef>
              <a:defRPr sz="1200">
                <a:solidFill>
                  <a:schemeClr val="tx1"/>
                </a:solidFill>
                <a:latin typeface="Times New Roman" pitchFamily="18" charset="0"/>
              </a:defRPr>
            </a:lvl4pPr>
            <a:lvl5pPr marL="2066709" indent="-228216" eaLnBrk="0" hangingPunct="0">
              <a:spcBef>
                <a:spcPct val="30000"/>
              </a:spcBef>
              <a:defRPr sz="1200">
                <a:solidFill>
                  <a:schemeClr val="tx1"/>
                </a:solidFill>
                <a:latin typeface="Times New Roman" pitchFamily="18" charset="0"/>
              </a:defRPr>
            </a:lvl5pPr>
            <a:lvl6pPr marL="2526332" indent="-228216" eaLnBrk="0" fontAlgn="base" hangingPunct="0">
              <a:spcBef>
                <a:spcPct val="30000"/>
              </a:spcBef>
              <a:spcAft>
                <a:spcPct val="0"/>
              </a:spcAft>
              <a:defRPr sz="1200">
                <a:solidFill>
                  <a:schemeClr val="tx1"/>
                </a:solidFill>
                <a:latin typeface="Times New Roman" pitchFamily="18" charset="0"/>
              </a:defRPr>
            </a:lvl6pPr>
            <a:lvl7pPr marL="2985955" indent="-228216" eaLnBrk="0" fontAlgn="base" hangingPunct="0">
              <a:spcBef>
                <a:spcPct val="30000"/>
              </a:spcBef>
              <a:spcAft>
                <a:spcPct val="0"/>
              </a:spcAft>
              <a:defRPr sz="1200">
                <a:solidFill>
                  <a:schemeClr val="tx1"/>
                </a:solidFill>
                <a:latin typeface="Times New Roman" pitchFamily="18" charset="0"/>
              </a:defRPr>
            </a:lvl7pPr>
            <a:lvl8pPr marL="3445578" indent="-228216" eaLnBrk="0" fontAlgn="base" hangingPunct="0">
              <a:spcBef>
                <a:spcPct val="30000"/>
              </a:spcBef>
              <a:spcAft>
                <a:spcPct val="0"/>
              </a:spcAft>
              <a:defRPr sz="1200">
                <a:solidFill>
                  <a:schemeClr val="tx1"/>
                </a:solidFill>
                <a:latin typeface="Times New Roman" pitchFamily="18" charset="0"/>
              </a:defRPr>
            </a:lvl8pPr>
            <a:lvl9pPr marL="3905201" indent="-228216"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3DCF74C7-52BE-45FA-BB6F-BB60FD8CF3CB}" type="slidenum">
              <a:rPr lang="en-GB" altLang="en-US" smtClean="0">
                <a:solidFill>
                  <a:prstClr val="black"/>
                </a:solidFill>
              </a:rPr>
              <a:pPr eaLnBrk="1" hangingPunct="1">
                <a:spcBef>
                  <a:spcPct val="0"/>
                </a:spcBef>
                <a:defRPr/>
              </a:pPr>
              <a:t>43</a:t>
            </a:fld>
            <a:endParaRPr lang="en-GB" altLang="en-US" smtClean="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new</a:t>
            </a:r>
            <a:r>
              <a:rPr lang="en-US" baseline="0" dirty="0" smtClean="0"/>
              <a:t> website </a:t>
            </a:r>
            <a:r>
              <a:rPr lang="en-US" baseline="0" dirty="0" smtClean="0">
                <a:sym typeface="Wingdings"/>
              </a:rPr>
              <a:t>; </a:t>
            </a:r>
            <a:endParaRPr lang="en-US" dirty="0"/>
          </a:p>
        </p:txBody>
      </p:sp>
      <p:sp>
        <p:nvSpPr>
          <p:cNvPr id="4" name="Slide Number Placeholder 3"/>
          <p:cNvSpPr>
            <a:spLocks noGrp="1"/>
          </p:cNvSpPr>
          <p:nvPr>
            <p:ph type="sldNum" sz="quarter" idx="10"/>
          </p:nvPr>
        </p:nvSpPr>
        <p:spPr/>
        <p:txBody>
          <a:bodyPr/>
          <a:lstStyle/>
          <a:p>
            <a:fld id="{22C044E6-F336-44C1-A982-9EFF14C836EE}" type="slidenum">
              <a:rPr lang="en-GB" smtClean="0">
                <a:solidFill>
                  <a:prstClr val="black"/>
                </a:solidFill>
              </a:rPr>
              <a:pPr/>
              <a:t>44</a:t>
            </a:fld>
            <a:endParaRPr lang="en-GB">
              <a:solidFill>
                <a:prstClr val="black"/>
              </a:solidFill>
            </a:endParaRPr>
          </a:p>
        </p:txBody>
      </p:sp>
    </p:spTree>
    <p:extLst>
      <p:ext uri="{BB962C8B-B14F-4D97-AF65-F5344CB8AC3E}">
        <p14:creationId xmlns:p14="http://schemas.microsoft.com/office/powerpoint/2010/main" val="2269371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B2B79B-FBA2-4035-A14B-FB6FD75B733B}" type="slidenum">
              <a:rPr lang="en-GB" smtClean="0">
                <a:solidFill>
                  <a:prstClr val="black"/>
                </a:solidFill>
              </a:rPr>
              <a:pPr/>
              <a:t>50</a:t>
            </a:fld>
            <a:endParaRPr lang="en-GB">
              <a:solidFill>
                <a:prstClr val="black"/>
              </a:solidFill>
            </a:endParaRPr>
          </a:p>
        </p:txBody>
      </p:sp>
    </p:spTree>
    <p:extLst>
      <p:ext uri="{BB962C8B-B14F-4D97-AF65-F5344CB8AC3E}">
        <p14:creationId xmlns:p14="http://schemas.microsoft.com/office/powerpoint/2010/main" val="2272652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B2B79B-FBA2-4035-A14B-FB6FD75B733B}" type="slidenum">
              <a:rPr lang="en-GB" smtClean="0">
                <a:solidFill>
                  <a:prstClr val="black"/>
                </a:solidFill>
              </a:rPr>
              <a:pPr/>
              <a:t>51</a:t>
            </a:fld>
            <a:endParaRPr lang="en-GB">
              <a:solidFill>
                <a:prstClr val="black"/>
              </a:solidFill>
            </a:endParaRPr>
          </a:p>
        </p:txBody>
      </p:sp>
    </p:spTree>
    <p:extLst>
      <p:ext uri="{BB962C8B-B14F-4D97-AF65-F5344CB8AC3E}">
        <p14:creationId xmlns:p14="http://schemas.microsoft.com/office/powerpoint/2010/main" val="2272652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B2B79B-FBA2-4035-A14B-FB6FD75B733B}" type="slidenum">
              <a:rPr lang="en-GB" smtClean="0">
                <a:solidFill>
                  <a:prstClr val="black"/>
                </a:solidFill>
              </a:rPr>
              <a:pPr/>
              <a:t>52</a:t>
            </a:fld>
            <a:endParaRPr lang="en-GB">
              <a:solidFill>
                <a:prstClr val="black"/>
              </a:solidFill>
            </a:endParaRPr>
          </a:p>
        </p:txBody>
      </p:sp>
    </p:spTree>
    <p:extLst>
      <p:ext uri="{BB962C8B-B14F-4D97-AF65-F5344CB8AC3E}">
        <p14:creationId xmlns:p14="http://schemas.microsoft.com/office/powerpoint/2010/main" val="2272652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89FDF7F-8A65-4A82-BE66-7103C0743476}" type="datetimeFigureOut">
              <a:rPr lang="en-GB" smtClean="0"/>
              <a:t>02/06/2015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7CA8D31-727A-49EB-98AB-9CF046A0CBA8}" type="slidenum">
              <a:rPr lang="en-GB" smtClean="0"/>
              <a:t>‹#›</a:t>
            </a:fld>
            <a:endParaRPr lang="en-GB"/>
          </a:p>
        </p:txBody>
      </p:sp>
    </p:spTree>
    <p:extLst>
      <p:ext uri="{BB962C8B-B14F-4D97-AF65-F5344CB8AC3E}">
        <p14:creationId xmlns:p14="http://schemas.microsoft.com/office/powerpoint/2010/main" val="2773142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9FDF7F-8A65-4A82-BE66-7103C0743476}" type="datetimeFigureOut">
              <a:rPr lang="en-GB" smtClean="0"/>
              <a:t>02/06/2015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CA8D31-727A-49EB-98AB-9CF046A0CBA8}" type="slidenum">
              <a:rPr lang="en-GB" smtClean="0"/>
              <a:t>‹#›</a:t>
            </a:fld>
            <a:endParaRPr lang="en-GB"/>
          </a:p>
        </p:txBody>
      </p:sp>
    </p:spTree>
    <p:extLst>
      <p:ext uri="{BB962C8B-B14F-4D97-AF65-F5344CB8AC3E}">
        <p14:creationId xmlns:p14="http://schemas.microsoft.com/office/powerpoint/2010/main" val="3402817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9FDF7F-8A65-4A82-BE66-7103C0743476}" type="datetimeFigureOut">
              <a:rPr lang="en-GB" smtClean="0"/>
              <a:t>02/06/2015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CA8D31-727A-49EB-98AB-9CF046A0CBA8}" type="slidenum">
              <a:rPr lang="en-GB" smtClean="0"/>
              <a:t>‹#›</a:t>
            </a:fld>
            <a:endParaRPr lang="en-GB"/>
          </a:p>
        </p:txBody>
      </p:sp>
    </p:spTree>
    <p:extLst>
      <p:ext uri="{BB962C8B-B14F-4D97-AF65-F5344CB8AC3E}">
        <p14:creationId xmlns:p14="http://schemas.microsoft.com/office/powerpoint/2010/main" val="1537819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89FDF7F-8A65-4A82-BE66-7103C0743476}" type="datetimeFigureOut">
              <a:rPr lang="en-GB" smtClean="0"/>
              <a:t>02/06/2015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CA8D31-727A-49EB-98AB-9CF046A0CBA8}" type="slidenum">
              <a:rPr lang="en-GB" smtClean="0"/>
              <a:t>‹#›</a:t>
            </a:fld>
            <a:endParaRPr lang="en-GB"/>
          </a:p>
        </p:txBody>
      </p:sp>
    </p:spTree>
    <p:extLst>
      <p:ext uri="{BB962C8B-B14F-4D97-AF65-F5344CB8AC3E}">
        <p14:creationId xmlns:p14="http://schemas.microsoft.com/office/powerpoint/2010/main" val="1738474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89FDF7F-8A65-4A82-BE66-7103C0743476}" type="datetimeFigureOut">
              <a:rPr lang="en-GB" smtClean="0"/>
              <a:t>02/06/2015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CA8D31-727A-49EB-98AB-9CF046A0CBA8}" type="slidenum">
              <a:rPr lang="en-GB" smtClean="0"/>
              <a:t>‹#›</a:t>
            </a:fld>
            <a:endParaRPr lang="en-GB"/>
          </a:p>
        </p:txBody>
      </p:sp>
    </p:spTree>
    <p:extLst>
      <p:ext uri="{BB962C8B-B14F-4D97-AF65-F5344CB8AC3E}">
        <p14:creationId xmlns:p14="http://schemas.microsoft.com/office/powerpoint/2010/main" val="4040063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lum bright="10000" contrast="10000"/>
          </a:blip>
          <a:srcRect/>
          <a:stretch>
            <a:fillRect/>
          </a:stretch>
        </p:blipFill>
        <p:spPr bwMode="auto">
          <a:xfrm>
            <a:off x="0" y="0"/>
            <a:ext cx="9134475" cy="6859588"/>
          </a:xfrm>
          <a:prstGeom prst="rect">
            <a:avLst/>
          </a:prstGeom>
          <a:noFill/>
          <a:ln w="9525">
            <a:noFill/>
            <a:miter lim="800000"/>
            <a:headEnd/>
            <a:tailEnd/>
          </a:ln>
        </p:spPr>
      </p:pic>
      <p:pic>
        <p:nvPicPr>
          <p:cNvPr id="5" name="Picture 8"/>
          <p:cNvPicPr>
            <a:picLocks noChangeAspect="1" noChangeArrowheads="1"/>
          </p:cNvPicPr>
          <p:nvPr/>
        </p:nvPicPr>
        <p:blipFill>
          <a:blip r:embed="rId3" cstate="print">
            <a:lum bright="10000" contrast="10000"/>
          </a:blip>
          <a:srcRect/>
          <a:stretch>
            <a:fillRect/>
          </a:stretch>
        </p:blipFill>
        <p:spPr bwMode="auto">
          <a:xfrm>
            <a:off x="6711950" y="485775"/>
            <a:ext cx="1974850" cy="1974850"/>
          </a:xfrm>
          <a:prstGeom prst="rect">
            <a:avLst/>
          </a:prstGeom>
          <a:noFill/>
          <a:ln w="9525">
            <a:noFill/>
            <a:miter lim="800000"/>
            <a:headEnd/>
            <a:tailEnd/>
          </a:ln>
        </p:spPr>
      </p:pic>
      <p:sp>
        <p:nvSpPr>
          <p:cNvPr id="29699" name="Rectangle 3"/>
          <p:cNvSpPr>
            <a:spLocks noGrp="1" noChangeArrowheads="1"/>
          </p:cNvSpPr>
          <p:nvPr>
            <p:ph type="ctrTitle"/>
          </p:nvPr>
        </p:nvSpPr>
        <p:spPr>
          <a:xfrm>
            <a:off x="1104900" y="2971800"/>
            <a:ext cx="7175500" cy="1143000"/>
          </a:xfrm>
        </p:spPr>
        <p:txBody>
          <a:bodyPr/>
          <a:lstStyle>
            <a:lvl1pPr>
              <a:defRPr sz="4800"/>
            </a:lvl1pPr>
          </a:lstStyle>
          <a:p>
            <a:r>
              <a:rPr lang="en-GB"/>
              <a:t>Click to edit Master title style</a:t>
            </a:r>
          </a:p>
        </p:txBody>
      </p:sp>
      <p:sp>
        <p:nvSpPr>
          <p:cNvPr id="29700" name="Rectangle 4"/>
          <p:cNvSpPr>
            <a:spLocks noGrp="1" noChangeArrowheads="1"/>
          </p:cNvSpPr>
          <p:nvPr>
            <p:ph type="subTitle" idx="1"/>
          </p:nvPr>
        </p:nvSpPr>
        <p:spPr>
          <a:xfrm>
            <a:off x="1371600" y="4254500"/>
            <a:ext cx="6400800" cy="1600200"/>
          </a:xfrm>
        </p:spPr>
        <p:txBody>
          <a:bodyPr/>
          <a:lstStyle>
            <a:lvl1pPr marL="0" indent="0" algn="ctr">
              <a:buFontTx/>
              <a:buNone/>
              <a:defRPr/>
            </a:lvl1pPr>
          </a:lstStyle>
          <a:p>
            <a:r>
              <a:rPr lang="en-GB"/>
              <a:t>Click to edit Master subtitle style</a:t>
            </a:r>
          </a:p>
        </p:txBody>
      </p:sp>
      <p:sp>
        <p:nvSpPr>
          <p:cNvPr id="6" name="Rectangle 5"/>
          <p:cNvSpPr>
            <a:spLocks noGrp="1" noChangeArrowheads="1"/>
          </p:cNvSpPr>
          <p:nvPr>
            <p:ph type="dt" sz="half" idx="10"/>
          </p:nvPr>
        </p:nvSpPr>
        <p:spPr/>
        <p:txBody>
          <a:bodyPr/>
          <a:lstStyle>
            <a:lvl1pPr>
              <a:defRPr/>
            </a:lvl1pPr>
          </a:lstStyle>
          <a:p>
            <a:pPr>
              <a:defRPr/>
            </a:pPr>
            <a:fld id="{7F89B971-0DD4-4145-8942-8AAE6A0E8B99}" type="datetimeFigureOut">
              <a:rPr lang="en-US">
                <a:solidFill>
                  <a:srgbClr val="000000"/>
                </a:solidFill>
              </a:rPr>
              <a:pPr>
                <a:defRPr/>
              </a:pPr>
              <a:t>6/2/2015</a:t>
            </a:fld>
            <a:endParaRPr lang="en-GB">
              <a:solidFill>
                <a:srgbClr val="000000"/>
              </a:solidFill>
            </a:endParaRPr>
          </a:p>
        </p:txBody>
      </p:sp>
      <p:sp>
        <p:nvSpPr>
          <p:cNvPr id="7" name="Rectangle 6"/>
          <p:cNvSpPr>
            <a:spLocks noGrp="1" noChangeArrowheads="1"/>
          </p:cNvSpPr>
          <p:nvPr>
            <p:ph type="ftr" sz="quarter" idx="11"/>
          </p:nvPr>
        </p:nvSpPr>
        <p:spPr/>
        <p:txBody>
          <a:bodyPr/>
          <a:lstStyle>
            <a:lvl1pPr>
              <a:defRPr/>
            </a:lvl1pPr>
          </a:lstStyle>
          <a:p>
            <a:pPr>
              <a:defRPr/>
            </a:pPr>
            <a:endParaRPr lang="en-GB">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pPr>
              <a:defRPr/>
            </a:pPr>
            <a:fld id="{257FA3E8-4842-4B67-9649-26109A385D3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12504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3A0C4427-2BDA-47F4-8B29-922E41BFBA38}" type="datetimeFigureOut">
              <a:rPr lang="en-US">
                <a:solidFill>
                  <a:srgbClr val="000000"/>
                </a:solidFill>
              </a:rPr>
              <a:pPr>
                <a:defRPr/>
              </a:pPr>
              <a:t>6/2/2015</a:t>
            </a:fld>
            <a:endParaRPr lang="en-GB">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9DCEBB9A-565A-4624-B075-433B2F29404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26637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4454BF3C-4EB7-4CDD-A2B0-955BAF2C359E}" type="datetimeFigureOut">
              <a:rPr lang="en-US">
                <a:solidFill>
                  <a:srgbClr val="000000"/>
                </a:solidFill>
              </a:rPr>
              <a:pPr>
                <a:defRPr/>
              </a:pPr>
              <a:t>6/2/2015</a:t>
            </a:fld>
            <a:endParaRPr lang="en-GB">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96CA6F58-F452-428E-8890-63D2B81A42E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13915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066800" y="2781300"/>
            <a:ext cx="342265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1850" y="2781300"/>
            <a:ext cx="342265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fld id="{74CCC165-239C-41F8-B629-3D918F4758FA}" type="datetimeFigureOut">
              <a:rPr lang="en-US">
                <a:solidFill>
                  <a:srgbClr val="000000"/>
                </a:solidFill>
              </a:rPr>
              <a:pPr>
                <a:defRPr/>
              </a:pPr>
              <a:t>6/2/2015</a:t>
            </a:fld>
            <a:endParaRPr lang="en-GB">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674E1002-78DC-4F88-8088-6C6AA880037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64707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fld id="{A04A700B-40D0-46B4-80DE-13AE8E59AF4E}" type="datetimeFigureOut">
              <a:rPr lang="en-US">
                <a:solidFill>
                  <a:srgbClr val="000000"/>
                </a:solidFill>
              </a:rPr>
              <a:pPr>
                <a:defRPr/>
              </a:pPr>
              <a:t>6/2/2015</a:t>
            </a:fld>
            <a:endParaRPr lang="en-GB">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F41F4EB3-2D00-4DF9-A794-F768D2A9CED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76022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fld id="{725D04BA-E503-42B1-8724-4448B21A6ADF}" type="datetimeFigureOut">
              <a:rPr lang="en-US">
                <a:solidFill>
                  <a:srgbClr val="000000"/>
                </a:solidFill>
              </a:rPr>
              <a:pPr>
                <a:defRPr/>
              </a:pPr>
              <a:t>6/2/2015</a:t>
            </a:fld>
            <a:endParaRPr lang="en-GB">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AC91E739-C8A9-46E7-9EF3-914F91181C4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23059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82802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C9BC96F5-ED6D-4C2E-8202-576F54AA254B}" type="datetimeFigureOut">
              <a:rPr lang="en-US">
                <a:solidFill>
                  <a:srgbClr val="000000"/>
                </a:solidFill>
              </a:rPr>
              <a:pPr>
                <a:defRPr/>
              </a:pPr>
              <a:t>6/2/2015</a:t>
            </a:fld>
            <a:endParaRPr lang="en-GB">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50AD4D80-12E4-4E94-9DB6-A0715011BE3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771925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549448B5-B7F5-4AC4-A03D-0F125B4C0F80}" type="datetimeFigureOut">
              <a:rPr lang="en-US">
                <a:solidFill>
                  <a:srgbClr val="000000"/>
                </a:solidFill>
              </a:rPr>
              <a:pPr>
                <a:defRPr/>
              </a:pPr>
              <a:t>6/2/2015</a:t>
            </a:fld>
            <a:endParaRPr lang="en-GB">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773D886E-1B9F-4D63-AE5E-753C8FB56FA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8361689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8A85F535-9461-4A3B-ADBF-858C6F4A90F9}" type="datetimeFigureOut">
              <a:rPr lang="en-US">
                <a:solidFill>
                  <a:srgbClr val="000000"/>
                </a:solidFill>
              </a:rPr>
              <a:pPr>
                <a:defRPr/>
              </a:pPr>
              <a:t>6/2/2015</a:t>
            </a:fld>
            <a:endParaRPr lang="en-GB">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6B5F9D27-5DD8-4124-BE77-AF0FE0C8474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569626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3EBCDF93-37A3-4544-BB7C-1CED673406AF}" type="datetimeFigureOut">
              <a:rPr lang="en-US">
                <a:solidFill>
                  <a:srgbClr val="000000"/>
                </a:solidFill>
              </a:rPr>
              <a:pPr>
                <a:defRPr/>
              </a:pPr>
              <a:t>6/2/2015</a:t>
            </a:fld>
            <a:endParaRPr lang="en-GB">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93B9A64F-50ED-4D3F-8519-FAD42706014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7632192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15075" y="1676400"/>
            <a:ext cx="1749425" cy="43815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066800" y="1676400"/>
            <a:ext cx="5095875" cy="4381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26A03087-8DEF-4A04-AE83-2F8CCF7D6C19}" type="datetimeFigureOut">
              <a:rPr lang="en-US">
                <a:solidFill>
                  <a:srgbClr val="000000"/>
                </a:solidFill>
              </a:rPr>
              <a:pPr>
                <a:defRPr/>
              </a:pPr>
              <a:t>6/2/2015</a:t>
            </a:fld>
            <a:endParaRPr lang="en-GB">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EB4C8C3C-1FEA-42C8-8B10-A5FA267D89A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8354073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89FDF7F-8A65-4A82-BE66-7103C0743476}" type="datetimeFigureOut">
              <a:rPr lang="en-GB" smtClean="0">
                <a:solidFill>
                  <a:prstClr val="black">
                    <a:tint val="75000"/>
                  </a:prstClr>
                </a:solidFill>
              </a:rPr>
              <a:pPr/>
              <a:t>02/06/2015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7CA8D31-727A-49EB-98AB-9CF046A0CBA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767220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35601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7812088" y="6021388"/>
            <a:ext cx="647700" cy="503237"/>
          </a:xfrm>
        </p:spPr>
        <p:txBody>
          <a:bodyPr/>
          <a:lstStyle/>
          <a:p>
            <a:endParaRPr lang="en-GB" dirty="0"/>
          </a:p>
        </p:txBody>
      </p:sp>
      <p:pic>
        <p:nvPicPr>
          <p:cNvPr id="2050" name="Picture 2" descr="\\Scldserver\Filing Cabinet\Communications &amp; Engagement\SCLD Logo and Branding\New logo and Branding\SCLD_logo_cmyk low.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96336" y="5085184"/>
            <a:ext cx="1247775"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5091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89FDF7F-8A65-4A82-BE66-7103C0743476}" type="datetimeFigureOut">
              <a:rPr lang="en-GB" smtClean="0">
                <a:solidFill>
                  <a:prstClr val="black">
                    <a:tint val="75000"/>
                  </a:prstClr>
                </a:solidFill>
              </a:rPr>
              <a:pPr/>
              <a:t>02/06/2015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7CA8D31-727A-49EB-98AB-9CF046A0CBA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7247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9FDF7F-8A65-4A82-BE66-7103C0743476}" type="datetimeFigureOut">
              <a:rPr lang="en-GB" smtClean="0">
                <a:solidFill>
                  <a:prstClr val="black">
                    <a:tint val="75000"/>
                  </a:prstClr>
                </a:solidFill>
              </a:rPr>
              <a:pPr/>
              <a:t>02/06/2015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7CA8D31-727A-49EB-98AB-9CF046A0CBA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50516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7812088" y="6021388"/>
            <a:ext cx="647700" cy="503237"/>
          </a:xfrm>
        </p:spPr>
        <p:txBody>
          <a:bodyPr/>
          <a:lstStyle/>
          <a:p>
            <a:endParaRPr lang="en-GB" dirty="0"/>
          </a:p>
        </p:txBody>
      </p:sp>
      <p:pic>
        <p:nvPicPr>
          <p:cNvPr id="2050" name="Picture 2" descr="\\Scldserver\Filing Cabinet\Communications &amp; Engagement\SCLD Logo and Branding\New logo and Branding\SCLD_logo_cmyk low.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96336" y="5085184"/>
            <a:ext cx="1247775"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8421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89FDF7F-8A65-4A82-BE66-7103C0743476}" type="datetimeFigureOut">
              <a:rPr lang="en-GB" smtClean="0">
                <a:solidFill>
                  <a:prstClr val="black">
                    <a:tint val="75000"/>
                  </a:prstClr>
                </a:solidFill>
              </a:rPr>
              <a:pPr/>
              <a:t>02/06/2015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7CA8D31-727A-49EB-98AB-9CF046A0CBA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41580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89FDF7F-8A65-4A82-BE66-7103C0743476}" type="datetimeFigureOut">
              <a:rPr lang="en-GB" smtClean="0">
                <a:solidFill>
                  <a:prstClr val="black">
                    <a:tint val="75000"/>
                  </a:prstClr>
                </a:solidFill>
              </a:rPr>
              <a:pPr/>
              <a:t>02/06/2015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47CA8D31-727A-49EB-98AB-9CF046A0CBA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473327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89FDF7F-8A65-4A82-BE66-7103C0743476}" type="datetimeFigureOut">
              <a:rPr lang="en-GB" smtClean="0">
                <a:solidFill>
                  <a:prstClr val="black">
                    <a:tint val="75000"/>
                  </a:prstClr>
                </a:solidFill>
              </a:rPr>
              <a:pPr/>
              <a:t>02/06/2015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7CA8D31-727A-49EB-98AB-9CF046A0CBA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832556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9FDF7F-8A65-4A82-BE66-7103C0743476}" type="datetimeFigureOut">
              <a:rPr lang="en-GB" smtClean="0">
                <a:solidFill>
                  <a:prstClr val="black">
                    <a:tint val="75000"/>
                  </a:prstClr>
                </a:solidFill>
              </a:rPr>
              <a:pPr/>
              <a:t>02/06/2015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47CA8D31-727A-49EB-98AB-9CF046A0CBA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168126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9FDF7F-8A65-4A82-BE66-7103C0743476}" type="datetimeFigureOut">
              <a:rPr lang="en-GB" smtClean="0">
                <a:solidFill>
                  <a:prstClr val="black">
                    <a:tint val="75000"/>
                  </a:prstClr>
                </a:solidFill>
              </a:rPr>
              <a:pPr/>
              <a:t>02/06/2015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7CA8D31-727A-49EB-98AB-9CF046A0CBA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908649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9FDF7F-8A65-4A82-BE66-7103C0743476}" type="datetimeFigureOut">
              <a:rPr lang="en-GB" smtClean="0">
                <a:solidFill>
                  <a:prstClr val="black">
                    <a:tint val="75000"/>
                  </a:prstClr>
                </a:solidFill>
              </a:rPr>
              <a:pPr/>
              <a:t>02/06/2015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7CA8D31-727A-49EB-98AB-9CF046A0CBA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362386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89FDF7F-8A65-4A82-BE66-7103C0743476}" type="datetimeFigureOut">
              <a:rPr lang="en-GB" smtClean="0">
                <a:solidFill>
                  <a:prstClr val="black">
                    <a:tint val="75000"/>
                  </a:prstClr>
                </a:solidFill>
              </a:rPr>
              <a:pPr/>
              <a:t>02/06/2015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7CA8D31-727A-49EB-98AB-9CF046A0CBA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703280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89FDF7F-8A65-4A82-BE66-7103C0743476}" type="datetimeFigureOut">
              <a:rPr lang="en-GB" smtClean="0">
                <a:solidFill>
                  <a:prstClr val="black">
                    <a:tint val="75000"/>
                  </a:prstClr>
                </a:solidFill>
              </a:rPr>
              <a:pPr/>
              <a:t>02/06/2015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7CA8D31-727A-49EB-98AB-9CF046A0CBA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689837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13CF0A1-1BE0-4589-8372-58F41208349B}" type="datetimeFigureOut">
              <a:rPr lang="en-GB" smtClean="0">
                <a:solidFill>
                  <a:prstClr val="black">
                    <a:tint val="75000"/>
                  </a:prstClr>
                </a:solidFill>
              </a:rPr>
              <a:pPr/>
              <a:t>02/06/2015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DC8B03D-CB8C-4D6F-BE3E-6124E9A34DB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188925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13CF0A1-1BE0-4589-8372-58F41208349B}" type="datetimeFigureOut">
              <a:rPr lang="en-GB" smtClean="0">
                <a:solidFill>
                  <a:prstClr val="black">
                    <a:tint val="75000"/>
                  </a:prstClr>
                </a:solidFill>
              </a:rPr>
              <a:pPr/>
              <a:t>02/06/2015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DC8B03D-CB8C-4D6F-BE3E-6124E9A34DB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86706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89FDF7F-8A65-4A82-BE66-7103C0743476}" type="datetimeFigureOut">
              <a:rPr lang="en-GB" smtClean="0"/>
              <a:t>02/06/2015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CA8D31-727A-49EB-98AB-9CF046A0CBA8}" type="slidenum">
              <a:rPr lang="en-GB" smtClean="0"/>
              <a:t>‹#›</a:t>
            </a:fld>
            <a:endParaRPr lang="en-GB"/>
          </a:p>
        </p:txBody>
      </p:sp>
    </p:spTree>
    <p:extLst>
      <p:ext uri="{BB962C8B-B14F-4D97-AF65-F5344CB8AC3E}">
        <p14:creationId xmlns:p14="http://schemas.microsoft.com/office/powerpoint/2010/main" val="37660351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3CF0A1-1BE0-4589-8372-58F41208349B}" type="datetimeFigureOut">
              <a:rPr lang="en-GB" smtClean="0">
                <a:solidFill>
                  <a:prstClr val="black">
                    <a:tint val="75000"/>
                  </a:prstClr>
                </a:solidFill>
              </a:rPr>
              <a:pPr/>
              <a:t>02/06/2015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DC8B03D-CB8C-4D6F-BE3E-6124E9A34DB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48668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13CF0A1-1BE0-4589-8372-58F41208349B}" type="datetimeFigureOut">
              <a:rPr lang="en-GB" smtClean="0">
                <a:solidFill>
                  <a:prstClr val="black">
                    <a:tint val="75000"/>
                  </a:prstClr>
                </a:solidFill>
              </a:rPr>
              <a:pPr/>
              <a:t>02/06/2015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DC8B03D-CB8C-4D6F-BE3E-6124E9A34DB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453691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13CF0A1-1BE0-4589-8372-58F41208349B}" type="datetimeFigureOut">
              <a:rPr lang="en-GB" smtClean="0">
                <a:solidFill>
                  <a:prstClr val="black">
                    <a:tint val="75000"/>
                  </a:prstClr>
                </a:solidFill>
              </a:rPr>
              <a:pPr/>
              <a:t>02/06/2015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DC8B03D-CB8C-4D6F-BE3E-6124E9A34DB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085118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13CF0A1-1BE0-4589-8372-58F41208349B}" type="datetimeFigureOut">
              <a:rPr lang="en-GB" smtClean="0">
                <a:solidFill>
                  <a:prstClr val="black">
                    <a:tint val="75000"/>
                  </a:prstClr>
                </a:solidFill>
              </a:rPr>
              <a:pPr/>
              <a:t>02/06/2015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DC8B03D-CB8C-4D6F-BE3E-6124E9A34DB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511645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3CF0A1-1BE0-4589-8372-58F41208349B}" type="datetimeFigureOut">
              <a:rPr lang="en-GB" smtClean="0">
                <a:solidFill>
                  <a:prstClr val="black">
                    <a:tint val="75000"/>
                  </a:prstClr>
                </a:solidFill>
              </a:rPr>
              <a:pPr/>
              <a:t>02/06/2015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DC8B03D-CB8C-4D6F-BE3E-6124E9A34DB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690628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3CF0A1-1BE0-4589-8372-58F41208349B}" type="datetimeFigureOut">
              <a:rPr lang="en-GB" smtClean="0">
                <a:solidFill>
                  <a:prstClr val="black">
                    <a:tint val="75000"/>
                  </a:prstClr>
                </a:solidFill>
              </a:rPr>
              <a:pPr/>
              <a:t>02/06/2015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DC8B03D-CB8C-4D6F-BE3E-6124E9A34DB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323819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3CF0A1-1BE0-4589-8372-58F41208349B}" type="datetimeFigureOut">
              <a:rPr lang="en-GB" smtClean="0">
                <a:solidFill>
                  <a:prstClr val="black">
                    <a:tint val="75000"/>
                  </a:prstClr>
                </a:solidFill>
              </a:rPr>
              <a:pPr/>
              <a:t>02/06/2015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DC8B03D-CB8C-4D6F-BE3E-6124E9A34DB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135513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13CF0A1-1BE0-4589-8372-58F41208349B}" type="datetimeFigureOut">
              <a:rPr lang="en-GB" smtClean="0">
                <a:solidFill>
                  <a:prstClr val="black">
                    <a:tint val="75000"/>
                  </a:prstClr>
                </a:solidFill>
              </a:rPr>
              <a:pPr/>
              <a:t>02/06/2015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DC8B03D-CB8C-4D6F-BE3E-6124E9A34DB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415337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13CF0A1-1BE0-4589-8372-58F41208349B}" type="datetimeFigureOut">
              <a:rPr lang="en-GB" smtClean="0">
                <a:solidFill>
                  <a:prstClr val="black">
                    <a:tint val="75000"/>
                  </a:prstClr>
                </a:solidFill>
              </a:rPr>
              <a:pPr/>
              <a:t>02/06/2015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DC8B03D-CB8C-4D6F-BE3E-6124E9A34DB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90797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9FDF7F-8A65-4A82-BE66-7103C0743476}" type="datetimeFigureOut">
              <a:rPr lang="en-GB" smtClean="0"/>
              <a:t>02/06/2015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CA8D31-727A-49EB-98AB-9CF046A0CBA8}" type="slidenum">
              <a:rPr lang="en-GB" smtClean="0"/>
              <a:t>‹#›</a:t>
            </a:fld>
            <a:endParaRPr lang="en-GB"/>
          </a:p>
        </p:txBody>
      </p:sp>
    </p:spTree>
    <p:extLst>
      <p:ext uri="{BB962C8B-B14F-4D97-AF65-F5344CB8AC3E}">
        <p14:creationId xmlns:p14="http://schemas.microsoft.com/office/powerpoint/2010/main" val="3628493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89FDF7F-8A65-4A82-BE66-7103C0743476}" type="datetimeFigureOut">
              <a:rPr lang="en-GB" smtClean="0"/>
              <a:t>02/06/2015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CA8D31-727A-49EB-98AB-9CF046A0CBA8}" type="slidenum">
              <a:rPr lang="en-GB" smtClean="0"/>
              <a:t>‹#›</a:t>
            </a:fld>
            <a:endParaRPr lang="en-GB"/>
          </a:p>
        </p:txBody>
      </p:sp>
    </p:spTree>
    <p:extLst>
      <p:ext uri="{BB962C8B-B14F-4D97-AF65-F5344CB8AC3E}">
        <p14:creationId xmlns:p14="http://schemas.microsoft.com/office/powerpoint/2010/main" val="2503895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89FDF7F-8A65-4A82-BE66-7103C0743476}" type="datetimeFigureOut">
              <a:rPr lang="en-GB" smtClean="0"/>
              <a:t>02/06/2015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CA8D31-727A-49EB-98AB-9CF046A0CBA8}" type="slidenum">
              <a:rPr lang="en-GB" smtClean="0"/>
              <a:t>‹#›</a:t>
            </a:fld>
            <a:endParaRPr lang="en-GB"/>
          </a:p>
        </p:txBody>
      </p:sp>
    </p:spTree>
    <p:extLst>
      <p:ext uri="{BB962C8B-B14F-4D97-AF65-F5344CB8AC3E}">
        <p14:creationId xmlns:p14="http://schemas.microsoft.com/office/powerpoint/2010/main" val="953374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89FDF7F-8A65-4A82-BE66-7103C0743476}" type="datetimeFigureOut">
              <a:rPr lang="en-GB" smtClean="0"/>
              <a:t>02/06/2015</a:t>
            </a:fld>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7CA8D31-727A-49EB-98AB-9CF046A0CBA8}" type="slidenum">
              <a:rPr lang="en-GB" smtClean="0"/>
              <a:t>‹#›</a:t>
            </a:fld>
            <a:endParaRPr lang="en-GB"/>
          </a:p>
        </p:txBody>
      </p:sp>
    </p:spTree>
    <p:extLst>
      <p:ext uri="{BB962C8B-B14F-4D97-AF65-F5344CB8AC3E}">
        <p14:creationId xmlns:p14="http://schemas.microsoft.com/office/powerpoint/2010/main" val="62180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9FDF7F-8A65-4A82-BE66-7103C0743476}" type="datetimeFigureOut">
              <a:rPr lang="en-GB" smtClean="0"/>
              <a:t>02/06/2015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CA8D31-727A-49EB-98AB-9CF046A0CBA8}" type="slidenum">
              <a:rPr lang="en-GB" smtClean="0"/>
              <a:t>‹#›</a:t>
            </a:fld>
            <a:endParaRPr lang="en-GB"/>
          </a:p>
        </p:txBody>
      </p:sp>
    </p:spTree>
    <p:extLst>
      <p:ext uri="{BB962C8B-B14F-4D97-AF65-F5344CB8AC3E}">
        <p14:creationId xmlns:p14="http://schemas.microsoft.com/office/powerpoint/2010/main" val="2523235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9FDF7F-8A65-4A82-BE66-7103C0743476}" type="datetimeFigureOut">
              <a:rPr lang="en-GB" smtClean="0"/>
              <a:t>02/06/2015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A8D31-727A-49EB-98AB-9CF046A0CBA8}" type="slidenum">
              <a:rPr lang="en-GB" smtClean="0"/>
              <a:t>‹#›</a:t>
            </a:fld>
            <a:endParaRPr lang="en-GB"/>
          </a:p>
        </p:txBody>
      </p:sp>
    </p:spTree>
    <p:extLst>
      <p:ext uri="{BB962C8B-B14F-4D97-AF65-F5344CB8AC3E}">
        <p14:creationId xmlns:p14="http://schemas.microsoft.com/office/powerpoint/2010/main" val="726417332"/>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85"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92869"/>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cstate="print">
            <a:lum bright="10000" contrast="10000"/>
          </a:blip>
          <a:srcRect/>
          <a:stretch>
            <a:fillRect/>
          </a:stretch>
        </p:blipFill>
        <p:spPr bwMode="auto">
          <a:xfrm>
            <a:off x="4763" y="0"/>
            <a:ext cx="9134475" cy="6859588"/>
          </a:xfrm>
          <a:prstGeom prst="rect">
            <a:avLst/>
          </a:prstGeom>
          <a:noFill/>
          <a:ln w="9525">
            <a:noFill/>
            <a:miter lim="800000"/>
            <a:headEnd/>
            <a:tailEnd/>
          </a:ln>
        </p:spPr>
      </p:pic>
      <p:sp>
        <p:nvSpPr>
          <p:cNvPr id="1027" name="Rectangle 3"/>
          <p:cNvSpPr>
            <a:spLocks noGrp="1" noChangeArrowheads="1"/>
          </p:cNvSpPr>
          <p:nvPr>
            <p:ph type="title"/>
          </p:nvPr>
        </p:nvSpPr>
        <p:spPr bwMode="auto">
          <a:xfrm>
            <a:off x="1066800" y="1676400"/>
            <a:ext cx="69977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4"/>
          <p:cNvSpPr>
            <a:spLocks noGrp="1" noChangeArrowheads="1"/>
          </p:cNvSpPr>
          <p:nvPr>
            <p:ph type="body" idx="1"/>
          </p:nvPr>
        </p:nvSpPr>
        <p:spPr bwMode="auto">
          <a:xfrm>
            <a:off x="1066800" y="2781300"/>
            <a:ext cx="6997700" cy="3276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8677"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pitchFamily="18" charset="0"/>
              </a:defRPr>
            </a:lvl1pPr>
          </a:lstStyle>
          <a:p>
            <a:pPr fontAlgn="base">
              <a:spcBef>
                <a:spcPct val="0"/>
              </a:spcBef>
              <a:spcAft>
                <a:spcPct val="0"/>
              </a:spcAft>
              <a:defRPr/>
            </a:pPr>
            <a:fld id="{47107BBB-00CC-4FA3-A938-3590CFED169B}" type="datetimeFigureOut">
              <a:rPr lang="en-US">
                <a:solidFill>
                  <a:srgbClr val="000000"/>
                </a:solidFill>
              </a:rPr>
              <a:pPr fontAlgn="base">
                <a:spcBef>
                  <a:spcPct val="0"/>
                </a:spcBef>
                <a:spcAft>
                  <a:spcPct val="0"/>
                </a:spcAft>
                <a:defRPr/>
              </a:pPr>
              <a:t>6/2/2015</a:t>
            </a:fld>
            <a:endParaRPr lang="en-GB">
              <a:solidFill>
                <a:srgbClr val="000000"/>
              </a:solidFill>
            </a:endParaRPr>
          </a:p>
        </p:txBody>
      </p:sp>
      <p:sp>
        <p:nvSpPr>
          <p:cNvPr id="28678"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pitchFamily="18" charset="0"/>
              </a:defRPr>
            </a:lvl1pPr>
          </a:lstStyle>
          <a:p>
            <a:pPr fontAlgn="base">
              <a:spcBef>
                <a:spcPct val="0"/>
              </a:spcBef>
              <a:spcAft>
                <a:spcPct val="0"/>
              </a:spcAft>
              <a:defRPr/>
            </a:pPr>
            <a:endParaRPr lang="en-GB">
              <a:solidFill>
                <a:srgbClr val="000000"/>
              </a:solidFill>
            </a:endParaRPr>
          </a:p>
        </p:txBody>
      </p:sp>
      <p:sp>
        <p:nvSpPr>
          <p:cNvPr id="28679" name="Rectangle 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pitchFamily="18" charset="0"/>
              </a:defRPr>
            </a:lvl1pPr>
          </a:lstStyle>
          <a:p>
            <a:pPr fontAlgn="base">
              <a:spcBef>
                <a:spcPct val="0"/>
              </a:spcBef>
              <a:spcAft>
                <a:spcPct val="0"/>
              </a:spcAft>
              <a:defRPr/>
            </a:pPr>
            <a:fld id="{76B6B115-A69D-4D2B-A4AC-08C68BC0169D}" type="slidenum">
              <a:rPr lang="en-GB">
                <a:solidFill>
                  <a:srgbClr val="000000"/>
                </a:solidFill>
              </a:rPr>
              <a:pPr fontAlgn="base">
                <a:spcBef>
                  <a:spcPct val="0"/>
                </a:spcBef>
                <a:spcAft>
                  <a:spcPct val="0"/>
                </a:spcAft>
                <a:defRPr/>
              </a:pPr>
              <a:t>‹#›</a:t>
            </a:fld>
            <a:endParaRPr lang="en-GB">
              <a:solidFill>
                <a:srgbClr val="000000"/>
              </a:solidFill>
            </a:endParaRPr>
          </a:p>
        </p:txBody>
      </p:sp>
      <p:pic>
        <p:nvPicPr>
          <p:cNvPr id="1032" name="Picture 8"/>
          <p:cNvPicPr>
            <a:picLocks noChangeAspect="1" noChangeArrowheads="1"/>
          </p:cNvPicPr>
          <p:nvPr/>
        </p:nvPicPr>
        <p:blipFill>
          <a:blip r:embed="rId14" cstate="print">
            <a:lum bright="10000" contrast="10000"/>
          </a:blip>
          <a:srcRect/>
          <a:stretch>
            <a:fillRect/>
          </a:stretch>
        </p:blipFill>
        <p:spPr bwMode="auto">
          <a:xfrm>
            <a:off x="7229475" y="504825"/>
            <a:ext cx="1441450" cy="1443038"/>
          </a:xfrm>
          <a:prstGeom prst="rect">
            <a:avLst/>
          </a:prstGeom>
          <a:noFill/>
          <a:ln w="9525">
            <a:noFill/>
            <a:miter lim="800000"/>
            <a:headEnd/>
            <a:tailEnd/>
          </a:ln>
        </p:spPr>
      </p:pic>
    </p:spTree>
    <p:extLst>
      <p:ext uri="{BB962C8B-B14F-4D97-AF65-F5344CB8AC3E}">
        <p14:creationId xmlns:p14="http://schemas.microsoft.com/office/powerpoint/2010/main" val="35399569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StoneSansSemibold" pitchFamily="34" charset="0"/>
        </a:defRPr>
      </a:lvl2pPr>
      <a:lvl3pPr algn="l" rtl="0" eaLnBrk="0" fontAlgn="base" hangingPunct="0">
        <a:spcBef>
          <a:spcPct val="0"/>
        </a:spcBef>
        <a:spcAft>
          <a:spcPct val="0"/>
        </a:spcAft>
        <a:defRPr sz="3600">
          <a:solidFill>
            <a:schemeClr val="tx2"/>
          </a:solidFill>
          <a:latin typeface="StoneSansSemibold" pitchFamily="34" charset="0"/>
        </a:defRPr>
      </a:lvl3pPr>
      <a:lvl4pPr algn="l" rtl="0" eaLnBrk="0" fontAlgn="base" hangingPunct="0">
        <a:spcBef>
          <a:spcPct val="0"/>
        </a:spcBef>
        <a:spcAft>
          <a:spcPct val="0"/>
        </a:spcAft>
        <a:defRPr sz="3600">
          <a:solidFill>
            <a:schemeClr val="tx2"/>
          </a:solidFill>
          <a:latin typeface="StoneSansSemibold" pitchFamily="34" charset="0"/>
        </a:defRPr>
      </a:lvl4pPr>
      <a:lvl5pPr algn="l" rtl="0" eaLnBrk="0" fontAlgn="base" hangingPunct="0">
        <a:spcBef>
          <a:spcPct val="0"/>
        </a:spcBef>
        <a:spcAft>
          <a:spcPct val="0"/>
        </a:spcAft>
        <a:defRPr sz="3600">
          <a:solidFill>
            <a:schemeClr val="tx2"/>
          </a:solidFill>
          <a:latin typeface="StoneSansSemibold" pitchFamily="34" charset="0"/>
        </a:defRPr>
      </a:lvl5pPr>
      <a:lvl6pPr marL="457200" algn="l" rtl="0" eaLnBrk="0" fontAlgn="base" hangingPunct="0">
        <a:spcBef>
          <a:spcPct val="0"/>
        </a:spcBef>
        <a:spcAft>
          <a:spcPct val="0"/>
        </a:spcAft>
        <a:defRPr sz="3600">
          <a:solidFill>
            <a:schemeClr val="tx2"/>
          </a:solidFill>
          <a:latin typeface="StoneSansSemibold" pitchFamily="34" charset="0"/>
        </a:defRPr>
      </a:lvl6pPr>
      <a:lvl7pPr marL="914400" algn="l" rtl="0" eaLnBrk="0" fontAlgn="base" hangingPunct="0">
        <a:spcBef>
          <a:spcPct val="0"/>
        </a:spcBef>
        <a:spcAft>
          <a:spcPct val="0"/>
        </a:spcAft>
        <a:defRPr sz="3600">
          <a:solidFill>
            <a:schemeClr val="tx2"/>
          </a:solidFill>
          <a:latin typeface="StoneSansSemibold" pitchFamily="34" charset="0"/>
        </a:defRPr>
      </a:lvl7pPr>
      <a:lvl8pPr marL="1371600" algn="l" rtl="0" eaLnBrk="0" fontAlgn="base" hangingPunct="0">
        <a:spcBef>
          <a:spcPct val="0"/>
        </a:spcBef>
        <a:spcAft>
          <a:spcPct val="0"/>
        </a:spcAft>
        <a:defRPr sz="3600">
          <a:solidFill>
            <a:schemeClr val="tx2"/>
          </a:solidFill>
          <a:latin typeface="StoneSansSemibold" pitchFamily="34" charset="0"/>
        </a:defRPr>
      </a:lvl8pPr>
      <a:lvl9pPr marL="1828800" algn="l" rtl="0" eaLnBrk="0" fontAlgn="base" hangingPunct="0">
        <a:spcBef>
          <a:spcPct val="0"/>
        </a:spcBef>
        <a:spcAft>
          <a:spcPct val="0"/>
        </a:spcAft>
        <a:defRPr sz="3600">
          <a:solidFill>
            <a:schemeClr val="tx2"/>
          </a:solidFill>
          <a:latin typeface="StoneSansSemibold" pitchFamily="34" charset="0"/>
        </a:defRPr>
      </a:lvl9pPr>
    </p:titleStyle>
    <p:bodyStyle>
      <a:lvl1pPr marL="342900" indent="-342900" algn="l" rtl="0" eaLnBrk="0" fontAlgn="base" hangingPunct="0">
        <a:lnSpc>
          <a:spcPct val="90000"/>
        </a:lnSpc>
        <a:spcBef>
          <a:spcPct val="20000"/>
        </a:spcBef>
        <a:spcAft>
          <a:spcPct val="0"/>
        </a:spcAft>
        <a:buChar char="•"/>
        <a:defRPr sz="30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har char="–"/>
        <a:defRPr sz="3000">
          <a:solidFill>
            <a:schemeClr val="tx1"/>
          </a:solidFill>
          <a:latin typeface="+mn-lt"/>
        </a:defRPr>
      </a:lvl2pPr>
      <a:lvl3pPr marL="1143000" indent="-228600" algn="l" rtl="0" eaLnBrk="0" fontAlgn="base" hangingPunct="0">
        <a:lnSpc>
          <a:spcPct val="90000"/>
        </a:lnSpc>
        <a:spcBef>
          <a:spcPct val="20000"/>
        </a:spcBef>
        <a:spcAft>
          <a:spcPct val="0"/>
        </a:spcAft>
        <a:buChar char="•"/>
        <a:defRPr sz="3000">
          <a:solidFill>
            <a:schemeClr val="tx1"/>
          </a:solidFill>
          <a:latin typeface="+mn-lt"/>
        </a:defRPr>
      </a:lvl3pPr>
      <a:lvl4pPr marL="1600200" indent="-228600" algn="l" rtl="0" eaLnBrk="0" fontAlgn="base" hangingPunct="0">
        <a:lnSpc>
          <a:spcPct val="90000"/>
        </a:lnSpc>
        <a:spcBef>
          <a:spcPct val="20000"/>
        </a:spcBef>
        <a:spcAft>
          <a:spcPct val="0"/>
        </a:spcAft>
        <a:buChar char="–"/>
        <a:defRPr sz="3000">
          <a:solidFill>
            <a:schemeClr val="tx1"/>
          </a:solidFill>
          <a:latin typeface="+mn-lt"/>
        </a:defRPr>
      </a:lvl4pPr>
      <a:lvl5pPr marL="2057400" indent="-228600" algn="l" rtl="0" eaLnBrk="0" fontAlgn="base" hangingPunct="0">
        <a:lnSpc>
          <a:spcPct val="90000"/>
        </a:lnSpc>
        <a:spcBef>
          <a:spcPct val="20000"/>
        </a:spcBef>
        <a:spcAft>
          <a:spcPct val="0"/>
        </a:spcAft>
        <a:buChar char="»"/>
        <a:defRPr sz="3000">
          <a:solidFill>
            <a:schemeClr val="tx1"/>
          </a:solidFill>
          <a:latin typeface="+mn-lt"/>
        </a:defRPr>
      </a:lvl5pPr>
      <a:lvl6pPr marL="2514600" indent="-228600" algn="l" rtl="0" eaLnBrk="0" fontAlgn="base" hangingPunct="0">
        <a:lnSpc>
          <a:spcPct val="90000"/>
        </a:lnSpc>
        <a:spcBef>
          <a:spcPct val="20000"/>
        </a:spcBef>
        <a:spcAft>
          <a:spcPct val="0"/>
        </a:spcAft>
        <a:buChar char="»"/>
        <a:defRPr sz="3000">
          <a:solidFill>
            <a:schemeClr val="tx1"/>
          </a:solidFill>
          <a:latin typeface="+mn-lt"/>
        </a:defRPr>
      </a:lvl6pPr>
      <a:lvl7pPr marL="2971800" indent="-228600" algn="l" rtl="0" eaLnBrk="0" fontAlgn="base" hangingPunct="0">
        <a:lnSpc>
          <a:spcPct val="90000"/>
        </a:lnSpc>
        <a:spcBef>
          <a:spcPct val="20000"/>
        </a:spcBef>
        <a:spcAft>
          <a:spcPct val="0"/>
        </a:spcAft>
        <a:buChar char="»"/>
        <a:defRPr sz="3000">
          <a:solidFill>
            <a:schemeClr val="tx1"/>
          </a:solidFill>
          <a:latin typeface="+mn-lt"/>
        </a:defRPr>
      </a:lvl7pPr>
      <a:lvl8pPr marL="3429000" indent="-228600" algn="l" rtl="0" eaLnBrk="0" fontAlgn="base" hangingPunct="0">
        <a:lnSpc>
          <a:spcPct val="90000"/>
        </a:lnSpc>
        <a:spcBef>
          <a:spcPct val="20000"/>
        </a:spcBef>
        <a:spcAft>
          <a:spcPct val="0"/>
        </a:spcAft>
        <a:buChar char="»"/>
        <a:defRPr sz="3000">
          <a:solidFill>
            <a:schemeClr val="tx1"/>
          </a:solidFill>
          <a:latin typeface="+mn-lt"/>
        </a:defRPr>
      </a:lvl8pPr>
      <a:lvl9pPr marL="3886200" indent="-228600" algn="l" rtl="0" eaLnBrk="0" fontAlgn="base" hangingPunct="0">
        <a:lnSpc>
          <a:spcPct val="90000"/>
        </a:lnSpc>
        <a:spcBef>
          <a:spcPct val="20000"/>
        </a:spcBef>
        <a:spcAft>
          <a:spcPct val="0"/>
        </a:spcAft>
        <a:buChar char="»"/>
        <a:defRPr sz="3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9FDF7F-8A65-4A82-BE66-7103C0743476}" type="datetimeFigureOut">
              <a:rPr lang="en-GB" smtClean="0">
                <a:solidFill>
                  <a:prstClr val="black">
                    <a:tint val="75000"/>
                  </a:prstClr>
                </a:solidFill>
              </a:rPr>
              <a:pPr/>
              <a:t>02/06/2015</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A8D31-727A-49EB-98AB-9CF046A0CBA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81365659"/>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3CF0A1-1BE0-4589-8372-58F41208349B}" type="datetimeFigureOut">
              <a:rPr lang="en-GB" smtClean="0">
                <a:solidFill>
                  <a:prstClr val="black">
                    <a:tint val="75000"/>
                  </a:prstClr>
                </a:solidFill>
              </a:rPr>
              <a:pPr/>
              <a:t>02/06/2015</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C8B03D-CB8C-4D6F-BE3E-6124E9A34DB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01540517"/>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6.jpeg"/><Relationship Id="rId1" Type="http://schemas.openxmlformats.org/officeDocument/2006/relationships/slideLayout" Target="../slideLayouts/slideLayout15.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uk/url?url=http://www.vspsomerset.org.uk/news/home-start-bridgwater-area-short-story-competition-2014&amp;rct=j&amp;frm=1&amp;q=&amp;esrc=s&amp;sa=U&amp;ei=5-i8VNTMLMewUb3mgIAD&amp;ved=0CBwQ9QEwAw&amp;usg=AFQjCNE9liZOcIJXEjV1SXfqKc9QUezgwg" TargetMode="External"/><Relationship Id="rId1" Type="http://schemas.openxmlformats.org/officeDocument/2006/relationships/slideLayout" Target="../slideLayouts/slideLayout15.xml"/><Relationship Id="rId5" Type="http://schemas.openxmlformats.org/officeDocument/2006/relationships/image" Target="../media/image8.jpeg"/><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uk/url?url=http://www.vspsomerset.org.uk/news/home-start-bridgwater-area-short-story-competition-2014&amp;rct=j&amp;frm=1&amp;q=&amp;esrc=s&amp;sa=U&amp;ei=5-i8VNTMLMewUb3mgIAD&amp;ved=0CBwQ9QEwAw&amp;usg=AFQjCNE9liZOcIJXEjV1SXfqKc9QUezgwg" TargetMode="External"/><Relationship Id="rId1" Type="http://schemas.openxmlformats.org/officeDocument/2006/relationships/slideLayout" Target="../slideLayouts/slideLayout15.xml"/><Relationship Id="rId5" Type="http://schemas.openxmlformats.org/officeDocument/2006/relationships/image" Target="../media/image8.jpeg"/><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uk/url?url=http://www.vspsomerset.org.uk/news/home-start-bridgwater-area-short-story-competition-2014&amp;rct=j&amp;frm=1&amp;q=&amp;esrc=s&amp;sa=U&amp;ei=5-i8VNTMLMewUb3mgIAD&amp;ved=0CBwQ9QEwAw&amp;usg=AFQjCNE9liZOcIJXEjV1SXfqKc9QUezgwg" TargetMode="External"/><Relationship Id="rId1" Type="http://schemas.openxmlformats.org/officeDocument/2006/relationships/slideLayout" Target="../slideLayouts/slideLayout15.xml"/><Relationship Id="rId5" Type="http://schemas.openxmlformats.org/officeDocument/2006/relationships/image" Target="../media/image8.jpe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8.jpeg"/></Relationships>
</file>

<file path=ppt/slides/_rels/slide34.xml.rels><?xml version="1.0" encoding="UTF-8" standalone="yes"?>
<Relationships xmlns="http://schemas.openxmlformats.org/package/2006/relationships"><Relationship Id="rId3" Type="http://schemas.openxmlformats.org/officeDocument/2006/relationships/hyperlink" Target="mailto:alanroberts@nhs.net" TargetMode="External"/><Relationship Id="rId2" Type="http://schemas.openxmlformats.org/officeDocument/2006/relationships/hyperlink" Target="mailto:eleanorporter@nhs.net" TargetMode="Externa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25.xml"/><Relationship Id="rId6" Type="http://schemas.openxmlformats.org/officeDocument/2006/relationships/image" Target="../media/image21.png"/><Relationship Id="rId5" Type="http://schemas.openxmlformats.org/officeDocument/2006/relationships/image" Target="../media/image7.jpeg"/><Relationship Id="rId4" Type="http://schemas.openxmlformats.org/officeDocument/2006/relationships/image" Target="../media/image6.jpe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25.xml"/><Relationship Id="rId6" Type="http://schemas.openxmlformats.org/officeDocument/2006/relationships/image" Target="../media/image22.png"/><Relationship Id="rId5" Type="http://schemas.openxmlformats.org/officeDocument/2006/relationships/image" Target="../media/image7.jpeg"/><Relationship Id="rId4" Type="http://schemas.openxmlformats.org/officeDocument/2006/relationships/image" Target="../media/image6.jpe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25.xml"/><Relationship Id="rId5" Type="http://schemas.openxmlformats.org/officeDocument/2006/relationships/image" Target="../media/image7.jpeg"/><Relationship Id="rId4" Type="http://schemas.openxmlformats.org/officeDocument/2006/relationships/image" Target="../media/image6.jpe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25.xml"/><Relationship Id="rId6" Type="http://schemas.openxmlformats.org/officeDocument/2006/relationships/image" Target="../media/image23.png"/><Relationship Id="rId5" Type="http://schemas.openxmlformats.org/officeDocument/2006/relationships/image" Target="../media/image7.jpeg"/><Relationship Id="rId4" Type="http://schemas.openxmlformats.org/officeDocument/2006/relationships/image" Target="../media/image6.jpe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5.png"/><Relationship Id="rId2" Type="http://schemas.openxmlformats.org/officeDocument/2006/relationships/image" Target="../media/image5.jpeg"/><Relationship Id="rId1" Type="http://schemas.openxmlformats.org/officeDocument/2006/relationships/slideLayout" Target="../slideLayouts/slideLayout25.xml"/><Relationship Id="rId6" Type="http://schemas.openxmlformats.org/officeDocument/2006/relationships/image" Target="../media/image24.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7.xml"/><Relationship Id="rId1" Type="http://schemas.openxmlformats.org/officeDocument/2006/relationships/slideLayout" Target="../slideLayouts/slideLayout38.xml"/><Relationship Id="rId4" Type="http://schemas.openxmlformats.org/officeDocument/2006/relationships/image" Target="../media/image29.png"/></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8.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8.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8.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8.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8.xml"/></Relationships>
</file>

<file path=ppt/slides/_rels/slide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8.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8.xml"/></Relationships>
</file>

<file path=ppt/slides/_rels/slide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8.xml"/></Relationships>
</file>

<file path=ppt/slides/_rels/slide6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9.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1584176"/>
          </a:xfrm>
        </p:spPr>
        <p:txBody>
          <a:bodyPr>
            <a:noAutofit/>
          </a:bodyPr>
          <a:lstStyle/>
          <a:p>
            <a:r>
              <a:rPr lang="en-GB" b="1" dirty="0" smtClean="0">
                <a:solidFill>
                  <a:srgbClr val="B0008E"/>
                </a:solidFill>
              </a:rPr>
              <a:t>Supporting Parents With a Learning Disability – Where Are We Now?</a:t>
            </a:r>
            <a:endParaRPr lang="en-GB" b="1" dirty="0">
              <a:solidFill>
                <a:srgbClr val="B0008E"/>
              </a:solidFill>
            </a:endParaRPr>
          </a:p>
        </p:txBody>
      </p:sp>
      <p:sp>
        <p:nvSpPr>
          <p:cNvPr id="3" name="Subtitle 2"/>
          <p:cNvSpPr>
            <a:spLocks noGrp="1"/>
          </p:cNvSpPr>
          <p:nvPr>
            <p:ph type="subTitle" idx="1"/>
          </p:nvPr>
        </p:nvSpPr>
        <p:spPr>
          <a:xfrm>
            <a:off x="899592" y="2132856"/>
            <a:ext cx="7416824" cy="2592288"/>
          </a:xfrm>
        </p:spPr>
        <p:txBody>
          <a:bodyPr>
            <a:noAutofit/>
          </a:bodyPr>
          <a:lstStyle/>
          <a:p>
            <a:r>
              <a:rPr lang="en-GB" sz="14000" b="1" dirty="0" smtClean="0">
                <a:solidFill>
                  <a:srgbClr val="FFB115"/>
                </a:solidFill>
              </a:rPr>
              <a:t>Welcome</a:t>
            </a:r>
            <a:endParaRPr lang="en-GB" sz="14000" b="1" dirty="0">
              <a:solidFill>
                <a:srgbClr val="FFB115"/>
              </a:solidFill>
            </a:endParaRPr>
          </a:p>
        </p:txBody>
      </p:sp>
      <p:pic>
        <p:nvPicPr>
          <p:cNvPr id="2050" name="Picture 2" descr="Z:\SAY consultancy\Current Projects\Esme Fairbairn Parenting Network\logo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4941168"/>
            <a:ext cx="4464496" cy="18359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cldserver\Filing Cabinet\Communications &amp; Engagement\SCLD Logo and Branding\New logo and Branding\SCLD_logo_cmyk l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376" y="5517232"/>
            <a:ext cx="947960" cy="125912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1328" y="5616741"/>
            <a:ext cx="1237015" cy="114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5733256"/>
            <a:ext cx="1528395"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4669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1828800" y="0"/>
            <a:ext cx="5486400" cy="381000"/>
          </a:xfrm>
        </p:spPr>
        <p:txBody>
          <a:bodyPr/>
          <a:lstStyle/>
          <a:p>
            <a:pPr algn="ctr" eaLnBrk="1" hangingPunct="1"/>
            <a:r>
              <a:rPr lang="en-GB" sz="2800" b="1" dirty="0" smtClean="0">
                <a:solidFill>
                  <a:schemeClr val="bg1"/>
                </a:solidFill>
              </a:rPr>
              <a:t>LD Pregnancy Pathway</a:t>
            </a:r>
          </a:p>
        </p:txBody>
      </p:sp>
      <p:pic>
        <p:nvPicPr>
          <p:cNvPr id="25603" name="Picture 1" descr="C:\Documents and Settings\mary paris\Desktop\Fife_Council_col.jpg"/>
          <p:cNvPicPr>
            <a:picLocks noChangeAspect="1" noChangeArrowheads="1"/>
          </p:cNvPicPr>
          <p:nvPr/>
        </p:nvPicPr>
        <p:blipFill>
          <a:blip r:embed="rId2" cstate="print"/>
          <a:srcRect/>
          <a:stretch>
            <a:fillRect/>
          </a:stretch>
        </p:blipFill>
        <p:spPr bwMode="auto">
          <a:xfrm>
            <a:off x="77788" y="228600"/>
            <a:ext cx="989012" cy="533400"/>
          </a:xfrm>
          <a:prstGeom prst="rect">
            <a:avLst/>
          </a:prstGeom>
          <a:noFill/>
          <a:ln w="9525">
            <a:noFill/>
            <a:miter lim="800000"/>
            <a:headEnd/>
            <a:tailEnd/>
          </a:ln>
        </p:spPr>
      </p:pic>
      <p:sp>
        <p:nvSpPr>
          <p:cNvPr id="7182" name="AutoShape 14"/>
          <p:cNvSpPr>
            <a:spLocks noChangeArrowheads="1"/>
          </p:cNvSpPr>
          <p:nvPr/>
        </p:nvSpPr>
        <p:spPr bwMode="auto">
          <a:xfrm>
            <a:off x="152400" y="5257800"/>
            <a:ext cx="2514600" cy="1447800"/>
          </a:xfrm>
          <a:prstGeom prst="roundRect">
            <a:avLst>
              <a:gd name="adj" fmla="val 16667"/>
            </a:avLst>
          </a:prstGeom>
          <a:solidFill>
            <a:srgbClr val="CCFFFF">
              <a:alpha val="78000"/>
            </a:srgbClr>
          </a:solidFill>
          <a:ln w="9525">
            <a:solidFill>
              <a:srgbClr val="000000"/>
            </a:solidFill>
            <a:round/>
            <a:headEnd/>
            <a:tailEnd/>
          </a:ln>
        </p:spPr>
        <p:txBody>
          <a:bodyPr/>
          <a:lstStyle/>
          <a:p>
            <a:pPr algn="ctr" eaLnBrk="0" fontAlgn="base" hangingPunct="0">
              <a:spcBef>
                <a:spcPct val="0"/>
              </a:spcBef>
              <a:defRPr/>
            </a:pPr>
            <a:r>
              <a:rPr lang="en-GB" sz="800" dirty="0" err="1">
                <a:solidFill>
                  <a:srgbClr val="000000"/>
                </a:solidFill>
                <a:latin typeface="Arial Narrow" pitchFamily="34" charset="0"/>
              </a:rPr>
              <a:t>kEY</a:t>
            </a:r>
            <a:endParaRPr lang="en-GB" sz="800" dirty="0">
              <a:solidFill>
                <a:srgbClr val="000000"/>
              </a:solidFill>
              <a:latin typeface="Arial Narrow" pitchFamily="34" charset="0"/>
            </a:endParaRPr>
          </a:p>
          <a:p>
            <a:pPr eaLnBrk="0" fontAlgn="base" hangingPunct="0">
              <a:spcBef>
                <a:spcPct val="0"/>
              </a:spcBef>
              <a:defRPr/>
            </a:pPr>
            <a:r>
              <a:rPr lang="en-GB" sz="950" b="1" dirty="0">
                <a:solidFill>
                  <a:srgbClr val="000000"/>
                </a:solidFill>
                <a:latin typeface="Arial Narrow" pitchFamily="34" charset="0"/>
              </a:rPr>
              <a:t>HUB    Sexual Health Clinic</a:t>
            </a:r>
          </a:p>
          <a:p>
            <a:pPr eaLnBrk="0" fontAlgn="base" hangingPunct="0">
              <a:spcBef>
                <a:spcPct val="0"/>
              </a:spcBef>
              <a:defRPr/>
            </a:pPr>
            <a:r>
              <a:rPr lang="en-GB" sz="950" b="1" dirty="0">
                <a:solidFill>
                  <a:srgbClr val="000000"/>
                </a:solidFill>
                <a:latin typeface="Arial Narrow" pitchFamily="34" charset="0"/>
              </a:rPr>
              <a:t>GP      General Practitioner</a:t>
            </a:r>
          </a:p>
          <a:p>
            <a:pPr eaLnBrk="0" fontAlgn="base" hangingPunct="0">
              <a:spcBef>
                <a:spcPct val="0"/>
              </a:spcBef>
              <a:defRPr/>
            </a:pPr>
            <a:r>
              <a:rPr lang="en-GB" sz="950" b="1" dirty="0">
                <a:solidFill>
                  <a:srgbClr val="000000"/>
                </a:solidFill>
                <a:latin typeface="Arial Narrow" pitchFamily="34" charset="0"/>
              </a:rPr>
              <a:t>MW     Midwife</a:t>
            </a:r>
          </a:p>
          <a:p>
            <a:pPr eaLnBrk="0" fontAlgn="base" hangingPunct="0">
              <a:spcBef>
                <a:spcPct val="0"/>
              </a:spcBef>
              <a:defRPr/>
            </a:pPr>
            <a:r>
              <a:rPr lang="en-GB" sz="950" b="1" dirty="0">
                <a:solidFill>
                  <a:srgbClr val="000000"/>
                </a:solidFill>
                <a:latin typeface="Arial Narrow" pitchFamily="34" charset="0"/>
              </a:rPr>
              <a:t>FNP    Family Nurse Partnership</a:t>
            </a:r>
          </a:p>
          <a:p>
            <a:pPr eaLnBrk="0" fontAlgn="base" hangingPunct="0">
              <a:spcBef>
                <a:spcPct val="0"/>
              </a:spcBef>
              <a:defRPr/>
            </a:pPr>
            <a:r>
              <a:rPr lang="en-GB" sz="950" b="1" dirty="0">
                <a:solidFill>
                  <a:srgbClr val="000000"/>
                </a:solidFill>
                <a:latin typeface="Arial Narrow" pitchFamily="34" charset="0"/>
              </a:rPr>
              <a:t>FHP    Family Health </a:t>
            </a:r>
            <a:r>
              <a:rPr lang="en-GB" sz="950" b="1" dirty="0" smtClean="0">
                <a:solidFill>
                  <a:srgbClr val="000000"/>
                </a:solidFill>
                <a:latin typeface="Arial Narrow" pitchFamily="34" charset="0"/>
              </a:rPr>
              <a:t>Project</a:t>
            </a:r>
            <a:endParaRPr lang="en-GB" sz="950" b="1" dirty="0">
              <a:solidFill>
                <a:srgbClr val="000000"/>
              </a:solidFill>
              <a:latin typeface="Arial Narrow" pitchFamily="34" charset="0"/>
            </a:endParaRPr>
          </a:p>
          <a:p>
            <a:pPr eaLnBrk="0" fontAlgn="base" hangingPunct="0">
              <a:spcBef>
                <a:spcPct val="0"/>
              </a:spcBef>
              <a:defRPr/>
            </a:pPr>
            <a:r>
              <a:rPr lang="en-GB" sz="950" b="1" dirty="0" smtClean="0">
                <a:solidFill>
                  <a:srgbClr val="000000"/>
                </a:solidFill>
                <a:latin typeface="Arial Narrow" pitchFamily="34" charset="0"/>
              </a:rPr>
              <a:t>HV      </a:t>
            </a:r>
            <a:r>
              <a:rPr lang="en-GB" sz="950" b="1" dirty="0">
                <a:solidFill>
                  <a:srgbClr val="000000"/>
                </a:solidFill>
                <a:latin typeface="Arial Narrow" pitchFamily="34" charset="0"/>
              </a:rPr>
              <a:t>Health </a:t>
            </a:r>
            <a:r>
              <a:rPr lang="en-GB" sz="950" b="1" dirty="0" smtClean="0">
                <a:solidFill>
                  <a:srgbClr val="000000"/>
                </a:solidFill>
                <a:latin typeface="Arial Narrow" pitchFamily="34" charset="0"/>
              </a:rPr>
              <a:t>Visitor</a:t>
            </a:r>
            <a:endParaRPr lang="en-GB" sz="950" b="1" dirty="0">
              <a:solidFill>
                <a:srgbClr val="000000"/>
              </a:solidFill>
              <a:latin typeface="Arial Narrow" pitchFamily="34" charset="0"/>
            </a:endParaRPr>
          </a:p>
          <a:p>
            <a:pPr eaLnBrk="0" fontAlgn="base" hangingPunct="0">
              <a:spcBef>
                <a:spcPct val="0"/>
              </a:spcBef>
              <a:defRPr/>
            </a:pPr>
            <a:r>
              <a:rPr lang="en-GB" sz="950" b="1" dirty="0">
                <a:solidFill>
                  <a:srgbClr val="000000"/>
                </a:solidFill>
                <a:latin typeface="Arial Narrow" pitchFamily="34" charset="0"/>
              </a:rPr>
              <a:t>CLDT  Community Learning Disability Team     </a:t>
            </a:r>
          </a:p>
          <a:p>
            <a:pPr eaLnBrk="0" fontAlgn="base" hangingPunct="0">
              <a:spcBef>
                <a:spcPct val="0"/>
              </a:spcBef>
              <a:defRPr/>
            </a:pPr>
            <a:r>
              <a:rPr lang="en-GB" sz="950" b="1" dirty="0">
                <a:solidFill>
                  <a:srgbClr val="000000"/>
                </a:solidFill>
                <a:latin typeface="Arial Narrow" pitchFamily="34" charset="0"/>
              </a:rPr>
              <a:t>C&amp;F    Children and Families Team</a:t>
            </a:r>
          </a:p>
          <a:p>
            <a:pPr eaLnBrk="0" fontAlgn="base" hangingPunct="0">
              <a:spcBef>
                <a:spcPct val="0"/>
              </a:spcBef>
              <a:spcAft>
                <a:spcPts val="1000"/>
              </a:spcAft>
              <a:defRPr/>
            </a:pPr>
            <a:endParaRPr lang="en-GB" sz="1000" dirty="0">
              <a:solidFill>
                <a:srgbClr val="000000"/>
              </a:solidFill>
              <a:latin typeface="Tahoma" pitchFamily="34" charset="0"/>
            </a:endParaRPr>
          </a:p>
          <a:p>
            <a:pPr eaLnBrk="0" fontAlgn="base" hangingPunct="0">
              <a:spcBef>
                <a:spcPct val="0"/>
              </a:spcBef>
              <a:spcAft>
                <a:spcPts val="1000"/>
              </a:spcAft>
              <a:defRPr/>
            </a:pPr>
            <a:endParaRPr lang="en-GB" sz="1000" dirty="0">
              <a:solidFill>
                <a:srgbClr val="000000"/>
              </a:solidFill>
              <a:latin typeface="Tahoma" pitchFamily="34" charset="0"/>
            </a:endParaRPr>
          </a:p>
          <a:p>
            <a:pPr eaLnBrk="0" fontAlgn="base" hangingPunct="0">
              <a:spcBef>
                <a:spcPct val="0"/>
              </a:spcBef>
              <a:spcAft>
                <a:spcPts val="1000"/>
              </a:spcAft>
              <a:defRPr/>
            </a:pPr>
            <a:endParaRPr lang="en-GB" sz="1100" dirty="0">
              <a:solidFill>
                <a:srgbClr val="000000"/>
              </a:solidFill>
              <a:latin typeface="Times New Roman" pitchFamily="18" charset="0"/>
            </a:endParaRPr>
          </a:p>
          <a:p>
            <a:pPr eaLnBrk="0" fontAlgn="base" hangingPunct="0">
              <a:spcBef>
                <a:spcPct val="0"/>
              </a:spcBef>
              <a:spcAft>
                <a:spcPct val="0"/>
              </a:spcAft>
              <a:defRPr/>
            </a:pPr>
            <a:endParaRPr lang="en-US" sz="2400" dirty="0">
              <a:solidFill>
                <a:srgbClr val="000000"/>
              </a:solidFill>
              <a:latin typeface="Times" pitchFamily="18" charset="0"/>
            </a:endParaRPr>
          </a:p>
        </p:txBody>
      </p:sp>
      <p:sp>
        <p:nvSpPr>
          <p:cNvPr id="7183" name="AutoShape 15"/>
          <p:cNvSpPr>
            <a:spLocks noChangeArrowheads="1"/>
          </p:cNvSpPr>
          <p:nvPr/>
        </p:nvSpPr>
        <p:spPr bwMode="auto">
          <a:xfrm>
            <a:off x="2133600" y="457200"/>
            <a:ext cx="4953000" cy="342900"/>
          </a:xfrm>
          <a:prstGeom prst="roundRect">
            <a:avLst>
              <a:gd name="adj" fmla="val 16667"/>
            </a:avLst>
          </a:prstGeom>
          <a:solidFill>
            <a:srgbClr val="CC99FF">
              <a:alpha val="50000"/>
            </a:srgbClr>
          </a:solidFill>
          <a:ln w="9525">
            <a:solidFill>
              <a:srgbClr val="000000"/>
            </a:solidFill>
            <a:round/>
            <a:headEnd/>
            <a:tailEnd/>
          </a:ln>
        </p:spPr>
        <p:txBody>
          <a:bodyPr/>
          <a:lstStyle/>
          <a:p>
            <a:pPr algn="ctr" eaLnBrk="0" fontAlgn="base" hangingPunct="0">
              <a:spcBef>
                <a:spcPct val="0"/>
              </a:spcBef>
              <a:spcAft>
                <a:spcPts val="1000"/>
              </a:spcAft>
              <a:defRPr/>
            </a:pPr>
            <a:r>
              <a:rPr lang="en-GB" sz="1000" dirty="0">
                <a:solidFill>
                  <a:srgbClr val="FFFFFF">
                    <a:lumMod val="95000"/>
                  </a:srgbClr>
                </a:solidFill>
                <a:latin typeface="Tahoma" pitchFamily="34" charset="0"/>
              </a:rPr>
              <a:t>Confirmation of pregnancy – Hubs, GP, MW, Pharmacy, Home Test</a:t>
            </a:r>
            <a:endParaRPr lang="en-US" sz="2400" dirty="0">
              <a:solidFill>
                <a:srgbClr val="FFFFFF">
                  <a:lumMod val="95000"/>
                </a:srgbClr>
              </a:solidFill>
              <a:latin typeface="Times" pitchFamily="18" charset="0"/>
            </a:endParaRPr>
          </a:p>
        </p:txBody>
      </p:sp>
      <p:sp>
        <p:nvSpPr>
          <p:cNvPr id="7184" name="AutoShape 16"/>
          <p:cNvSpPr>
            <a:spLocks noChangeArrowheads="1"/>
          </p:cNvSpPr>
          <p:nvPr/>
        </p:nvSpPr>
        <p:spPr bwMode="auto">
          <a:xfrm>
            <a:off x="2590800" y="990600"/>
            <a:ext cx="2743200" cy="342900"/>
          </a:xfrm>
          <a:prstGeom prst="roundRect">
            <a:avLst>
              <a:gd name="adj" fmla="val 16667"/>
            </a:avLst>
          </a:prstGeom>
          <a:solidFill>
            <a:srgbClr val="CC99FF">
              <a:alpha val="50000"/>
            </a:srgbClr>
          </a:solidFill>
          <a:ln w="9525">
            <a:solidFill>
              <a:srgbClr val="000000"/>
            </a:solidFill>
            <a:round/>
            <a:headEnd/>
            <a:tailEnd/>
          </a:ln>
        </p:spPr>
        <p:txBody>
          <a:bodyPr/>
          <a:lstStyle/>
          <a:p>
            <a:pPr algn="ctr" eaLnBrk="0" fontAlgn="base" hangingPunct="0">
              <a:spcBef>
                <a:spcPct val="0"/>
              </a:spcBef>
              <a:spcAft>
                <a:spcPts val="1000"/>
              </a:spcAft>
              <a:defRPr/>
            </a:pPr>
            <a:r>
              <a:rPr lang="en-GB" sz="1000" dirty="0">
                <a:solidFill>
                  <a:srgbClr val="000000"/>
                </a:solidFill>
                <a:latin typeface="Tahoma" pitchFamily="34" charset="0"/>
              </a:rPr>
              <a:t> </a:t>
            </a:r>
            <a:r>
              <a:rPr lang="en-GB" sz="1000" dirty="0">
                <a:solidFill>
                  <a:srgbClr val="FFFFFF">
                    <a:lumMod val="95000"/>
                  </a:srgbClr>
                </a:solidFill>
                <a:latin typeface="Tahoma" pitchFamily="34" charset="0"/>
              </a:rPr>
              <a:t>Referral to MW/GP/ to </a:t>
            </a:r>
            <a:r>
              <a:rPr lang="en-GB" sz="1000" dirty="0">
                <a:solidFill>
                  <a:srgbClr val="FFFFFF">
                    <a:lumMod val="95000"/>
                  </a:srgbClr>
                </a:solidFill>
                <a:latin typeface="Arial Narrow" pitchFamily="34" charset="0"/>
              </a:rPr>
              <a:t>discuss</a:t>
            </a:r>
            <a:r>
              <a:rPr lang="en-GB" sz="1000" dirty="0">
                <a:solidFill>
                  <a:srgbClr val="FFFFFF">
                    <a:lumMod val="95000"/>
                  </a:srgbClr>
                </a:solidFill>
                <a:latin typeface="Tahoma" pitchFamily="34" charset="0"/>
              </a:rPr>
              <a:t> choices</a:t>
            </a:r>
            <a:endParaRPr lang="en-US" sz="2400" dirty="0">
              <a:solidFill>
                <a:srgbClr val="FFFFFF">
                  <a:lumMod val="95000"/>
                </a:srgbClr>
              </a:solidFill>
              <a:latin typeface="Times" pitchFamily="18" charset="0"/>
            </a:endParaRPr>
          </a:p>
        </p:txBody>
      </p:sp>
      <p:sp>
        <p:nvSpPr>
          <p:cNvPr id="7185" name="AutoShape 17"/>
          <p:cNvSpPr>
            <a:spLocks noChangeArrowheads="1"/>
          </p:cNvSpPr>
          <p:nvPr/>
        </p:nvSpPr>
        <p:spPr bwMode="auto">
          <a:xfrm>
            <a:off x="2819400" y="1447800"/>
            <a:ext cx="3124200" cy="838200"/>
          </a:xfrm>
          <a:prstGeom prst="roundRect">
            <a:avLst>
              <a:gd name="adj" fmla="val 16667"/>
            </a:avLst>
          </a:prstGeom>
          <a:solidFill>
            <a:srgbClr val="CC99FF">
              <a:alpha val="50000"/>
            </a:srgbClr>
          </a:solidFill>
          <a:ln w="9525">
            <a:solidFill>
              <a:srgbClr val="000000"/>
            </a:solidFill>
            <a:round/>
            <a:headEnd/>
            <a:tailEnd/>
          </a:ln>
        </p:spPr>
        <p:txBody>
          <a:bodyPr/>
          <a:lstStyle/>
          <a:p>
            <a:pPr eaLnBrk="0" fontAlgn="base" hangingPunct="0">
              <a:defRPr/>
            </a:pPr>
            <a:r>
              <a:rPr lang="en-GB" sz="1000" dirty="0">
                <a:solidFill>
                  <a:srgbClr val="FFFFFF">
                    <a:lumMod val="95000"/>
                  </a:srgbClr>
                </a:solidFill>
                <a:latin typeface="Tahoma" pitchFamily="34" charset="0"/>
                <a:ea typeface="Tahoma" pitchFamily="34" charset="0"/>
                <a:cs typeface="Tahoma" pitchFamily="34" charset="0"/>
              </a:rPr>
              <a:t>Refer to </a:t>
            </a:r>
            <a:r>
              <a:rPr lang="en-GB" sz="1000" dirty="0" smtClean="0">
                <a:solidFill>
                  <a:srgbClr val="FFFFFF">
                    <a:lumMod val="95000"/>
                  </a:srgbClr>
                </a:solidFill>
                <a:latin typeface="Tahoma" pitchFamily="34" charset="0"/>
                <a:ea typeface="Tahoma" pitchFamily="34" charset="0"/>
                <a:cs typeface="Tahoma" pitchFamily="34" charset="0"/>
              </a:rPr>
              <a:t>FHP  - Inform HV</a:t>
            </a:r>
            <a:endParaRPr lang="en-GB" sz="1000" dirty="0">
              <a:solidFill>
                <a:srgbClr val="FFFFFF">
                  <a:lumMod val="95000"/>
                </a:srgbClr>
              </a:solidFill>
              <a:latin typeface="Tahoma" pitchFamily="34" charset="0"/>
              <a:ea typeface="Tahoma" pitchFamily="34" charset="0"/>
              <a:cs typeface="Tahoma" pitchFamily="34" charset="0"/>
            </a:endParaRPr>
          </a:p>
          <a:p>
            <a:pPr eaLnBrk="0" fontAlgn="base" hangingPunct="0">
              <a:defRPr/>
            </a:pPr>
            <a:r>
              <a:rPr lang="en-GB" sz="1000" dirty="0">
                <a:solidFill>
                  <a:srgbClr val="FFFFFF">
                    <a:lumMod val="95000"/>
                  </a:srgbClr>
                </a:solidFill>
                <a:latin typeface="Tahoma" pitchFamily="34" charset="0"/>
                <a:ea typeface="Tahoma" pitchFamily="34" charset="0"/>
                <a:cs typeface="Tahoma" pitchFamily="34" charset="0"/>
              </a:rPr>
              <a:t>Suspect </a:t>
            </a:r>
            <a:r>
              <a:rPr lang="en-GB" sz="1000" dirty="0" smtClean="0">
                <a:solidFill>
                  <a:srgbClr val="FFFFFF">
                    <a:lumMod val="95000"/>
                  </a:srgbClr>
                </a:solidFill>
                <a:latin typeface="Tahoma" pitchFamily="34" charset="0"/>
                <a:ea typeface="Tahoma" pitchFamily="34" charset="0"/>
                <a:cs typeface="Tahoma" pitchFamily="34" charset="0"/>
              </a:rPr>
              <a:t>LD - Complete </a:t>
            </a:r>
            <a:r>
              <a:rPr lang="en-GB" sz="1000" dirty="0">
                <a:solidFill>
                  <a:srgbClr val="FFFFFF">
                    <a:lumMod val="95000"/>
                  </a:srgbClr>
                </a:solidFill>
                <a:latin typeface="Tahoma" pitchFamily="34" charset="0"/>
                <a:ea typeface="Tahoma" pitchFamily="34" charset="0"/>
                <a:cs typeface="Tahoma" pitchFamily="34" charset="0"/>
              </a:rPr>
              <a:t>screening tool to assist with identification of </a:t>
            </a:r>
            <a:r>
              <a:rPr lang="en-GB" sz="1000" dirty="0" smtClean="0">
                <a:solidFill>
                  <a:srgbClr val="FFFFFF">
                    <a:lumMod val="95000"/>
                  </a:srgbClr>
                </a:solidFill>
                <a:latin typeface="Tahoma" pitchFamily="34" charset="0"/>
                <a:ea typeface="Tahoma" pitchFamily="34" charset="0"/>
                <a:cs typeface="Tahoma" pitchFamily="34" charset="0"/>
              </a:rPr>
              <a:t>LD</a:t>
            </a:r>
          </a:p>
          <a:p>
            <a:pPr eaLnBrk="0" fontAlgn="base" hangingPunct="0">
              <a:defRPr/>
            </a:pPr>
            <a:r>
              <a:rPr lang="en-GB" sz="1000" dirty="0" smtClean="0">
                <a:solidFill>
                  <a:srgbClr val="FFFFFF">
                    <a:lumMod val="95000"/>
                  </a:srgbClr>
                </a:solidFill>
                <a:latin typeface="Tahoma" pitchFamily="34" charset="0"/>
                <a:ea typeface="Tahoma" pitchFamily="34" charset="0"/>
                <a:cs typeface="Tahoma" pitchFamily="34" charset="0"/>
              </a:rPr>
              <a:t>Refer to </a:t>
            </a:r>
            <a:r>
              <a:rPr lang="en-GB" sz="1000" dirty="0" err="1" smtClean="0">
                <a:solidFill>
                  <a:srgbClr val="FFFFFF">
                    <a:lumMod val="95000"/>
                  </a:srgbClr>
                </a:solidFill>
                <a:latin typeface="Tahoma" pitchFamily="34" charset="0"/>
                <a:ea typeface="Tahoma" pitchFamily="34" charset="0"/>
                <a:cs typeface="Tahoma" pitchFamily="34" charset="0"/>
              </a:rPr>
              <a:t>Barnardo’s</a:t>
            </a:r>
            <a:r>
              <a:rPr lang="en-GB" sz="1000" dirty="0" smtClean="0">
                <a:solidFill>
                  <a:srgbClr val="FFFFFF">
                    <a:lumMod val="95000"/>
                  </a:srgbClr>
                </a:solidFill>
                <a:latin typeface="Tahoma" pitchFamily="34" charset="0"/>
                <a:ea typeface="Tahoma" pitchFamily="34" charset="0"/>
                <a:cs typeface="Tahoma" pitchFamily="34" charset="0"/>
              </a:rPr>
              <a:t> Support Worker</a:t>
            </a:r>
            <a:endParaRPr lang="en-GB" sz="1000" dirty="0">
              <a:solidFill>
                <a:srgbClr val="FFFFFF">
                  <a:lumMod val="95000"/>
                </a:srgbClr>
              </a:solidFill>
              <a:latin typeface="Tahoma" pitchFamily="34" charset="0"/>
              <a:ea typeface="Tahoma" pitchFamily="34" charset="0"/>
              <a:cs typeface="Tahoma" pitchFamily="34" charset="0"/>
            </a:endParaRPr>
          </a:p>
        </p:txBody>
      </p:sp>
      <p:sp>
        <p:nvSpPr>
          <p:cNvPr id="7186" name="AutoShape 18"/>
          <p:cNvSpPr>
            <a:spLocks noChangeArrowheads="1"/>
          </p:cNvSpPr>
          <p:nvPr/>
        </p:nvSpPr>
        <p:spPr bwMode="auto">
          <a:xfrm>
            <a:off x="6400800" y="1524000"/>
            <a:ext cx="2209800" cy="685800"/>
          </a:xfrm>
          <a:prstGeom prst="roundRect">
            <a:avLst>
              <a:gd name="adj" fmla="val 16667"/>
            </a:avLst>
          </a:prstGeom>
          <a:solidFill>
            <a:srgbClr val="CC99FF">
              <a:alpha val="50000"/>
            </a:srgbClr>
          </a:solidFill>
          <a:ln w="9525">
            <a:solidFill>
              <a:srgbClr val="000000"/>
            </a:solidFill>
            <a:round/>
            <a:headEnd/>
            <a:tailEnd/>
          </a:ln>
        </p:spPr>
        <p:txBody>
          <a:bodyPr/>
          <a:lstStyle/>
          <a:p>
            <a:pPr algn="ctr" eaLnBrk="0" fontAlgn="base" hangingPunct="0">
              <a:spcBef>
                <a:spcPct val="0"/>
              </a:spcBef>
              <a:spcAft>
                <a:spcPts val="1000"/>
              </a:spcAft>
              <a:defRPr/>
            </a:pPr>
            <a:r>
              <a:rPr lang="en-GB" sz="1000" dirty="0">
                <a:solidFill>
                  <a:srgbClr val="FFFFFF">
                    <a:lumMod val="95000"/>
                  </a:srgbClr>
                </a:solidFill>
                <a:latin typeface="Arial Narrow" pitchFamily="34" charset="0"/>
              </a:rPr>
              <a:t>If LD diagnosed or suspected and there are identified needs.  </a:t>
            </a:r>
            <a:r>
              <a:rPr lang="en-GB" sz="1000" dirty="0" smtClean="0">
                <a:solidFill>
                  <a:srgbClr val="FFFFFF">
                    <a:lumMod val="95000"/>
                  </a:srgbClr>
                </a:solidFill>
                <a:latin typeface="Arial Narrow" pitchFamily="34" charset="0"/>
              </a:rPr>
              <a:t> </a:t>
            </a:r>
            <a:r>
              <a:rPr lang="en-GB" sz="1000" dirty="0">
                <a:solidFill>
                  <a:srgbClr val="FFFFFF">
                    <a:lumMod val="95000"/>
                  </a:srgbClr>
                </a:solidFill>
                <a:latin typeface="Arial Narrow" pitchFamily="34" charset="0"/>
              </a:rPr>
              <a:t>Refer to </a:t>
            </a:r>
            <a:r>
              <a:rPr lang="en-GB" sz="1000" dirty="0" smtClean="0">
                <a:solidFill>
                  <a:srgbClr val="FFFFFF">
                    <a:lumMod val="95000"/>
                  </a:srgbClr>
                </a:solidFill>
                <a:latin typeface="Arial Narrow" pitchFamily="34" charset="0"/>
              </a:rPr>
              <a:t>CLDT CPA may be offered to support parents with LD</a:t>
            </a:r>
          </a:p>
          <a:p>
            <a:pPr algn="ctr" eaLnBrk="0" fontAlgn="base" hangingPunct="0">
              <a:spcBef>
                <a:spcPct val="0"/>
              </a:spcBef>
              <a:spcAft>
                <a:spcPts val="1000"/>
              </a:spcAft>
              <a:defRPr/>
            </a:pPr>
            <a:endParaRPr lang="en-US" sz="2400" dirty="0">
              <a:solidFill>
                <a:srgbClr val="FFFFFF">
                  <a:lumMod val="95000"/>
                </a:srgbClr>
              </a:solidFill>
              <a:latin typeface="Arial Narrow" pitchFamily="34" charset="0"/>
            </a:endParaRPr>
          </a:p>
        </p:txBody>
      </p:sp>
      <p:sp>
        <p:nvSpPr>
          <p:cNvPr id="25610" name="AutoShape 20"/>
          <p:cNvSpPr>
            <a:spLocks noChangeArrowheads="1"/>
          </p:cNvSpPr>
          <p:nvPr/>
        </p:nvSpPr>
        <p:spPr bwMode="auto">
          <a:xfrm>
            <a:off x="228600" y="2438400"/>
            <a:ext cx="1524000" cy="609600"/>
          </a:xfrm>
          <a:prstGeom prst="roundRect">
            <a:avLst>
              <a:gd name="adj" fmla="val 16667"/>
            </a:avLst>
          </a:prstGeom>
          <a:solidFill>
            <a:srgbClr val="00CCFF"/>
          </a:solidFill>
          <a:ln w="9525">
            <a:solidFill>
              <a:srgbClr val="000000"/>
            </a:solidFill>
            <a:round/>
            <a:headEnd/>
            <a:tailEnd/>
          </a:ln>
        </p:spPr>
        <p:txBody>
          <a:bodyPr/>
          <a:lstStyle/>
          <a:p>
            <a:pPr algn="ctr" eaLnBrk="0" fontAlgn="base" hangingPunct="0">
              <a:spcBef>
                <a:spcPct val="0"/>
              </a:spcBef>
              <a:spcAft>
                <a:spcPts val="1000"/>
              </a:spcAft>
            </a:pPr>
            <a:r>
              <a:rPr lang="en-GB" sz="1000">
                <a:solidFill>
                  <a:srgbClr val="000000"/>
                </a:solidFill>
                <a:latin typeface="Tahoma" pitchFamily="34" charset="0"/>
              </a:rPr>
              <a:t>TOP         [Termination Of Pregnancy]</a:t>
            </a:r>
            <a:endParaRPr lang="en-US" sz="2400">
              <a:solidFill>
                <a:srgbClr val="000000"/>
              </a:solidFill>
              <a:latin typeface="Times"/>
            </a:endParaRPr>
          </a:p>
        </p:txBody>
      </p:sp>
      <p:sp>
        <p:nvSpPr>
          <p:cNvPr id="25611" name="AutoShape 21"/>
          <p:cNvSpPr>
            <a:spLocks noChangeArrowheads="1"/>
          </p:cNvSpPr>
          <p:nvPr/>
        </p:nvSpPr>
        <p:spPr bwMode="auto">
          <a:xfrm>
            <a:off x="228600" y="3352800"/>
            <a:ext cx="1524000" cy="304800"/>
          </a:xfrm>
          <a:prstGeom prst="roundRect">
            <a:avLst>
              <a:gd name="adj" fmla="val 16667"/>
            </a:avLst>
          </a:prstGeom>
          <a:solidFill>
            <a:srgbClr val="00CCFF"/>
          </a:solidFill>
          <a:ln w="9525">
            <a:solidFill>
              <a:srgbClr val="000000"/>
            </a:solidFill>
            <a:round/>
            <a:headEnd/>
            <a:tailEnd/>
          </a:ln>
        </p:spPr>
        <p:txBody>
          <a:bodyPr/>
          <a:lstStyle/>
          <a:p>
            <a:pPr algn="ctr" eaLnBrk="0" fontAlgn="base" hangingPunct="0">
              <a:spcBef>
                <a:spcPct val="0"/>
              </a:spcBef>
              <a:spcAft>
                <a:spcPts val="1000"/>
              </a:spcAft>
            </a:pPr>
            <a:r>
              <a:rPr lang="en-GB" sz="1000">
                <a:solidFill>
                  <a:srgbClr val="000000"/>
                </a:solidFill>
                <a:latin typeface="Tahoma" pitchFamily="34" charset="0"/>
              </a:rPr>
              <a:t>Refer to GP</a:t>
            </a:r>
            <a:endParaRPr lang="en-US" sz="2400">
              <a:solidFill>
                <a:srgbClr val="000000"/>
              </a:solidFill>
              <a:latin typeface="Times"/>
            </a:endParaRPr>
          </a:p>
        </p:txBody>
      </p:sp>
      <p:sp>
        <p:nvSpPr>
          <p:cNvPr id="25612" name="AutoShape 22"/>
          <p:cNvSpPr>
            <a:spLocks noChangeArrowheads="1"/>
          </p:cNvSpPr>
          <p:nvPr/>
        </p:nvSpPr>
        <p:spPr bwMode="auto">
          <a:xfrm>
            <a:off x="228600" y="3886200"/>
            <a:ext cx="1524000" cy="457200"/>
          </a:xfrm>
          <a:prstGeom prst="roundRect">
            <a:avLst>
              <a:gd name="adj" fmla="val 16667"/>
            </a:avLst>
          </a:prstGeom>
          <a:solidFill>
            <a:srgbClr val="00CCFF"/>
          </a:solidFill>
          <a:ln w="9525">
            <a:solidFill>
              <a:srgbClr val="000000"/>
            </a:solidFill>
            <a:round/>
            <a:headEnd/>
            <a:tailEnd/>
          </a:ln>
        </p:spPr>
        <p:txBody>
          <a:bodyPr/>
          <a:lstStyle/>
          <a:p>
            <a:pPr algn="ctr" eaLnBrk="0" fontAlgn="base" hangingPunct="0">
              <a:spcBef>
                <a:spcPct val="0"/>
              </a:spcBef>
              <a:spcAft>
                <a:spcPts val="1000"/>
              </a:spcAft>
            </a:pPr>
            <a:r>
              <a:rPr lang="en-GB" sz="1000">
                <a:solidFill>
                  <a:srgbClr val="000000"/>
                </a:solidFill>
                <a:latin typeface="Tahoma" pitchFamily="34" charset="0"/>
              </a:rPr>
              <a:t>TOP  Clinic                         Family Planning Advice</a:t>
            </a:r>
            <a:endParaRPr lang="en-US" sz="2400">
              <a:solidFill>
                <a:srgbClr val="000000"/>
              </a:solidFill>
              <a:latin typeface="Times"/>
            </a:endParaRPr>
          </a:p>
        </p:txBody>
      </p:sp>
      <p:sp>
        <p:nvSpPr>
          <p:cNvPr id="25613" name="AutoShape 23"/>
          <p:cNvSpPr>
            <a:spLocks noChangeArrowheads="1"/>
          </p:cNvSpPr>
          <p:nvPr/>
        </p:nvSpPr>
        <p:spPr bwMode="auto">
          <a:xfrm>
            <a:off x="6248400" y="2438400"/>
            <a:ext cx="1143000" cy="457200"/>
          </a:xfrm>
          <a:prstGeom prst="roundRect">
            <a:avLst>
              <a:gd name="adj" fmla="val 16667"/>
            </a:avLst>
          </a:prstGeom>
          <a:solidFill>
            <a:srgbClr val="99CCFF"/>
          </a:solidFill>
          <a:ln w="9525">
            <a:solidFill>
              <a:srgbClr val="000000"/>
            </a:solidFill>
            <a:round/>
            <a:headEnd/>
            <a:tailEnd/>
          </a:ln>
        </p:spPr>
        <p:txBody>
          <a:bodyPr/>
          <a:lstStyle/>
          <a:p>
            <a:pPr algn="ctr" eaLnBrk="0" fontAlgn="base" hangingPunct="0">
              <a:spcBef>
                <a:spcPct val="0"/>
              </a:spcBef>
              <a:spcAft>
                <a:spcPts val="1000"/>
              </a:spcAft>
            </a:pPr>
            <a:r>
              <a:rPr lang="en-GB" sz="1000" dirty="0">
                <a:solidFill>
                  <a:srgbClr val="000000"/>
                </a:solidFill>
                <a:latin typeface="Tahoma" pitchFamily="34" charset="0"/>
              </a:rPr>
              <a:t>Continue with pregnancy</a:t>
            </a:r>
            <a:endParaRPr lang="en-US" sz="2400" dirty="0">
              <a:solidFill>
                <a:srgbClr val="000000"/>
              </a:solidFill>
              <a:latin typeface="Times"/>
            </a:endParaRPr>
          </a:p>
        </p:txBody>
      </p:sp>
      <p:sp>
        <p:nvSpPr>
          <p:cNvPr id="25614" name="AutoShape 24"/>
          <p:cNvSpPr>
            <a:spLocks noChangeArrowheads="1"/>
          </p:cNvSpPr>
          <p:nvPr/>
        </p:nvSpPr>
        <p:spPr bwMode="auto">
          <a:xfrm>
            <a:off x="6248400" y="3048000"/>
            <a:ext cx="1295400" cy="457200"/>
          </a:xfrm>
          <a:prstGeom prst="roundRect">
            <a:avLst>
              <a:gd name="adj" fmla="val 16667"/>
            </a:avLst>
          </a:prstGeom>
          <a:solidFill>
            <a:srgbClr val="99CCFF"/>
          </a:solidFill>
          <a:ln w="9525">
            <a:solidFill>
              <a:srgbClr val="000000"/>
            </a:solidFill>
            <a:round/>
            <a:headEnd/>
            <a:tailEnd/>
          </a:ln>
        </p:spPr>
        <p:txBody>
          <a:bodyPr/>
          <a:lstStyle/>
          <a:p>
            <a:pPr algn="ctr" eaLnBrk="0" fontAlgn="base" hangingPunct="0">
              <a:spcBef>
                <a:spcPct val="0"/>
              </a:spcBef>
              <a:spcAft>
                <a:spcPts val="1000"/>
              </a:spcAft>
            </a:pPr>
            <a:r>
              <a:rPr lang="en-GB" sz="1000" dirty="0">
                <a:solidFill>
                  <a:srgbClr val="000000"/>
                </a:solidFill>
                <a:latin typeface="Tahoma" pitchFamily="34" charset="0"/>
              </a:rPr>
              <a:t>Early home booking by MW</a:t>
            </a:r>
            <a:endParaRPr lang="en-US" sz="2400" dirty="0">
              <a:solidFill>
                <a:srgbClr val="000000"/>
              </a:solidFill>
              <a:latin typeface="Times"/>
            </a:endParaRPr>
          </a:p>
        </p:txBody>
      </p:sp>
      <p:sp>
        <p:nvSpPr>
          <p:cNvPr id="25615" name="AutoShape 25"/>
          <p:cNvSpPr>
            <a:spLocks noChangeArrowheads="1"/>
          </p:cNvSpPr>
          <p:nvPr/>
        </p:nvSpPr>
        <p:spPr bwMode="auto">
          <a:xfrm>
            <a:off x="6172200" y="3733800"/>
            <a:ext cx="1295400" cy="228600"/>
          </a:xfrm>
          <a:prstGeom prst="roundRect">
            <a:avLst>
              <a:gd name="adj" fmla="val 16667"/>
            </a:avLst>
          </a:prstGeom>
          <a:solidFill>
            <a:srgbClr val="99CCFF"/>
          </a:solidFill>
          <a:ln w="9525">
            <a:solidFill>
              <a:srgbClr val="000000"/>
            </a:solidFill>
            <a:round/>
            <a:headEnd/>
            <a:tailEnd/>
          </a:ln>
        </p:spPr>
        <p:txBody>
          <a:bodyPr/>
          <a:lstStyle/>
          <a:p>
            <a:pPr algn="ctr" eaLnBrk="0" fontAlgn="base" hangingPunct="0">
              <a:spcBef>
                <a:spcPct val="0"/>
              </a:spcBef>
              <a:spcAft>
                <a:spcPts val="1000"/>
              </a:spcAft>
            </a:pPr>
            <a:r>
              <a:rPr lang="en-GB" sz="1000" dirty="0">
                <a:solidFill>
                  <a:srgbClr val="000000"/>
                </a:solidFill>
                <a:latin typeface="Tahoma" pitchFamily="34" charset="0"/>
              </a:rPr>
              <a:t>12 week scan</a:t>
            </a:r>
            <a:endParaRPr lang="en-US" sz="2400" dirty="0">
              <a:solidFill>
                <a:srgbClr val="000000"/>
              </a:solidFill>
              <a:latin typeface="Times"/>
            </a:endParaRPr>
          </a:p>
        </p:txBody>
      </p:sp>
      <p:sp>
        <p:nvSpPr>
          <p:cNvPr id="25616" name="AutoShape 26"/>
          <p:cNvSpPr>
            <a:spLocks noChangeArrowheads="1"/>
          </p:cNvSpPr>
          <p:nvPr/>
        </p:nvSpPr>
        <p:spPr bwMode="auto">
          <a:xfrm>
            <a:off x="6096000" y="4191000"/>
            <a:ext cx="1600200" cy="457200"/>
          </a:xfrm>
          <a:prstGeom prst="roundRect">
            <a:avLst>
              <a:gd name="adj" fmla="val 16667"/>
            </a:avLst>
          </a:prstGeom>
          <a:solidFill>
            <a:srgbClr val="99CCFF"/>
          </a:solidFill>
          <a:ln w="9525">
            <a:solidFill>
              <a:srgbClr val="000000"/>
            </a:solidFill>
            <a:round/>
            <a:headEnd/>
            <a:tailEnd/>
          </a:ln>
        </p:spPr>
        <p:txBody>
          <a:bodyPr/>
          <a:lstStyle/>
          <a:p>
            <a:pPr algn="ctr" eaLnBrk="0" fontAlgn="base" hangingPunct="0">
              <a:spcBef>
                <a:spcPct val="0"/>
              </a:spcBef>
              <a:spcAft>
                <a:spcPts val="1000"/>
              </a:spcAft>
            </a:pPr>
            <a:r>
              <a:rPr lang="en-GB" sz="1000" dirty="0">
                <a:solidFill>
                  <a:srgbClr val="000000"/>
                </a:solidFill>
                <a:latin typeface="Tahoma" pitchFamily="34" charset="0"/>
              </a:rPr>
              <a:t>At 20 weeks gestation /                20 week scan</a:t>
            </a:r>
            <a:endParaRPr lang="en-US" sz="2400" dirty="0">
              <a:solidFill>
                <a:srgbClr val="000000"/>
              </a:solidFill>
              <a:latin typeface="Times"/>
            </a:endParaRPr>
          </a:p>
        </p:txBody>
      </p:sp>
      <p:sp>
        <p:nvSpPr>
          <p:cNvPr id="25617" name="AutoShape 27"/>
          <p:cNvSpPr>
            <a:spLocks noChangeArrowheads="1"/>
          </p:cNvSpPr>
          <p:nvPr/>
        </p:nvSpPr>
        <p:spPr bwMode="auto">
          <a:xfrm>
            <a:off x="6019800" y="4800600"/>
            <a:ext cx="1600200" cy="457200"/>
          </a:xfrm>
          <a:prstGeom prst="roundRect">
            <a:avLst>
              <a:gd name="adj" fmla="val 16667"/>
            </a:avLst>
          </a:prstGeom>
          <a:solidFill>
            <a:srgbClr val="99CCFF"/>
          </a:solidFill>
          <a:ln w="9525">
            <a:solidFill>
              <a:srgbClr val="000000"/>
            </a:solidFill>
            <a:round/>
            <a:headEnd/>
            <a:tailEnd/>
          </a:ln>
        </p:spPr>
        <p:txBody>
          <a:bodyPr/>
          <a:lstStyle/>
          <a:p>
            <a:pPr algn="ctr" eaLnBrk="0" fontAlgn="base" hangingPunct="0">
              <a:spcBef>
                <a:spcPct val="0"/>
              </a:spcBef>
              <a:spcAft>
                <a:spcPts val="1000"/>
              </a:spcAft>
            </a:pPr>
            <a:r>
              <a:rPr lang="en-GB" sz="1000" dirty="0">
                <a:solidFill>
                  <a:srgbClr val="000000"/>
                </a:solidFill>
                <a:latin typeface="Tahoma" pitchFamily="34" charset="0"/>
              </a:rPr>
              <a:t>22 weeks: Multi-agency meeting</a:t>
            </a:r>
            <a:endParaRPr lang="en-US" sz="2400" dirty="0">
              <a:solidFill>
                <a:srgbClr val="000000"/>
              </a:solidFill>
              <a:latin typeface="Times"/>
            </a:endParaRPr>
          </a:p>
        </p:txBody>
      </p:sp>
      <p:sp>
        <p:nvSpPr>
          <p:cNvPr id="25618" name="AutoShape 28"/>
          <p:cNvSpPr>
            <a:spLocks noChangeArrowheads="1"/>
          </p:cNvSpPr>
          <p:nvPr/>
        </p:nvSpPr>
        <p:spPr bwMode="auto">
          <a:xfrm>
            <a:off x="5029200" y="2590800"/>
            <a:ext cx="1143000" cy="609600"/>
          </a:xfrm>
          <a:prstGeom prst="roundRect">
            <a:avLst>
              <a:gd name="adj" fmla="val 16667"/>
            </a:avLst>
          </a:prstGeom>
          <a:solidFill>
            <a:srgbClr val="CCFFCC"/>
          </a:solidFill>
          <a:ln w="9525">
            <a:solidFill>
              <a:srgbClr val="000000"/>
            </a:solidFill>
            <a:round/>
            <a:headEnd/>
            <a:tailEnd/>
          </a:ln>
        </p:spPr>
        <p:txBody>
          <a:bodyPr/>
          <a:lstStyle/>
          <a:p>
            <a:pPr algn="ctr" eaLnBrk="0" fontAlgn="base" hangingPunct="0">
              <a:spcBef>
                <a:spcPct val="0"/>
              </a:spcBef>
              <a:spcAft>
                <a:spcPts val="1000"/>
              </a:spcAft>
            </a:pPr>
            <a:r>
              <a:rPr lang="en-GB" sz="1000" dirty="0">
                <a:solidFill>
                  <a:srgbClr val="000000"/>
                </a:solidFill>
                <a:latin typeface="Tahoma" pitchFamily="34" charset="0"/>
              </a:rPr>
              <a:t>Refer to Social Services C&amp;F</a:t>
            </a:r>
            <a:endParaRPr lang="en-US" sz="2400" dirty="0">
              <a:solidFill>
                <a:srgbClr val="000000"/>
              </a:solidFill>
              <a:latin typeface="Times"/>
            </a:endParaRPr>
          </a:p>
        </p:txBody>
      </p:sp>
      <p:sp>
        <p:nvSpPr>
          <p:cNvPr id="25619" name="AutoShape 29"/>
          <p:cNvSpPr>
            <a:spLocks noChangeArrowheads="1"/>
          </p:cNvSpPr>
          <p:nvPr/>
        </p:nvSpPr>
        <p:spPr bwMode="auto">
          <a:xfrm>
            <a:off x="3429000" y="2514600"/>
            <a:ext cx="1447800" cy="914400"/>
          </a:xfrm>
          <a:prstGeom prst="roundRect">
            <a:avLst>
              <a:gd name="adj" fmla="val 16667"/>
            </a:avLst>
          </a:prstGeom>
          <a:solidFill>
            <a:srgbClr val="CCFFCC">
              <a:alpha val="89803"/>
            </a:srgbClr>
          </a:solidFill>
          <a:ln w="9525">
            <a:solidFill>
              <a:srgbClr val="000000"/>
            </a:solidFill>
            <a:round/>
            <a:headEnd/>
            <a:tailEnd/>
          </a:ln>
        </p:spPr>
        <p:txBody>
          <a:bodyPr/>
          <a:lstStyle/>
          <a:p>
            <a:pPr algn="ctr" eaLnBrk="0" fontAlgn="base" hangingPunct="0">
              <a:spcBef>
                <a:spcPct val="0"/>
              </a:spcBef>
              <a:spcAft>
                <a:spcPts val="1000"/>
              </a:spcAft>
            </a:pPr>
            <a:r>
              <a:rPr lang="en-GB" sz="1000" dirty="0">
                <a:solidFill>
                  <a:srgbClr val="000000"/>
                </a:solidFill>
                <a:latin typeface="Tahoma" pitchFamily="34" charset="0"/>
              </a:rPr>
              <a:t>If Child Protection concerns present, complete unborn Child Risk Assessment:</a:t>
            </a:r>
            <a:endParaRPr lang="en-US" sz="2400" dirty="0">
              <a:solidFill>
                <a:srgbClr val="000000"/>
              </a:solidFill>
              <a:latin typeface="Times"/>
            </a:endParaRPr>
          </a:p>
        </p:txBody>
      </p:sp>
      <p:sp>
        <p:nvSpPr>
          <p:cNvPr id="25620" name="AutoShape 30"/>
          <p:cNvSpPr>
            <a:spLocks noChangeArrowheads="1"/>
          </p:cNvSpPr>
          <p:nvPr/>
        </p:nvSpPr>
        <p:spPr bwMode="auto">
          <a:xfrm>
            <a:off x="2743200" y="5562600"/>
            <a:ext cx="4419600" cy="1143000"/>
          </a:xfrm>
          <a:prstGeom prst="roundRect">
            <a:avLst>
              <a:gd name="adj" fmla="val 16667"/>
            </a:avLst>
          </a:prstGeom>
          <a:solidFill>
            <a:srgbClr val="FFCC99"/>
          </a:solidFill>
          <a:ln w="9525">
            <a:solidFill>
              <a:srgbClr val="000000"/>
            </a:solidFill>
            <a:round/>
            <a:headEnd/>
            <a:tailEnd/>
          </a:ln>
        </p:spPr>
        <p:txBody>
          <a:bodyPr/>
          <a:lstStyle/>
          <a:p>
            <a:pPr algn="ctr" eaLnBrk="0" fontAlgn="base" hangingPunct="0">
              <a:spcBef>
                <a:spcPct val="0"/>
              </a:spcBef>
              <a:spcAft>
                <a:spcPts val="1000"/>
              </a:spcAft>
            </a:pPr>
            <a:r>
              <a:rPr lang="en-GB" sz="1000">
                <a:solidFill>
                  <a:srgbClr val="000000"/>
                </a:solidFill>
                <a:latin typeface="Tahoma" pitchFamily="34" charset="0"/>
              </a:rPr>
              <a:t>Additional services required: </a:t>
            </a:r>
          </a:p>
          <a:p>
            <a:pPr eaLnBrk="0" fontAlgn="base" hangingPunct="0">
              <a:spcBef>
                <a:spcPct val="0"/>
              </a:spcBef>
              <a:spcAft>
                <a:spcPts val="1000"/>
              </a:spcAft>
              <a:buFont typeface="Arial" charset="0"/>
              <a:buChar char="•"/>
            </a:pPr>
            <a:r>
              <a:rPr lang="en-GB" sz="1000">
                <a:solidFill>
                  <a:srgbClr val="000000"/>
                </a:solidFill>
                <a:latin typeface="Tahoma" pitchFamily="34" charset="0"/>
              </a:rPr>
              <a:t>Appoint key worker</a:t>
            </a:r>
          </a:p>
          <a:p>
            <a:pPr eaLnBrk="0" fontAlgn="base" hangingPunct="0">
              <a:spcBef>
                <a:spcPct val="0"/>
              </a:spcBef>
              <a:spcAft>
                <a:spcPts val="1000"/>
              </a:spcAft>
              <a:buFont typeface="Arial" charset="0"/>
              <a:buChar char="•"/>
            </a:pPr>
            <a:r>
              <a:rPr lang="en-GB" sz="1000">
                <a:solidFill>
                  <a:srgbClr val="000000"/>
                </a:solidFill>
                <a:latin typeface="Tahoma" pitchFamily="34" charset="0"/>
              </a:rPr>
              <a:t>Co-ordinate care plan to provide an effective/efficient                            streamlined service with good inter-agency communication and liaison</a:t>
            </a:r>
            <a:endParaRPr lang="en-US" sz="2400">
              <a:solidFill>
                <a:srgbClr val="000000"/>
              </a:solidFill>
              <a:latin typeface="Times"/>
            </a:endParaRPr>
          </a:p>
        </p:txBody>
      </p:sp>
      <p:sp>
        <p:nvSpPr>
          <p:cNvPr id="25621" name="AutoShape 31"/>
          <p:cNvSpPr>
            <a:spLocks noChangeArrowheads="1"/>
          </p:cNvSpPr>
          <p:nvPr/>
        </p:nvSpPr>
        <p:spPr bwMode="auto">
          <a:xfrm>
            <a:off x="7315200" y="5562600"/>
            <a:ext cx="1676400" cy="1066800"/>
          </a:xfrm>
          <a:prstGeom prst="roundRect">
            <a:avLst>
              <a:gd name="adj" fmla="val 16667"/>
            </a:avLst>
          </a:prstGeom>
          <a:solidFill>
            <a:srgbClr val="FFCC00"/>
          </a:solidFill>
          <a:ln w="9525">
            <a:solidFill>
              <a:srgbClr val="000000"/>
            </a:solidFill>
            <a:round/>
            <a:headEnd/>
            <a:tailEnd/>
          </a:ln>
        </p:spPr>
        <p:txBody>
          <a:bodyPr/>
          <a:lstStyle/>
          <a:p>
            <a:pPr algn="ctr" eaLnBrk="0" fontAlgn="base" hangingPunct="0">
              <a:spcBef>
                <a:spcPct val="0"/>
              </a:spcBef>
              <a:spcAft>
                <a:spcPts val="1000"/>
              </a:spcAft>
            </a:pPr>
            <a:r>
              <a:rPr lang="en-GB" sz="1000">
                <a:solidFill>
                  <a:srgbClr val="000000"/>
                </a:solidFill>
                <a:latin typeface="Tahoma" pitchFamily="34" charset="0"/>
              </a:rPr>
              <a:t>No additional services required.  Continue to provide antenatal / intrapartum and      postnatal care</a:t>
            </a:r>
            <a:endParaRPr lang="en-US" sz="2400">
              <a:solidFill>
                <a:srgbClr val="000000"/>
              </a:solidFill>
              <a:latin typeface="Times"/>
            </a:endParaRPr>
          </a:p>
        </p:txBody>
      </p:sp>
      <p:sp>
        <p:nvSpPr>
          <p:cNvPr id="7200" name="Line 32"/>
          <p:cNvSpPr>
            <a:spLocks noChangeShapeType="1"/>
          </p:cNvSpPr>
          <p:nvPr/>
        </p:nvSpPr>
        <p:spPr bwMode="auto">
          <a:xfrm>
            <a:off x="4343400" y="762000"/>
            <a:ext cx="0" cy="228600"/>
          </a:xfrm>
          <a:prstGeom prst="line">
            <a:avLst/>
          </a:prstGeom>
          <a:ln w="12700">
            <a:headEnd/>
            <a:tailEnd type="triangle" w="med" len="med"/>
          </a:ln>
        </p:spPr>
        <p:style>
          <a:lnRef idx="1">
            <a:schemeClr val="accent3"/>
          </a:lnRef>
          <a:fillRef idx="0">
            <a:schemeClr val="accent3"/>
          </a:fillRef>
          <a:effectRef idx="0">
            <a:schemeClr val="accent3"/>
          </a:effectRef>
          <a:fontRef idx="minor">
            <a:schemeClr val="tx1"/>
          </a:fontRef>
        </p:style>
        <p:txBody>
          <a:bodyPr/>
          <a:lstStyle/>
          <a:p>
            <a:pPr eaLnBrk="0" fontAlgn="base" hangingPunct="0">
              <a:spcBef>
                <a:spcPct val="0"/>
              </a:spcBef>
              <a:spcAft>
                <a:spcPct val="0"/>
              </a:spcAft>
              <a:defRPr/>
            </a:pPr>
            <a:endParaRPr lang="en-GB" sz="2400">
              <a:solidFill>
                <a:srgbClr val="000000"/>
              </a:solidFill>
            </a:endParaRPr>
          </a:p>
        </p:txBody>
      </p:sp>
      <p:sp>
        <p:nvSpPr>
          <p:cNvPr id="7201" name="Line 33"/>
          <p:cNvSpPr>
            <a:spLocks noChangeShapeType="1"/>
          </p:cNvSpPr>
          <p:nvPr/>
        </p:nvSpPr>
        <p:spPr bwMode="auto">
          <a:xfrm>
            <a:off x="6858000" y="4648200"/>
            <a:ext cx="0" cy="152400"/>
          </a:xfrm>
          <a:prstGeom prst="line">
            <a:avLst/>
          </a:prstGeom>
          <a:ln w="12700">
            <a:headEnd/>
            <a:tailEnd type="triangle" w="med" len="med"/>
          </a:ln>
        </p:spPr>
        <p:style>
          <a:lnRef idx="1">
            <a:schemeClr val="accent3"/>
          </a:lnRef>
          <a:fillRef idx="0">
            <a:schemeClr val="accent3"/>
          </a:fillRef>
          <a:effectRef idx="0">
            <a:schemeClr val="accent3"/>
          </a:effectRef>
          <a:fontRef idx="minor">
            <a:schemeClr val="tx1"/>
          </a:fontRef>
        </p:style>
        <p:txBody>
          <a:bodyPr/>
          <a:lstStyle/>
          <a:p>
            <a:pPr eaLnBrk="0" fontAlgn="base" hangingPunct="0">
              <a:spcBef>
                <a:spcPct val="0"/>
              </a:spcBef>
              <a:spcAft>
                <a:spcPct val="0"/>
              </a:spcAft>
              <a:defRPr/>
            </a:pPr>
            <a:endParaRPr lang="en-GB" sz="2400">
              <a:solidFill>
                <a:srgbClr val="000000"/>
              </a:solidFill>
            </a:endParaRPr>
          </a:p>
        </p:txBody>
      </p:sp>
      <p:sp>
        <p:nvSpPr>
          <p:cNvPr id="7202" name="Line 34"/>
          <p:cNvSpPr>
            <a:spLocks noChangeShapeType="1"/>
          </p:cNvSpPr>
          <p:nvPr/>
        </p:nvSpPr>
        <p:spPr bwMode="auto">
          <a:xfrm>
            <a:off x="6781800" y="3962400"/>
            <a:ext cx="0" cy="228600"/>
          </a:xfrm>
          <a:prstGeom prst="line">
            <a:avLst/>
          </a:prstGeom>
          <a:ln w="12700">
            <a:headEnd/>
            <a:tailEnd type="triangle" w="med" len="med"/>
          </a:ln>
        </p:spPr>
        <p:style>
          <a:lnRef idx="1">
            <a:schemeClr val="accent3"/>
          </a:lnRef>
          <a:fillRef idx="0">
            <a:schemeClr val="accent3"/>
          </a:fillRef>
          <a:effectRef idx="0">
            <a:schemeClr val="accent3"/>
          </a:effectRef>
          <a:fontRef idx="minor">
            <a:schemeClr val="tx1"/>
          </a:fontRef>
        </p:style>
        <p:txBody>
          <a:bodyPr/>
          <a:lstStyle/>
          <a:p>
            <a:pPr eaLnBrk="0" fontAlgn="base" hangingPunct="0">
              <a:spcBef>
                <a:spcPct val="0"/>
              </a:spcBef>
              <a:spcAft>
                <a:spcPct val="0"/>
              </a:spcAft>
              <a:defRPr/>
            </a:pPr>
            <a:endParaRPr lang="en-GB" sz="2400">
              <a:solidFill>
                <a:srgbClr val="000000"/>
              </a:solidFill>
            </a:endParaRPr>
          </a:p>
        </p:txBody>
      </p:sp>
      <p:sp>
        <p:nvSpPr>
          <p:cNvPr id="7203" name="Line 35"/>
          <p:cNvSpPr>
            <a:spLocks noChangeShapeType="1"/>
          </p:cNvSpPr>
          <p:nvPr/>
        </p:nvSpPr>
        <p:spPr bwMode="auto">
          <a:xfrm>
            <a:off x="6781800" y="3505200"/>
            <a:ext cx="0" cy="228600"/>
          </a:xfrm>
          <a:prstGeom prst="line">
            <a:avLst/>
          </a:prstGeom>
          <a:ln w="12700">
            <a:headEnd/>
            <a:tailEnd type="triangle" w="med" len="med"/>
          </a:ln>
        </p:spPr>
        <p:style>
          <a:lnRef idx="1">
            <a:schemeClr val="accent3"/>
          </a:lnRef>
          <a:fillRef idx="0">
            <a:schemeClr val="accent3"/>
          </a:fillRef>
          <a:effectRef idx="0">
            <a:schemeClr val="accent3"/>
          </a:effectRef>
          <a:fontRef idx="minor">
            <a:schemeClr val="tx1"/>
          </a:fontRef>
        </p:style>
        <p:txBody>
          <a:bodyPr/>
          <a:lstStyle/>
          <a:p>
            <a:pPr eaLnBrk="0" fontAlgn="base" hangingPunct="0">
              <a:spcBef>
                <a:spcPct val="0"/>
              </a:spcBef>
              <a:spcAft>
                <a:spcPct val="0"/>
              </a:spcAft>
              <a:defRPr/>
            </a:pPr>
            <a:endParaRPr lang="en-GB" sz="2400">
              <a:solidFill>
                <a:srgbClr val="000000"/>
              </a:solidFill>
            </a:endParaRPr>
          </a:p>
        </p:txBody>
      </p:sp>
      <p:sp>
        <p:nvSpPr>
          <p:cNvPr id="7204" name="Line 36"/>
          <p:cNvSpPr>
            <a:spLocks noChangeShapeType="1"/>
          </p:cNvSpPr>
          <p:nvPr/>
        </p:nvSpPr>
        <p:spPr bwMode="auto">
          <a:xfrm>
            <a:off x="4038600" y="2286000"/>
            <a:ext cx="0" cy="228600"/>
          </a:xfrm>
          <a:prstGeom prst="line">
            <a:avLst/>
          </a:prstGeom>
          <a:ln w="12700">
            <a:headEnd/>
            <a:tailEnd type="triangle" w="med" len="med"/>
          </a:ln>
        </p:spPr>
        <p:style>
          <a:lnRef idx="1">
            <a:schemeClr val="accent3"/>
          </a:lnRef>
          <a:fillRef idx="0">
            <a:schemeClr val="accent3"/>
          </a:fillRef>
          <a:effectRef idx="0">
            <a:schemeClr val="accent3"/>
          </a:effectRef>
          <a:fontRef idx="minor">
            <a:schemeClr val="tx1"/>
          </a:fontRef>
        </p:style>
        <p:txBody>
          <a:bodyPr/>
          <a:lstStyle/>
          <a:p>
            <a:pPr eaLnBrk="0" fontAlgn="base" hangingPunct="0">
              <a:spcBef>
                <a:spcPct val="0"/>
              </a:spcBef>
              <a:spcAft>
                <a:spcPct val="0"/>
              </a:spcAft>
              <a:defRPr/>
            </a:pPr>
            <a:endParaRPr lang="en-GB" sz="2400">
              <a:solidFill>
                <a:srgbClr val="000000"/>
              </a:solidFill>
            </a:endParaRPr>
          </a:p>
        </p:txBody>
      </p:sp>
      <p:sp>
        <p:nvSpPr>
          <p:cNvPr id="25627" name="Line 37"/>
          <p:cNvSpPr>
            <a:spLocks noChangeShapeType="1"/>
          </p:cNvSpPr>
          <p:nvPr/>
        </p:nvSpPr>
        <p:spPr bwMode="auto">
          <a:xfrm>
            <a:off x="6324600" y="5257800"/>
            <a:ext cx="0" cy="304800"/>
          </a:xfrm>
          <a:prstGeom prst="line">
            <a:avLst/>
          </a:prstGeom>
          <a:noFill/>
          <a:ln w="19050">
            <a:solidFill>
              <a:schemeClr val="bg1"/>
            </a:solidFill>
            <a:round/>
            <a:headEnd/>
            <a:tailEnd type="triangle" w="med" len="med"/>
          </a:ln>
        </p:spPr>
        <p:txBody>
          <a:bodyPr/>
          <a:lstStyle/>
          <a:p>
            <a:pPr fontAlgn="base">
              <a:spcBef>
                <a:spcPct val="0"/>
              </a:spcBef>
              <a:spcAft>
                <a:spcPct val="0"/>
              </a:spcAft>
            </a:pPr>
            <a:endParaRPr lang="en-US" sz="2400">
              <a:solidFill>
                <a:srgbClr val="000000"/>
              </a:solidFill>
              <a:latin typeface="Times"/>
            </a:endParaRPr>
          </a:p>
        </p:txBody>
      </p:sp>
      <p:sp>
        <p:nvSpPr>
          <p:cNvPr id="7206" name="Line 38"/>
          <p:cNvSpPr>
            <a:spLocks noChangeShapeType="1"/>
          </p:cNvSpPr>
          <p:nvPr/>
        </p:nvSpPr>
        <p:spPr bwMode="auto">
          <a:xfrm>
            <a:off x="7543800" y="5257800"/>
            <a:ext cx="0" cy="304800"/>
          </a:xfrm>
          <a:prstGeom prst="line">
            <a:avLst/>
          </a:prstGeom>
          <a:ln w="19050">
            <a:solidFill>
              <a:schemeClr val="bg1"/>
            </a:solidFill>
            <a:headEnd/>
            <a:tailEnd type="triangle" w="med" len="med"/>
          </a:ln>
        </p:spPr>
        <p:style>
          <a:lnRef idx="1">
            <a:schemeClr val="accent3"/>
          </a:lnRef>
          <a:fillRef idx="0">
            <a:schemeClr val="accent3"/>
          </a:fillRef>
          <a:effectRef idx="0">
            <a:schemeClr val="accent3"/>
          </a:effectRef>
          <a:fontRef idx="minor">
            <a:schemeClr val="tx1"/>
          </a:fontRef>
        </p:style>
        <p:txBody>
          <a:bodyPr/>
          <a:lstStyle/>
          <a:p>
            <a:pPr eaLnBrk="0" fontAlgn="base" hangingPunct="0">
              <a:spcBef>
                <a:spcPct val="0"/>
              </a:spcBef>
              <a:spcAft>
                <a:spcPct val="0"/>
              </a:spcAft>
              <a:defRPr/>
            </a:pPr>
            <a:endParaRPr lang="en-GB" sz="2400">
              <a:solidFill>
                <a:srgbClr val="000000"/>
              </a:solidFill>
            </a:endParaRPr>
          </a:p>
        </p:txBody>
      </p:sp>
      <p:sp>
        <p:nvSpPr>
          <p:cNvPr id="7207" name="Line 39"/>
          <p:cNvSpPr>
            <a:spLocks noChangeShapeType="1"/>
          </p:cNvSpPr>
          <p:nvPr/>
        </p:nvSpPr>
        <p:spPr bwMode="auto">
          <a:xfrm>
            <a:off x="6629400" y="2286000"/>
            <a:ext cx="0" cy="152400"/>
          </a:xfrm>
          <a:prstGeom prst="line">
            <a:avLst/>
          </a:prstGeom>
          <a:ln w="19050">
            <a:headEnd/>
            <a:tailEnd type="triangle" w="med" len="med"/>
          </a:ln>
        </p:spPr>
        <p:style>
          <a:lnRef idx="1">
            <a:schemeClr val="accent3"/>
          </a:lnRef>
          <a:fillRef idx="0">
            <a:schemeClr val="accent3"/>
          </a:fillRef>
          <a:effectRef idx="0">
            <a:schemeClr val="accent3"/>
          </a:effectRef>
          <a:fontRef idx="minor">
            <a:schemeClr val="tx1"/>
          </a:fontRef>
        </p:style>
        <p:txBody>
          <a:bodyPr/>
          <a:lstStyle/>
          <a:p>
            <a:pPr eaLnBrk="0" fontAlgn="base" hangingPunct="0">
              <a:spcBef>
                <a:spcPct val="0"/>
              </a:spcBef>
              <a:spcAft>
                <a:spcPct val="0"/>
              </a:spcAft>
              <a:defRPr/>
            </a:pPr>
            <a:endParaRPr lang="en-GB" sz="2400">
              <a:solidFill>
                <a:srgbClr val="000000"/>
              </a:solidFill>
            </a:endParaRPr>
          </a:p>
        </p:txBody>
      </p:sp>
      <p:sp>
        <p:nvSpPr>
          <p:cNvPr id="7208" name="Line 40"/>
          <p:cNvSpPr>
            <a:spLocks noChangeShapeType="1"/>
          </p:cNvSpPr>
          <p:nvPr/>
        </p:nvSpPr>
        <p:spPr bwMode="auto">
          <a:xfrm>
            <a:off x="1143000" y="2057400"/>
            <a:ext cx="0" cy="381000"/>
          </a:xfrm>
          <a:prstGeom prst="line">
            <a:avLst/>
          </a:prstGeom>
          <a:ln w="19050">
            <a:solidFill>
              <a:schemeClr val="bg1">
                <a:lumMod val="95000"/>
              </a:schemeClr>
            </a:solidFill>
            <a:headEnd/>
            <a:tailEnd type="triangle" w="med" len="med"/>
          </a:ln>
        </p:spPr>
        <p:style>
          <a:lnRef idx="1">
            <a:schemeClr val="dk1"/>
          </a:lnRef>
          <a:fillRef idx="0">
            <a:schemeClr val="dk1"/>
          </a:fillRef>
          <a:effectRef idx="0">
            <a:schemeClr val="dk1"/>
          </a:effectRef>
          <a:fontRef idx="minor">
            <a:schemeClr val="tx1"/>
          </a:fontRef>
        </p:style>
        <p:txBody>
          <a:bodyPr/>
          <a:lstStyle/>
          <a:p>
            <a:pPr eaLnBrk="0" fontAlgn="base" hangingPunct="0">
              <a:spcBef>
                <a:spcPct val="0"/>
              </a:spcBef>
              <a:spcAft>
                <a:spcPct val="0"/>
              </a:spcAft>
              <a:defRPr/>
            </a:pPr>
            <a:endParaRPr lang="en-GB" sz="2400">
              <a:solidFill>
                <a:srgbClr val="000000"/>
              </a:solidFill>
            </a:endParaRPr>
          </a:p>
        </p:txBody>
      </p:sp>
      <p:sp>
        <p:nvSpPr>
          <p:cNvPr id="7209" name="Line 41"/>
          <p:cNvSpPr>
            <a:spLocks noChangeShapeType="1"/>
          </p:cNvSpPr>
          <p:nvPr/>
        </p:nvSpPr>
        <p:spPr bwMode="auto">
          <a:xfrm>
            <a:off x="1143000" y="3048000"/>
            <a:ext cx="0" cy="304800"/>
          </a:xfrm>
          <a:prstGeom prst="line">
            <a:avLst/>
          </a:prstGeom>
          <a:ln w="19050">
            <a:solidFill>
              <a:schemeClr val="bg1">
                <a:lumMod val="95000"/>
              </a:schemeClr>
            </a:solidFill>
            <a:headEnd/>
            <a:tailEnd type="triangle" w="med" len="med"/>
          </a:ln>
        </p:spPr>
        <p:style>
          <a:lnRef idx="1">
            <a:schemeClr val="accent3"/>
          </a:lnRef>
          <a:fillRef idx="0">
            <a:schemeClr val="accent3"/>
          </a:fillRef>
          <a:effectRef idx="0">
            <a:schemeClr val="accent3"/>
          </a:effectRef>
          <a:fontRef idx="minor">
            <a:schemeClr val="tx1"/>
          </a:fontRef>
        </p:style>
        <p:txBody>
          <a:bodyPr/>
          <a:lstStyle/>
          <a:p>
            <a:pPr eaLnBrk="0" fontAlgn="base" hangingPunct="0">
              <a:spcBef>
                <a:spcPct val="0"/>
              </a:spcBef>
              <a:spcAft>
                <a:spcPct val="0"/>
              </a:spcAft>
              <a:defRPr/>
            </a:pPr>
            <a:endParaRPr lang="en-GB" sz="2400">
              <a:solidFill>
                <a:srgbClr val="000000"/>
              </a:solidFill>
            </a:endParaRPr>
          </a:p>
        </p:txBody>
      </p:sp>
      <p:sp>
        <p:nvSpPr>
          <p:cNvPr id="7210" name="Line 42"/>
          <p:cNvSpPr>
            <a:spLocks noChangeShapeType="1"/>
          </p:cNvSpPr>
          <p:nvPr/>
        </p:nvSpPr>
        <p:spPr bwMode="auto">
          <a:xfrm>
            <a:off x="1143000" y="3657600"/>
            <a:ext cx="0" cy="228600"/>
          </a:xfrm>
          <a:prstGeom prst="line">
            <a:avLst/>
          </a:prstGeom>
          <a:ln w="19050">
            <a:headEnd/>
            <a:tailEnd type="triangle" w="med" len="med"/>
          </a:ln>
        </p:spPr>
        <p:style>
          <a:lnRef idx="1">
            <a:schemeClr val="accent3"/>
          </a:lnRef>
          <a:fillRef idx="0">
            <a:schemeClr val="accent3"/>
          </a:fillRef>
          <a:effectRef idx="0">
            <a:schemeClr val="accent3"/>
          </a:effectRef>
          <a:fontRef idx="minor">
            <a:schemeClr val="tx1"/>
          </a:fontRef>
        </p:style>
        <p:txBody>
          <a:bodyPr/>
          <a:lstStyle/>
          <a:p>
            <a:pPr eaLnBrk="0" fontAlgn="base" hangingPunct="0">
              <a:spcBef>
                <a:spcPct val="0"/>
              </a:spcBef>
              <a:spcAft>
                <a:spcPct val="0"/>
              </a:spcAft>
              <a:defRPr/>
            </a:pPr>
            <a:endParaRPr lang="en-GB" sz="2400">
              <a:solidFill>
                <a:srgbClr val="000000"/>
              </a:solidFill>
            </a:endParaRPr>
          </a:p>
        </p:txBody>
      </p:sp>
      <p:sp>
        <p:nvSpPr>
          <p:cNvPr id="7211" name="Line 43"/>
          <p:cNvSpPr>
            <a:spLocks noChangeShapeType="1"/>
          </p:cNvSpPr>
          <p:nvPr/>
        </p:nvSpPr>
        <p:spPr bwMode="auto">
          <a:xfrm>
            <a:off x="1143000" y="4343400"/>
            <a:ext cx="0" cy="228600"/>
          </a:xfrm>
          <a:prstGeom prst="line">
            <a:avLst/>
          </a:prstGeom>
          <a:ln w="19050">
            <a:headEnd/>
            <a:tailEnd type="triangle" w="med" len="med"/>
          </a:ln>
        </p:spPr>
        <p:style>
          <a:lnRef idx="1">
            <a:schemeClr val="accent3"/>
          </a:lnRef>
          <a:fillRef idx="0">
            <a:schemeClr val="accent3"/>
          </a:fillRef>
          <a:effectRef idx="0">
            <a:schemeClr val="accent3"/>
          </a:effectRef>
          <a:fontRef idx="minor">
            <a:schemeClr val="tx1"/>
          </a:fontRef>
        </p:style>
        <p:txBody>
          <a:bodyPr/>
          <a:lstStyle/>
          <a:p>
            <a:pPr eaLnBrk="0" fontAlgn="base" hangingPunct="0">
              <a:spcBef>
                <a:spcPct val="0"/>
              </a:spcBef>
              <a:spcAft>
                <a:spcPct val="0"/>
              </a:spcAft>
              <a:defRPr/>
            </a:pPr>
            <a:endParaRPr lang="en-GB" sz="2400">
              <a:solidFill>
                <a:srgbClr val="000000"/>
              </a:solidFill>
            </a:endParaRPr>
          </a:p>
        </p:txBody>
      </p:sp>
      <p:sp>
        <p:nvSpPr>
          <p:cNvPr id="25634" name="Line 44"/>
          <p:cNvSpPr>
            <a:spLocks noChangeShapeType="1"/>
          </p:cNvSpPr>
          <p:nvPr/>
        </p:nvSpPr>
        <p:spPr bwMode="auto">
          <a:xfrm>
            <a:off x="2209800" y="1828800"/>
            <a:ext cx="609600" cy="0"/>
          </a:xfrm>
          <a:prstGeom prst="line">
            <a:avLst/>
          </a:prstGeom>
          <a:noFill/>
          <a:ln w="19050">
            <a:solidFill>
              <a:schemeClr val="bg1"/>
            </a:solidFill>
            <a:round/>
            <a:headEnd/>
            <a:tailEnd/>
          </a:ln>
        </p:spPr>
        <p:txBody>
          <a:bodyPr/>
          <a:lstStyle/>
          <a:p>
            <a:pPr fontAlgn="base">
              <a:spcBef>
                <a:spcPct val="0"/>
              </a:spcBef>
              <a:spcAft>
                <a:spcPct val="0"/>
              </a:spcAft>
            </a:pPr>
            <a:endParaRPr lang="en-US" sz="2400">
              <a:solidFill>
                <a:srgbClr val="000000"/>
              </a:solidFill>
              <a:latin typeface="Times"/>
            </a:endParaRPr>
          </a:p>
        </p:txBody>
      </p:sp>
      <p:sp>
        <p:nvSpPr>
          <p:cNvPr id="25635" name="Line 45"/>
          <p:cNvSpPr>
            <a:spLocks noChangeShapeType="1"/>
          </p:cNvSpPr>
          <p:nvPr/>
        </p:nvSpPr>
        <p:spPr bwMode="auto">
          <a:xfrm flipV="1">
            <a:off x="5943600" y="1828800"/>
            <a:ext cx="457200" cy="0"/>
          </a:xfrm>
          <a:prstGeom prst="line">
            <a:avLst/>
          </a:prstGeom>
          <a:noFill/>
          <a:ln w="19050">
            <a:solidFill>
              <a:schemeClr val="bg1"/>
            </a:solidFill>
            <a:round/>
            <a:headEnd/>
            <a:tailEnd type="triangle" w="med" len="med"/>
          </a:ln>
        </p:spPr>
        <p:txBody>
          <a:bodyPr/>
          <a:lstStyle/>
          <a:p>
            <a:pPr fontAlgn="base">
              <a:spcBef>
                <a:spcPct val="0"/>
              </a:spcBef>
              <a:spcAft>
                <a:spcPct val="0"/>
              </a:spcAft>
            </a:pPr>
            <a:endParaRPr lang="en-US" sz="2400">
              <a:solidFill>
                <a:srgbClr val="000000"/>
              </a:solidFill>
              <a:latin typeface="Times"/>
            </a:endParaRPr>
          </a:p>
        </p:txBody>
      </p:sp>
      <p:sp>
        <p:nvSpPr>
          <p:cNvPr id="7215" name="Line 47"/>
          <p:cNvSpPr>
            <a:spLocks noChangeShapeType="1"/>
          </p:cNvSpPr>
          <p:nvPr/>
        </p:nvSpPr>
        <p:spPr bwMode="auto">
          <a:xfrm>
            <a:off x="7924800" y="2209800"/>
            <a:ext cx="0" cy="3200400"/>
          </a:xfrm>
          <a:prstGeom prst="line">
            <a:avLst/>
          </a:prstGeom>
          <a:ln w="38100">
            <a:solidFill>
              <a:schemeClr val="bg1"/>
            </a:solidFill>
            <a:headEnd/>
            <a:tailEnd/>
          </a:ln>
        </p:spPr>
        <p:style>
          <a:lnRef idx="1">
            <a:schemeClr val="accent3"/>
          </a:lnRef>
          <a:fillRef idx="0">
            <a:schemeClr val="accent3"/>
          </a:fillRef>
          <a:effectRef idx="0">
            <a:schemeClr val="accent3"/>
          </a:effectRef>
          <a:fontRef idx="minor">
            <a:schemeClr val="tx1"/>
          </a:fontRef>
        </p:style>
        <p:txBody>
          <a:bodyPr/>
          <a:lstStyle/>
          <a:p>
            <a:pPr eaLnBrk="0" fontAlgn="base" hangingPunct="0">
              <a:spcBef>
                <a:spcPct val="0"/>
              </a:spcBef>
              <a:spcAft>
                <a:spcPct val="0"/>
              </a:spcAft>
              <a:defRPr/>
            </a:pPr>
            <a:endParaRPr lang="en-GB" sz="2400">
              <a:solidFill>
                <a:srgbClr val="000000"/>
              </a:solidFill>
            </a:endParaRPr>
          </a:p>
        </p:txBody>
      </p:sp>
      <p:sp>
        <p:nvSpPr>
          <p:cNvPr id="25637" name="AutoShape 48"/>
          <p:cNvSpPr>
            <a:spLocks noChangeArrowheads="1"/>
          </p:cNvSpPr>
          <p:nvPr/>
        </p:nvSpPr>
        <p:spPr bwMode="auto">
          <a:xfrm>
            <a:off x="1905000" y="2590800"/>
            <a:ext cx="1181100" cy="457200"/>
          </a:xfrm>
          <a:prstGeom prst="roundRect">
            <a:avLst>
              <a:gd name="adj" fmla="val 16667"/>
            </a:avLst>
          </a:prstGeom>
          <a:solidFill>
            <a:srgbClr val="FFFF99"/>
          </a:solidFill>
          <a:ln w="9525">
            <a:solidFill>
              <a:srgbClr val="000000"/>
            </a:solidFill>
            <a:round/>
            <a:headEnd/>
            <a:tailEnd/>
          </a:ln>
        </p:spPr>
        <p:txBody>
          <a:bodyPr/>
          <a:lstStyle/>
          <a:p>
            <a:pPr algn="ctr" eaLnBrk="0" fontAlgn="base" hangingPunct="0">
              <a:spcBef>
                <a:spcPct val="0"/>
              </a:spcBef>
              <a:spcAft>
                <a:spcPts val="1000"/>
              </a:spcAft>
            </a:pPr>
            <a:r>
              <a:rPr lang="en-GB" sz="1000">
                <a:solidFill>
                  <a:srgbClr val="000000"/>
                </a:solidFill>
                <a:latin typeface="Tahoma" pitchFamily="34" charset="0"/>
              </a:rPr>
              <a:t>Spontaneous miscarriage</a:t>
            </a:r>
            <a:endParaRPr lang="en-US" sz="2400">
              <a:solidFill>
                <a:srgbClr val="000000"/>
              </a:solidFill>
              <a:latin typeface="Times"/>
            </a:endParaRPr>
          </a:p>
        </p:txBody>
      </p:sp>
      <p:sp>
        <p:nvSpPr>
          <p:cNvPr id="7217" name="Line 49"/>
          <p:cNvSpPr>
            <a:spLocks noChangeShapeType="1"/>
          </p:cNvSpPr>
          <p:nvPr/>
        </p:nvSpPr>
        <p:spPr bwMode="auto">
          <a:xfrm>
            <a:off x="2590800" y="3048000"/>
            <a:ext cx="0" cy="228600"/>
          </a:xfrm>
          <a:prstGeom prst="line">
            <a:avLst/>
          </a:prstGeom>
          <a:ln w="12700">
            <a:headEnd/>
            <a:tailEnd type="triangle" w="med" len="med"/>
          </a:ln>
        </p:spPr>
        <p:style>
          <a:lnRef idx="1">
            <a:schemeClr val="accent3"/>
          </a:lnRef>
          <a:fillRef idx="0">
            <a:schemeClr val="accent3"/>
          </a:fillRef>
          <a:effectRef idx="0">
            <a:schemeClr val="accent3"/>
          </a:effectRef>
          <a:fontRef idx="minor">
            <a:schemeClr val="tx1"/>
          </a:fontRef>
        </p:style>
        <p:txBody>
          <a:bodyPr/>
          <a:lstStyle/>
          <a:p>
            <a:pPr eaLnBrk="0" fontAlgn="base" hangingPunct="0">
              <a:spcBef>
                <a:spcPct val="0"/>
              </a:spcBef>
              <a:spcAft>
                <a:spcPct val="0"/>
              </a:spcAft>
              <a:defRPr/>
            </a:pPr>
            <a:endParaRPr lang="en-GB" sz="2400">
              <a:solidFill>
                <a:srgbClr val="000000"/>
              </a:solidFill>
            </a:endParaRPr>
          </a:p>
        </p:txBody>
      </p:sp>
      <p:sp>
        <p:nvSpPr>
          <p:cNvPr id="25639" name="AutoShape 50"/>
          <p:cNvSpPr>
            <a:spLocks noChangeArrowheads="1"/>
          </p:cNvSpPr>
          <p:nvPr/>
        </p:nvSpPr>
        <p:spPr bwMode="auto">
          <a:xfrm>
            <a:off x="1828800" y="3276600"/>
            <a:ext cx="1219200" cy="852488"/>
          </a:xfrm>
          <a:prstGeom prst="roundRect">
            <a:avLst>
              <a:gd name="adj" fmla="val 16667"/>
            </a:avLst>
          </a:prstGeom>
          <a:solidFill>
            <a:srgbClr val="FFFF99"/>
          </a:solidFill>
          <a:ln w="9525">
            <a:solidFill>
              <a:srgbClr val="000000"/>
            </a:solidFill>
            <a:round/>
            <a:headEnd/>
            <a:tailEnd/>
          </a:ln>
        </p:spPr>
        <p:txBody>
          <a:bodyPr/>
          <a:lstStyle/>
          <a:p>
            <a:pPr algn="ctr" eaLnBrk="0" fontAlgn="base" hangingPunct="0">
              <a:spcBef>
                <a:spcPct val="0"/>
              </a:spcBef>
              <a:spcAft>
                <a:spcPts val="1000"/>
              </a:spcAft>
            </a:pPr>
            <a:r>
              <a:rPr lang="en-GB" sz="1000">
                <a:solidFill>
                  <a:srgbClr val="000000"/>
                </a:solidFill>
                <a:latin typeface="Tahoma" pitchFamily="34" charset="0"/>
              </a:rPr>
              <a:t>Referral to counselling          ( CLTD ) if required</a:t>
            </a:r>
            <a:endParaRPr lang="en-US" sz="2400">
              <a:solidFill>
                <a:srgbClr val="000000"/>
              </a:solidFill>
              <a:latin typeface="Times"/>
            </a:endParaRPr>
          </a:p>
        </p:txBody>
      </p:sp>
      <p:sp>
        <p:nvSpPr>
          <p:cNvPr id="15400" name="Line 51"/>
          <p:cNvSpPr>
            <a:spLocks noChangeShapeType="1"/>
          </p:cNvSpPr>
          <p:nvPr/>
        </p:nvSpPr>
        <p:spPr bwMode="auto">
          <a:xfrm>
            <a:off x="2590800" y="2286000"/>
            <a:ext cx="0" cy="304800"/>
          </a:xfrm>
          <a:prstGeom prst="line">
            <a:avLst/>
          </a:prstGeom>
          <a:noFill/>
          <a:ln w="19050">
            <a:solidFill>
              <a:schemeClr val="bg1">
                <a:lumMod val="95000"/>
              </a:schemeClr>
            </a:solidFill>
            <a:round/>
            <a:headEnd/>
            <a:tailEnd type="triangle" w="med" len="med"/>
          </a:ln>
        </p:spPr>
        <p:txBody>
          <a:bodyPr/>
          <a:lstStyle/>
          <a:p>
            <a:pPr eaLnBrk="0" fontAlgn="base" hangingPunct="0">
              <a:spcBef>
                <a:spcPct val="0"/>
              </a:spcBef>
              <a:spcAft>
                <a:spcPct val="0"/>
              </a:spcAft>
              <a:defRPr/>
            </a:pPr>
            <a:endParaRPr lang="en-GB" sz="2400">
              <a:solidFill>
                <a:srgbClr val="000000"/>
              </a:solidFill>
              <a:latin typeface="Times" pitchFamily="18" charset="0"/>
            </a:endParaRPr>
          </a:p>
        </p:txBody>
      </p:sp>
      <p:sp>
        <p:nvSpPr>
          <p:cNvPr id="7220" name="Line 52"/>
          <p:cNvSpPr>
            <a:spLocks noChangeShapeType="1"/>
          </p:cNvSpPr>
          <p:nvPr/>
        </p:nvSpPr>
        <p:spPr bwMode="auto">
          <a:xfrm>
            <a:off x="4876800" y="2971800"/>
            <a:ext cx="152400" cy="0"/>
          </a:xfrm>
          <a:prstGeom prst="line">
            <a:avLst/>
          </a:prstGeom>
          <a:ln w="19050">
            <a:headEnd/>
            <a:tailEnd type="triangle" w="med" len="med"/>
          </a:ln>
        </p:spPr>
        <p:style>
          <a:lnRef idx="1">
            <a:schemeClr val="accent3"/>
          </a:lnRef>
          <a:fillRef idx="0">
            <a:schemeClr val="accent3"/>
          </a:fillRef>
          <a:effectRef idx="0">
            <a:schemeClr val="accent3"/>
          </a:effectRef>
          <a:fontRef idx="minor">
            <a:schemeClr val="tx1"/>
          </a:fontRef>
        </p:style>
        <p:txBody>
          <a:bodyPr/>
          <a:lstStyle/>
          <a:p>
            <a:pPr eaLnBrk="0" fontAlgn="base" hangingPunct="0">
              <a:spcBef>
                <a:spcPct val="0"/>
              </a:spcBef>
              <a:spcAft>
                <a:spcPct val="0"/>
              </a:spcAft>
              <a:defRPr/>
            </a:pPr>
            <a:endParaRPr lang="en-GB" sz="2400">
              <a:solidFill>
                <a:srgbClr val="000000"/>
              </a:solidFill>
            </a:endParaRPr>
          </a:p>
        </p:txBody>
      </p:sp>
      <p:sp>
        <p:nvSpPr>
          <p:cNvPr id="7223" name="Line 55"/>
          <p:cNvSpPr>
            <a:spLocks noChangeShapeType="1"/>
          </p:cNvSpPr>
          <p:nvPr/>
        </p:nvSpPr>
        <p:spPr bwMode="auto">
          <a:xfrm flipH="1" flipV="1">
            <a:off x="5562600" y="3200400"/>
            <a:ext cx="533400" cy="1143000"/>
          </a:xfrm>
          <a:prstGeom prst="line">
            <a:avLst/>
          </a:prstGeom>
          <a:ln w="19050">
            <a:headEnd/>
            <a:tailEnd type="triangle" w="med" len="med"/>
          </a:ln>
        </p:spPr>
        <p:style>
          <a:lnRef idx="1">
            <a:schemeClr val="accent3"/>
          </a:lnRef>
          <a:fillRef idx="0">
            <a:schemeClr val="accent3"/>
          </a:fillRef>
          <a:effectRef idx="0">
            <a:schemeClr val="accent3"/>
          </a:effectRef>
          <a:fontRef idx="minor">
            <a:schemeClr val="tx1"/>
          </a:fontRef>
        </p:style>
        <p:txBody>
          <a:bodyPr/>
          <a:lstStyle/>
          <a:p>
            <a:pPr eaLnBrk="0" fontAlgn="base" hangingPunct="0">
              <a:spcBef>
                <a:spcPct val="0"/>
              </a:spcBef>
              <a:spcAft>
                <a:spcPct val="0"/>
              </a:spcAft>
              <a:defRPr/>
            </a:pPr>
            <a:endParaRPr lang="en-GB" sz="2400">
              <a:solidFill>
                <a:srgbClr val="000000"/>
              </a:solidFill>
            </a:endParaRPr>
          </a:p>
        </p:txBody>
      </p:sp>
      <p:sp>
        <p:nvSpPr>
          <p:cNvPr id="25643" name="AutoShape 56"/>
          <p:cNvSpPr>
            <a:spLocks noChangeArrowheads="1"/>
          </p:cNvSpPr>
          <p:nvPr/>
        </p:nvSpPr>
        <p:spPr bwMode="auto">
          <a:xfrm>
            <a:off x="609600" y="1295400"/>
            <a:ext cx="1562100" cy="762000"/>
          </a:xfrm>
          <a:prstGeom prst="roundRect">
            <a:avLst>
              <a:gd name="adj" fmla="val 16667"/>
            </a:avLst>
          </a:prstGeom>
          <a:solidFill>
            <a:srgbClr val="CCFFFF"/>
          </a:solidFill>
          <a:ln w="9525">
            <a:solidFill>
              <a:srgbClr val="000000"/>
            </a:solidFill>
            <a:round/>
            <a:headEnd/>
            <a:tailEnd/>
          </a:ln>
        </p:spPr>
        <p:txBody>
          <a:bodyPr/>
          <a:lstStyle/>
          <a:p>
            <a:pPr algn="ctr" eaLnBrk="0" fontAlgn="base" hangingPunct="0">
              <a:spcBef>
                <a:spcPct val="0"/>
              </a:spcBef>
              <a:spcAft>
                <a:spcPts val="1000"/>
              </a:spcAft>
            </a:pPr>
            <a:r>
              <a:rPr lang="en-GB" sz="1000" dirty="0">
                <a:solidFill>
                  <a:srgbClr val="000000"/>
                </a:solidFill>
                <a:latin typeface="Tahoma" pitchFamily="34" charset="0"/>
              </a:rPr>
              <a:t>Accessible                           information              </a:t>
            </a:r>
            <a:r>
              <a:rPr lang="en-GB" sz="1000" dirty="0" smtClean="0">
                <a:solidFill>
                  <a:srgbClr val="000000"/>
                </a:solidFill>
                <a:latin typeface="Tahoma" pitchFamily="34" charset="0"/>
              </a:rPr>
              <a:t>provided via referral to CLDT</a:t>
            </a:r>
            <a:endParaRPr lang="en-US" sz="2400" dirty="0">
              <a:solidFill>
                <a:srgbClr val="000000"/>
              </a:solidFill>
              <a:latin typeface="Times"/>
            </a:endParaRPr>
          </a:p>
        </p:txBody>
      </p:sp>
      <p:sp>
        <p:nvSpPr>
          <p:cNvPr id="7225" name="Line 57"/>
          <p:cNvSpPr>
            <a:spLocks noChangeShapeType="1"/>
          </p:cNvSpPr>
          <p:nvPr/>
        </p:nvSpPr>
        <p:spPr bwMode="auto">
          <a:xfrm>
            <a:off x="5334000" y="1219200"/>
            <a:ext cx="266700" cy="0"/>
          </a:xfrm>
          <a:prstGeom prst="line">
            <a:avLst/>
          </a:prstGeom>
          <a:ln w="12700">
            <a:headEnd/>
            <a:tailEnd type="triangle" w="med" len="med"/>
          </a:ln>
        </p:spPr>
        <p:style>
          <a:lnRef idx="1">
            <a:schemeClr val="accent3"/>
          </a:lnRef>
          <a:fillRef idx="0">
            <a:schemeClr val="accent3"/>
          </a:fillRef>
          <a:effectRef idx="0">
            <a:schemeClr val="accent3"/>
          </a:effectRef>
          <a:fontRef idx="minor">
            <a:schemeClr val="tx1"/>
          </a:fontRef>
        </p:style>
        <p:txBody>
          <a:bodyPr/>
          <a:lstStyle/>
          <a:p>
            <a:pPr eaLnBrk="0" fontAlgn="base" hangingPunct="0">
              <a:spcBef>
                <a:spcPct val="0"/>
              </a:spcBef>
              <a:spcAft>
                <a:spcPct val="0"/>
              </a:spcAft>
              <a:defRPr/>
            </a:pPr>
            <a:endParaRPr lang="en-GB" sz="2400">
              <a:solidFill>
                <a:srgbClr val="000000"/>
              </a:solidFill>
            </a:endParaRPr>
          </a:p>
        </p:txBody>
      </p:sp>
      <p:sp>
        <p:nvSpPr>
          <p:cNvPr id="7226" name="AutoShape 58"/>
          <p:cNvSpPr>
            <a:spLocks noChangeArrowheads="1"/>
          </p:cNvSpPr>
          <p:nvPr/>
        </p:nvSpPr>
        <p:spPr bwMode="auto">
          <a:xfrm>
            <a:off x="5638800" y="990600"/>
            <a:ext cx="1600200" cy="381000"/>
          </a:xfrm>
          <a:prstGeom prst="roundRect">
            <a:avLst>
              <a:gd name="adj" fmla="val 16667"/>
            </a:avLst>
          </a:prstGeom>
          <a:solidFill>
            <a:srgbClr val="CC99FF">
              <a:alpha val="50000"/>
            </a:srgbClr>
          </a:solidFill>
          <a:ln w="9525">
            <a:solidFill>
              <a:srgbClr val="000000"/>
            </a:solidFill>
            <a:round/>
            <a:headEnd/>
            <a:tailEnd/>
          </a:ln>
        </p:spPr>
        <p:txBody>
          <a:bodyPr/>
          <a:lstStyle/>
          <a:p>
            <a:pPr algn="ctr" eaLnBrk="0" fontAlgn="base" hangingPunct="0">
              <a:spcBef>
                <a:spcPct val="0"/>
              </a:spcBef>
              <a:spcAft>
                <a:spcPts val="1000"/>
              </a:spcAft>
              <a:defRPr/>
            </a:pPr>
            <a:r>
              <a:rPr lang="en-GB" sz="1000" dirty="0">
                <a:solidFill>
                  <a:srgbClr val="FFFFFF">
                    <a:lumMod val="95000"/>
                  </a:srgbClr>
                </a:solidFill>
                <a:latin typeface="Arial Narrow" pitchFamily="34" charset="0"/>
              </a:rPr>
              <a:t>If </a:t>
            </a:r>
            <a:r>
              <a:rPr lang="en-GB" sz="1000" b="1" dirty="0">
                <a:solidFill>
                  <a:srgbClr val="FFFFFF">
                    <a:lumMod val="95000"/>
                  </a:srgbClr>
                </a:solidFill>
                <a:latin typeface="Arial Narrow" pitchFamily="34" charset="0"/>
              </a:rPr>
              <a:t>appropriate</a:t>
            </a:r>
            <a:r>
              <a:rPr lang="en-GB" sz="1000" dirty="0">
                <a:solidFill>
                  <a:srgbClr val="FFFFFF">
                    <a:lumMod val="95000"/>
                  </a:srgbClr>
                </a:solidFill>
                <a:latin typeface="Arial Narrow" pitchFamily="34" charset="0"/>
              </a:rPr>
              <a:t> refer to FNP</a:t>
            </a:r>
            <a:endParaRPr lang="en-US" sz="2400" dirty="0">
              <a:solidFill>
                <a:srgbClr val="FFFFFF">
                  <a:lumMod val="95000"/>
                </a:srgbClr>
              </a:solidFill>
              <a:latin typeface="Arial Narrow" pitchFamily="34" charset="0"/>
            </a:endParaRPr>
          </a:p>
        </p:txBody>
      </p:sp>
      <p:sp>
        <p:nvSpPr>
          <p:cNvPr id="25646" name="AutoShape 59"/>
          <p:cNvSpPr>
            <a:spLocks noChangeArrowheads="1"/>
          </p:cNvSpPr>
          <p:nvPr/>
        </p:nvSpPr>
        <p:spPr bwMode="auto">
          <a:xfrm>
            <a:off x="228600" y="4572000"/>
            <a:ext cx="1600200" cy="533400"/>
          </a:xfrm>
          <a:prstGeom prst="roundRect">
            <a:avLst>
              <a:gd name="adj" fmla="val 16667"/>
            </a:avLst>
          </a:prstGeom>
          <a:solidFill>
            <a:srgbClr val="00CCFF"/>
          </a:solidFill>
          <a:ln w="9525">
            <a:solidFill>
              <a:srgbClr val="000000"/>
            </a:solidFill>
            <a:round/>
            <a:headEnd/>
            <a:tailEnd/>
          </a:ln>
        </p:spPr>
        <p:txBody>
          <a:bodyPr/>
          <a:lstStyle/>
          <a:p>
            <a:pPr algn="ctr" eaLnBrk="0" fontAlgn="base" hangingPunct="0">
              <a:spcBef>
                <a:spcPct val="0"/>
              </a:spcBef>
              <a:spcAft>
                <a:spcPts val="1000"/>
              </a:spcAft>
            </a:pPr>
            <a:r>
              <a:rPr lang="en-GB" sz="1000">
                <a:solidFill>
                  <a:srgbClr val="000000"/>
                </a:solidFill>
                <a:latin typeface="Tahoma" pitchFamily="34" charset="0"/>
              </a:rPr>
              <a:t>Refer to counselling (CLDT) if required</a:t>
            </a:r>
            <a:endParaRPr lang="en-US" sz="2400">
              <a:solidFill>
                <a:srgbClr val="000000"/>
              </a:solidFill>
              <a:latin typeface="Times"/>
            </a:endParaRPr>
          </a:p>
        </p:txBody>
      </p:sp>
      <p:sp>
        <p:nvSpPr>
          <p:cNvPr id="51" name="Line 32"/>
          <p:cNvSpPr>
            <a:spLocks noChangeShapeType="1"/>
          </p:cNvSpPr>
          <p:nvPr/>
        </p:nvSpPr>
        <p:spPr bwMode="auto">
          <a:xfrm>
            <a:off x="4343400" y="1295400"/>
            <a:ext cx="0" cy="152400"/>
          </a:xfrm>
          <a:prstGeom prst="line">
            <a:avLst/>
          </a:prstGeom>
          <a:ln w="12700">
            <a:headEnd/>
            <a:tailEnd type="triangle" w="med" len="med"/>
          </a:ln>
        </p:spPr>
        <p:style>
          <a:lnRef idx="1">
            <a:schemeClr val="accent3"/>
          </a:lnRef>
          <a:fillRef idx="0">
            <a:schemeClr val="accent3"/>
          </a:fillRef>
          <a:effectRef idx="0">
            <a:schemeClr val="accent3"/>
          </a:effectRef>
          <a:fontRef idx="minor">
            <a:schemeClr val="tx1"/>
          </a:fontRef>
        </p:style>
        <p:txBody>
          <a:bodyPr/>
          <a:lstStyle/>
          <a:p>
            <a:pPr eaLnBrk="0" fontAlgn="base" hangingPunct="0">
              <a:spcBef>
                <a:spcPct val="0"/>
              </a:spcBef>
              <a:spcAft>
                <a:spcPct val="0"/>
              </a:spcAft>
              <a:defRPr/>
            </a:pPr>
            <a:endParaRPr lang="en-GB" sz="2400">
              <a:solidFill>
                <a:srgbClr val="000000"/>
              </a:solidFill>
            </a:endParaRPr>
          </a:p>
        </p:txBody>
      </p:sp>
      <p:cxnSp>
        <p:nvCxnSpPr>
          <p:cNvPr id="53" name="Straight Arrow Connector 52"/>
          <p:cNvCxnSpPr/>
          <p:nvPr/>
        </p:nvCxnSpPr>
        <p:spPr bwMode="auto">
          <a:xfrm>
            <a:off x="5410200" y="2286000"/>
            <a:ext cx="0" cy="304800"/>
          </a:xfrm>
          <a:prstGeom prst="straightConnector1">
            <a:avLst/>
          </a:prstGeom>
          <a:ln w="12700">
            <a:headEnd type="none" w="med" len="med"/>
            <a:tailEnd type="arrow"/>
          </a:ln>
        </p:spPr>
        <p:style>
          <a:lnRef idx="1">
            <a:schemeClr val="accent3"/>
          </a:lnRef>
          <a:fillRef idx="0">
            <a:schemeClr val="accent3"/>
          </a:fillRef>
          <a:effectRef idx="0">
            <a:schemeClr val="accent3"/>
          </a:effectRef>
          <a:fontRef idx="minor">
            <a:schemeClr val="tx1"/>
          </a:fontRef>
        </p:style>
      </p:cxnSp>
      <p:cxnSp>
        <p:nvCxnSpPr>
          <p:cNvPr id="56" name="Straight Connector 55"/>
          <p:cNvCxnSpPr/>
          <p:nvPr/>
        </p:nvCxnSpPr>
        <p:spPr bwMode="auto">
          <a:xfrm>
            <a:off x="1143000" y="2286000"/>
            <a:ext cx="5486400" cy="0"/>
          </a:xfrm>
          <a:prstGeom prst="line">
            <a:avLst/>
          </a:prstGeom>
          <a:solidFill>
            <a:schemeClr val="accent1"/>
          </a:solidFill>
          <a:ln w="19050" cap="flat" cmpd="sng" algn="ctr">
            <a:solidFill>
              <a:schemeClr val="bg1">
                <a:lumMod val="95000"/>
              </a:schemeClr>
            </a:solidFill>
            <a:prstDash val="solid"/>
            <a:round/>
            <a:headEnd type="none" w="med" len="med"/>
            <a:tailEnd type="none" w="med" len="med"/>
          </a:ln>
          <a:effectLst/>
        </p:spPr>
      </p:cxnSp>
      <p:sp>
        <p:nvSpPr>
          <p:cNvPr id="62" name="Line 36"/>
          <p:cNvSpPr>
            <a:spLocks noChangeShapeType="1"/>
          </p:cNvSpPr>
          <p:nvPr/>
        </p:nvSpPr>
        <p:spPr bwMode="auto">
          <a:xfrm>
            <a:off x="6705600" y="2895600"/>
            <a:ext cx="0" cy="152400"/>
          </a:xfrm>
          <a:prstGeom prst="line">
            <a:avLst/>
          </a:prstGeom>
          <a:ln w="12700">
            <a:headEnd/>
            <a:tailEnd type="triangle" w="med" len="med"/>
          </a:ln>
        </p:spPr>
        <p:style>
          <a:lnRef idx="1">
            <a:schemeClr val="accent3"/>
          </a:lnRef>
          <a:fillRef idx="0">
            <a:schemeClr val="accent3"/>
          </a:fillRef>
          <a:effectRef idx="0">
            <a:schemeClr val="accent3"/>
          </a:effectRef>
          <a:fontRef idx="minor">
            <a:schemeClr val="tx1"/>
          </a:fontRef>
        </p:style>
        <p:txBody>
          <a:bodyPr/>
          <a:lstStyle/>
          <a:p>
            <a:pPr eaLnBrk="0" fontAlgn="base" hangingPunct="0">
              <a:spcBef>
                <a:spcPct val="0"/>
              </a:spcBef>
              <a:spcAft>
                <a:spcPct val="0"/>
              </a:spcAft>
              <a:defRPr/>
            </a:pPr>
            <a:endParaRPr lang="en-GB" sz="2400">
              <a:solidFill>
                <a:srgbClr val="000000"/>
              </a:solidFill>
            </a:endParaRPr>
          </a:p>
        </p:txBody>
      </p:sp>
      <p:cxnSp>
        <p:nvCxnSpPr>
          <p:cNvPr id="25651" name="Straight Connector 64"/>
          <p:cNvCxnSpPr>
            <a:cxnSpLocks noChangeShapeType="1"/>
          </p:cNvCxnSpPr>
          <p:nvPr/>
        </p:nvCxnSpPr>
        <p:spPr bwMode="auto">
          <a:xfrm flipH="1">
            <a:off x="2819400" y="5410200"/>
            <a:ext cx="5105400" cy="0"/>
          </a:xfrm>
          <a:prstGeom prst="line">
            <a:avLst/>
          </a:prstGeom>
          <a:noFill/>
          <a:ln w="38100" algn="ctr">
            <a:solidFill>
              <a:schemeClr val="bg1"/>
            </a:solidFill>
            <a:round/>
            <a:headEnd/>
            <a:tailEnd/>
          </a:ln>
        </p:spPr>
      </p:cxnSp>
      <p:cxnSp>
        <p:nvCxnSpPr>
          <p:cNvPr id="68" name="Straight Connector 67"/>
          <p:cNvCxnSpPr/>
          <p:nvPr/>
        </p:nvCxnSpPr>
        <p:spPr bwMode="auto">
          <a:xfrm flipV="1">
            <a:off x="2819400" y="4953000"/>
            <a:ext cx="0" cy="457200"/>
          </a:xfrm>
          <a:prstGeom prst="line">
            <a:avLst/>
          </a:prstGeom>
          <a:ln w="38100">
            <a:solidFill>
              <a:schemeClr val="bg1">
                <a:lumMod val="95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25653" name="Straight Connector 69"/>
          <p:cNvCxnSpPr>
            <a:cxnSpLocks noChangeShapeType="1"/>
          </p:cNvCxnSpPr>
          <p:nvPr/>
        </p:nvCxnSpPr>
        <p:spPr bwMode="auto">
          <a:xfrm flipH="1">
            <a:off x="1828800" y="4953000"/>
            <a:ext cx="990600" cy="0"/>
          </a:xfrm>
          <a:prstGeom prst="line">
            <a:avLst/>
          </a:prstGeom>
          <a:noFill/>
          <a:ln w="38100" algn="ctr">
            <a:solidFill>
              <a:schemeClr val="bg1"/>
            </a:solidFill>
            <a:round/>
            <a:headEnd/>
            <a:tailEnd/>
          </a:ln>
        </p:spPr>
      </p:cxnSp>
      <p:cxnSp>
        <p:nvCxnSpPr>
          <p:cNvPr id="25654" name="Straight Connector 76"/>
          <p:cNvCxnSpPr>
            <a:cxnSpLocks noChangeShapeType="1"/>
          </p:cNvCxnSpPr>
          <p:nvPr/>
        </p:nvCxnSpPr>
        <p:spPr bwMode="auto">
          <a:xfrm>
            <a:off x="2590800" y="4114800"/>
            <a:ext cx="0" cy="823913"/>
          </a:xfrm>
          <a:prstGeom prst="line">
            <a:avLst/>
          </a:prstGeom>
          <a:noFill/>
          <a:ln w="19050" algn="ctr">
            <a:solidFill>
              <a:schemeClr val="bg1"/>
            </a:solidFill>
            <a:round/>
            <a:headEnd/>
            <a:tailEnd/>
          </a:ln>
        </p:spPr>
      </p:cxnSp>
      <p:cxnSp>
        <p:nvCxnSpPr>
          <p:cNvPr id="15416" name="Straight Arrow Connector 81"/>
          <p:cNvCxnSpPr>
            <a:cxnSpLocks noChangeShapeType="1"/>
            <a:stCxn id="25617" idx="3"/>
          </p:cNvCxnSpPr>
          <p:nvPr/>
        </p:nvCxnSpPr>
        <p:spPr bwMode="auto">
          <a:xfrm>
            <a:off x="7620000" y="5029200"/>
            <a:ext cx="304800" cy="0"/>
          </a:xfrm>
          <a:prstGeom prst="straightConnector1">
            <a:avLst/>
          </a:prstGeom>
          <a:noFill/>
          <a:ln w="19050" algn="ctr">
            <a:solidFill>
              <a:schemeClr val="bg1">
                <a:lumMod val="95000"/>
              </a:schemeClr>
            </a:solidFill>
            <a:round/>
            <a:headEnd/>
            <a:tailEnd type="arrow" w="med" len="med"/>
          </a:ln>
        </p:spPr>
      </p:cxnSp>
      <p:cxnSp>
        <p:nvCxnSpPr>
          <p:cNvPr id="25657" name="Straight Arrow Connector 88"/>
          <p:cNvCxnSpPr>
            <a:cxnSpLocks noChangeShapeType="1"/>
          </p:cNvCxnSpPr>
          <p:nvPr/>
        </p:nvCxnSpPr>
        <p:spPr bwMode="auto">
          <a:xfrm flipV="1">
            <a:off x="7467600" y="2209800"/>
            <a:ext cx="381000" cy="1981200"/>
          </a:xfrm>
          <a:prstGeom prst="straightConnector1">
            <a:avLst/>
          </a:prstGeom>
          <a:noFill/>
          <a:ln w="19050" algn="ctr">
            <a:solidFill>
              <a:schemeClr val="bg1"/>
            </a:solidFill>
            <a:round/>
            <a:headEnd/>
            <a:tailEnd type="arrow" w="med" len="med"/>
          </a:ln>
        </p:spPr>
      </p:cxnSp>
      <p:cxnSp>
        <p:nvCxnSpPr>
          <p:cNvPr id="25658" name="Straight Arrow Connector 87"/>
          <p:cNvCxnSpPr>
            <a:cxnSpLocks noChangeShapeType="1"/>
          </p:cNvCxnSpPr>
          <p:nvPr/>
        </p:nvCxnSpPr>
        <p:spPr bwMode="auto">
          <a:xfrm flipH="1" flipV="1">
            <a:off x="5334000" y="3200400"/>
            <a:ext cx="685800" cy="1676400"/>
          </a:xfrm>
          <a:prstGeom prst="straightConnector1">
            <a:avLst/>
          </a:prstGeom>
          <a:noFill/>
          <a:ln w="19050" algn="ctr">
            <a:solidFill>
              <a:schemeClr val="bg1"/>
            </a:solidFill>
            <a:round/>
            <a:headEnd/>
            <a:tailEnd type="arrow" w="med" len="med"/>
          </a:ln>
        </p:spPr>
      </p:cxnSp>
      <p:pic>
        <p:nvPicPr>
          <p:cNvPr id="25659" name="Picture 11" descr="Getting it Right - COLOUR logo 2"/>
          <p:cNvPicPr>
            <a:picLocks noChangeAspect="1" noChangeArrowheads="1"/>
          </p:cNvPicPr>
          <p:nvPr/>
        </p:nvPicPr>
        <p:blipFill>
          <a:blip r:embed="rId3" cstate="print"/>
          <a:srcRect/>
          <a:stretch>
            <a:fillRect/>
          </a:stretch>
        </p:blipFill>
        <p:spPr bwMode="auto">
          <a:xfrm>
            <a:off x="1143000" y="228600"/>
            <a:ext cx="950913" cy="533400"/>
          </a:xfrm>
          <a:prstGeom prst="rect">
            <a:avLst/>
          </a:prstGeom>
          <a:noFill/>
          <a:ln w="9525">
            <a:noFill/>
            <a:miter lim="800000"/>
            <a:headEnd/>
            <a:tailEnd/>
          </a:ln>
        </p:spPr>
      </p:pic>
      <p:cxnSp>
        <p:nvCxnSpPr>
          <p:cNvPr id="58" name="Straight Connector 69"/>
          <p:cNvCxnSpPr>
            <a:cxnSpLocks noChangeShapeType="1"/>
          </p:cNvCxnSpPr>
          <p:nvPr/>
        </p:nvCxnSpPr>
        <p:spPr bwMode="auto">
          <a:xfrm flipV="1">
            <a:off x="3276600" y="2286000"/>
            <a:ext cx="0" cy="1905000"/>
          </a:xfrm>
          <a:prstGeom prst="line">
            <a:avLst/>
          </a:prstGeom>
          <a:noFill/>
          <a:ln w="38100" algn="ctr">
            <a:solidFill>
              <a:schemeClr val="bg1"/>
            </a:solidFill>
            <a:round/>
            <a:headEnd/>
            <a:tailEnd/>
          </a:ln>
        </p:spPr>
      </p:cxnSp>
      <p:sp>
        <p:nvSpPr>
          <p:cNvPr id="64" name="Line 51"/>
          <p:cNvSpPr>
            <a:spLocks noChangeShapeType="1"/>
          </p:cNvSpPr>
          <p:nvPr/>
        </p:nvSpPr>
        <p:spPr bwMode="auto">
          <a:xfrm>
            <a:off x="3276600" y="4191000"/>
            <a:ext cx="304800" cy="0"/>
          </a:xfrm>
          <a:prstGeom prst="line">
            <a:avLst/>
          </a:prstGeom>
          <a:noFill/>
          <a:ln w="19050">
            <a:solidFill>
              <a:schemeClr val="bg1">
                <a:lumMod val="95000"/>
              </a:schemeClr>
            </a:solidFill>
            <a:round/>
            <a:headEnd/>
            <a:tailEnd type="triangle" w="med" len="med"/>
          </a:ln>
        </p:spPr>
        <p:txBody>
          <a:bodyPr/>
          <a:lstStyle/>
          <a:p>
            <a:pPr eaLnBrk="0" fontAlgn="base" hangingPunct="0">
              <a:spcBef>
                <a:spcPct val="0"/>
              </a:spcBef>
              <a:spcAft>
                <a:spcPct val="0"/>
              </a:spcAft>
              <a:defRPr/>
            </a:pPr>
            <a:endParaRPr lang="en-GB" sz="2400">
              <a:solidFill>
                <a:srgbClr val="000000"/>
              </a:solidFill>
              <a:latin typeface="Times" pitchFamily="18" charset="0"/>
            </a:endParaRPr>
          </a:p>
        </p:txBody>
      </p:sp>
      <p:sp>
        <p:nvSpPr>
          <p:cNvPr id="65" name="AutoShape 29"/>
          <p:cNvSpPr>
            <a:spLocks noChangeArrowheads="1"/>
          </p:cNvSpPr>
          <p:nvPr/>
        </p:nvSpPr>
        <p:spPr bwMode="auto">
          <a:xfrm>
            <a:off x="3581400" y="3962400"/>
            <a:ext cx="1447800" cy="609600"/>
          </a:xfrm>
          <a:prstGeom prst="roundRect">
            <a:avLst>
              <a:gd name="adj" fmla="val 16667"/>
            </a:avLst>
          </a:prstGeom>
          <a:solidFill>
            <a:schemeClr val="accent5">
              <a:lumMod val="60000"/>
              <a:lumOff val="40000"/>
              <a:alpha val="89803"/>
            </a:schemeClr>
          </a:solidFill>
          <a:ln w="9525">
            <a:solidFill>
              <a:schemeClr val="accent5">
                <a:lumMod val="60000"/>
                <a:lumOff val="40000"/>
              </a:schemeClr>
            </a:solidFill>
            <a:round/>
            <a:headEnd/>
            <a:tailEnd/>
          </a:ln>
        </p:spPr>
        <p:txBody>
          <a:bodyPr/>
          <a:lstStyle/>
          <a:p>
            <a:pPr eaLnBrk="0" fontAlgn="base" hangingPunct="0">
              <a:spcBef>
                <a:spcPct val="0"/>
              </a:spcBef>
              <a:spcAft>
                <a:spcPts val="1000"/>
              </a:spcAft>
              <a:defRPr/>
            </a:pPr>
            <a:r>
              <a:rPr lang="en-GB" sz="1000" dirty="0" smtClean="0">
                <a:solidFill>
                  <a:srgbClr val="000000"/>
                </a:solidFill>
                <a:latin typeface="Tahoma" pitchFamily="34" charset="0"/>
                <a:ea typeface="Tahoma" pitchFamily="34" charset="0"/>
                <a:cs typeface="Tahoma" pitchFamily="34" charset="0"/>
              </a:rPr>
              <a:t>Explain, offer and refer for advocacy support</a:t>
            </a:r>
          </a:p>
        </p:txBody>
      </p:sp>
      <p:sp>
        <p:nvSpPr>
          <p:cNvPr id="69" name="Line 55"/>
          <p:cNvSpPr>
            <a:spLocks noChangeShapeType="1"/>
          </p:cNvSpPr>
          <p:nvPr/>
        </p:nvSpPr>
        <p:spPr bwMode="auto">
          <a:xfrm flipH="1" flipV="1">
            <a:off x="5029200" y="4267200"/>
            <a:ext cx="1066800" cy="76200"/>
          </a:xfrm>
          <a:prstGeom prst="line">
            <a:avLst/>
          </a:prstGeom>
          <a:ln w="19050">
            <a:headEnd/>
            <a:tailEnd type="triangle" w="med" len="med"/>
          </a:ln>
        </p:spPr>
        <p:style>
          <a:lnRef idx="1">
            <a:schemeClr val="accent3"/>
          </a:lnRef>
          <a:fillRef idx="0">
            <a:schemeClr val="accent3"/>
          </a:fillRef>
          <a:effectRef idx="0">
            <a:schemeClr val="accent3"/>
          </a:effectRef>
          <a:fontRef idx="minor">
            <a:schemeClr val="tx1"/>
          </a:fontRef>
        </p:style>
        <p:txBody>
          <a:bodyPr/>
          <a:lstStyle/>
          <a:p>
            <a:pPr eaLnBrk="0" fontAlgn="base" hangingPunct="0">
              <a:spcBef>
                <a:spcPct val="0"/>
              </a:spcBef>
              <a:spcAft>
                <a:spcPct val="0"/>
              </a:spcAft>
              <a:defRPr/>
            </a:pPr>
            <a:endParaRPr lang="en-GB" sz="2400">
              <a:solidFill>
                <a:srgbClr val="000000"/>
              </a:solidFill>
            </a:endParaRPr>
          </a:p>
        </p:txBody>
      </p:sp>
      <p:sp>
        <p:nvSpPr>
          <p:cNvPr id="70" name="Line 55"/>
          <p:cNvSpPr>
            <a:spLocks noChangeShapeType="1"/>
          </p:cNvSpPr>
          <p:nvPr/>
        </p:nvSpPr>
        <p:spPr bwMode="auto">
          <a:xfrm flipH="1" flipV="1">
            <a:off x="4953000" y="4572000"/>
            <a:ext cx="1066800" cy="609600"/>
          </a:xfrm>
          <a:prstGeom prst="line">
            <a:avLst/>
          </a:prstGeom>
          <a:ln w="19050">
            <a:headEnd/>
            <a:tailEnd type="triangle" w="med" len="med"/>
          </a:ln>
        </p:spPr>
        <p:style>
          <a:lnRef idx="1">
            <a:schemeClr val="accent3"/>
          </a:lnRef>
          <a:fillRef idx="0">
            <a:schemeClr val="accent3"/>
          </a:fillRef>
          <a:effectRef idx="0">
            <a:schemeClr val="accent3"/>
          </a:effectRef>
          <a:fontRef idx="minor">
            <a:schemeClr val="tx1"/>
          </a:fontRef>
        </p:style>
        <p:txBody>
          <a:bodyPr/>
          <a:lstStyle/>
          <a:p>
            <a:pPr eaLnBrk="0" fontAlgn="base" hangingPunct="0">
              <a:spcBef>
                <a:spcPct val="0"/>
              </a:spcBef>
              <a:spcAft>
                <a:spcPct val="0"/>
              </a:spcAft>
              <a:defRPr/>
            </a:pPr>
            <a:endParaRPr lang="en-GB" sz="2400">
              <a:solidFill>
                <a:srgbClr val="000000"/>
              </a:solidFill>
            </a:endParaRPr>
          </a:p>
        </p:txBody>
      </p:sp>
    </p:spTree>
    <p:extLst>
      <p:ext uri="{BB962C8B-B14F-4D97-AF65-F5344CB8AC3E}">
        <p14:creationId xmlns:p14="http://schemas.microsoft.com/office/powerpoint/2010/main" val="28183026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 name="Diagram 1"/>
          <p:cNvGraphicFramePr/>
          <p:nvPr/>
        </p:nvGraphicFramePr>
        <p:xfrm>
          <a:off x="609600" y="1295400"/>
          <a:ext cx="6858000" cy="5200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37" name="Text Box 39"/>
          <p:cNvSpPr txBox="1">
            <a:spLocks noChangeArrowheads="1"/>
          </p:cNvSpPr>
          <p:nvPr/>
        </p:nvSpPr>
        <p:spPr bwMode="auto">
          <a:xfrm>
            <a:off x="304800" y="304800"/>
            <a:ext cx="7086600" cy="830997"/>
          </a:xfrm>
          <a:prstGeom prst="rect">
            <a:avLst/>
          </a:prstGeom>
          <a:noFill/>
          <a:ln w="9525">
            <a:noFill/>
            <a:miter lim="800000"/>
            <a:headEnd/>
            <a:tailEnd/>
          </a:ln>
          <a:effectLst/>
        </p:spPr>
        <p:txBody>
          <a:bodyPr>
            <a:spAutoFit/>
          </a:bodyPr>
          <a:lstStyle/>
          <a:p>
            <a:pPr algn="ctr" fontAlgn="base">
              <a:spcBef>
                <a:spcPct val="0"/>
              </a:spcBef>
              <a:spcAft>
                <a:spcPct val="0"/>
              </a:spcAft>
            </a:pPr>
            <a:r>
              <a:rPr lang="en-GB" altLang="en-US" sz="1600" u="sng" dirty="0">
                <a:solidFill>
                  <a:srgbClr val="FFFFFF"/>
                </a:solidFill>
                <a:latin typeface="Arial" charset="0"/>
              </a:rPr>
              <a:t>Learning Disability</a:t>
            </a:r>
          </a:p>
          <a:p>
            <a:pPr algn="ctr" fontAlgn="base">
              <a:spcBef>
                <a:spcPct val="0"/>
              </a:spcBef>
              <a:spcAft>
                <a:spcPct val="0"/>
              </a:spcAft>
            </a:pPr>
            <a:r>
              <a:rPr lang="en-GB" altLang="en-US" sz="1600" u="sng" dirty="0">
                <a:solidFill>
                  <a:srgbClr val="FFFFFF"/>
                </a:solidFill>
                <a:latin typeface="Arial" charset="0"/>
              </a:rPr>
              <a:t>Relationships &amp; Sexual Wellbeing </a:t>
            </a:r>
            <a:endParaRPr lang="en-GB" altLang="en-US" sz="1600" u="sng" dirty="0" smtClean="0">
              <a:solidFill>
                <a:srgbClr val="FFFFFF"/>
              </a:solidFill>
              <a:latin typeface="Arial" charset="0"/>
            </a:endParaRPr>
          </a:p>
          <a:p>
            <a:pPr algn="ctr" fontAlgn="base">
              <a:spcBef>
                <a:spcPct val="0"/>
              </a:spcBef>
              <a:spcAft>
                <a:spcPct val="0"/>
              </a:spcAft>
            </a:pPr>
            <a:r>
              <a:rPr lang="en-GB" altLang="en-US" sz="1600" u="sng" dirty="0" smtClean="0">
                <a:solidFill>
                  <a:srgbClr val="FFFFFF"/>
                </a:solidFill>
                <a:latin typeface="Arial" charset="0"/>
              </a:rPr>
              <a:t>Service </a:t>
            </a:r>
            <a:r>
              <a:rPr lang="en-GB" altLang="en-US" sz="1600" u="sng" dirty="0">
                <a:solidFill>
                  <a:srgbClr val="FFFFFF"/>
                </a:solidFill>
                <a:latin typeface="Arial" charset="0"/>
              </a:rPr>
              <a:t>Developments</a:t>
            </a:r>
          </a:p>
        </p:txBody>
      </p:sp>
      <p:pic>
        <p:nvPicPr>
          <p:cNvPr id="4" name="Picture 1" descr="C:\Documents and Settings\mary paris\Desktop\Fife_Council_col.jpg"/>
          <p:cNvPicPr>
            <a:picLocks noChangeAspect="1" noChangeArrowheads="1"/>
          </p:cNvPicPr>
          <p:nvPr/>
        </p:nvPicPr>
        <p:blipFill>
          <a:blip r:embed="rId8" cstate="print"/>
          <a:srcRect/>
          <a:stretch>
            <a:fillRect/>
          </a:stretch>
        </p:blipFill>
        <p:spPr bwMode="auto">
          <a:xfrm>
            <a:off x="152400" y="228600"/>
            <a:ext cx="1371600" cy="1066800"/>
          </a:xfrm>
          <a:prstGeom prst="rect">
            <a:avLst/>
          </a:prstGeom>
          <a:noFill/>
          <a:ln w="9525">
            <a:noFill/>
            <a:miter lim="800000"/>
            <a:headEnd/>
            <a:tailEnd/>
          </a:ln>
        </p:spPr>
      </p:pic>
      <p:pic>
        <p:nvPicPr>
          <p:cNvPr id="5" name="Picture 11" descr="Getting it Right - COLOUR logo 2"/>
          <p:cNvPicPr>
            <a:picLocks noChangeAspect="1" noChangeArrowheads="1"/>
          </p:cNvPicPr>
          <p:nvPr/>
        </p:nvPicPr>
        <p:blipFill>
          <a:blip r:embed="rId9" cstate="print"/>
          <a:srcRect/>
          <a:stretch>
            <a:fillRect/>
          </a:stretch>
        </p:blipFill>
        <p:spPr bwMode="auto">
          <a:xfrm>
            <a:off x="5715000" y="304800"/>
            <a:ext cx="1371600" cy="1066800"/>
          </a:xfrm>
          <a:prstGeom prst="rect">
            <a:avLst/>
          </a:prstGeom>
          <a:noFill/>
          <a:ln w="9525">
            <a:noFill/>
            <a:miter lim="800000"/>
            <a:headEnd/>
            <a:tailEnd/>
          </a:ln>
        </p:spPr>
      </p:pic>
    </p:spTree>
    <p:extLst>
      <p:ext uri="{BB962C8B-B14F-4D97-AF65-F5344CB8AC3E}">
        <p14:creationId xmlns:p14="http://schemas.microsoft.com/office/powerpoint/2010/main" val="34561097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4400" y="1295400"/>
            <a:ext cx="6019800" cy="1143000"/>
          </a:xfrm>
        </p:spPr>
        <p:txBody>
          <a:bodyPr/>
          <a:lstStyle/>
          <a:p>
            <a:r>
              <a:rPr lang="en-GB" sz="4400" dirty="0" smtClean="0">
                <a:solidFill>
                  <a:schemeClr val="bg1"/>
                </a:solidFill>
              </a:rPr>
              <a:t>Family Health Project</a:t>
            </a:r>
            <a:endParaRPr lang="en-GB" sz="4400" dirty="0">
              <a:solidFill>
                <a:schemeClr val="bg1"/>
              </a:solidFill>
            </a:endParaRPr>
          </a:p>
        </p:txBody>
      </p:sp>
      <p:sp>
        <p:nvSpPr>
          <p:cNvPr id="5" name="Subtitle 4"/>
          <p:cNvSpPr>
            <a:spLocks noGrp="1"/>
          </p:cNvSpPr>
          <p:nvPr>
            <p:ph type="subTitle" idx="1"/>
          </p:nvPr>
        </p:nvSpPr>
        <p:spPr>
          <a:xfrm>
            <a:off x="457200" y="2286000"/>
            <a:ext cx="8001000" cy="4419600"/>
          </a:xfrm>
        </p:spPr>
        <p:txBody>
          <a:bodyPr/>
          <a:lstStyle/>
          <a:p>
            <a:pPr lvl="1" eaLnBrk="1" hangingPunct="1">
              <a:buFont typeface="Arial" pitchFamily="34" charset="0"/>
              <a:buChar char="•"/>
            </a:pPr>
            <a:r>
              <a:rPr lang="en-US" sz="2000" dirty="0" smtClean="0">
                <a:solidFill>
                  <a:schemeClr val="bg1"/>
                </a:solidFill>
              </a:rPr>
              <a:t>The rationale for the Family Health Project is based on the premise that health inequalities are set in the very earliest years of a child's life, even before birth. A number of factors can impact on a child’s health for example, nutrition, stress and health harming </a:t>
            </a:r>
            <a:r>
              <a:rPr lang="en-US" sz="2000" dirty="0" err="1" smtClean="0">
                <a:solidFill>
                  <a:schemeClr val="bg1"/>
                </a:solidFill>
              </a:rPr>
              <a:t>behaviours</a:t>
            </a:r>
            <a:r>
              <a:rPr lang="en-US" sz="2000" dirty="0" smtClean="0">
                <a:solidFill>
                  <a:schemeClr val="bg1"/>
                </a:solidFill>
              </a:rPr>
              <a:t> of mothers. </a:t>
            </a:r>
          </a:p>
          <a:p>
            <a:pPr lvl="1" eaLnBrk="1" hangingPunct="1"/>
            <a:endParaRPr lang="en-US" sz="2000" dirty="0" smtClean="0">
              <a:solidFill>
                <a:schemeClr val="bg1"/>
              </a:solidFill>
            </a:endParaRPr>
          </a:p>
          <a:p>
            <a:pPr lvl="1" eaLnBrk="1" hangingPunct="1">
              <a:buFont typeface="Arial" pitchFamily="34" charset="0"/>
              <a:buChar char="•"/>
            </a:pPr>
            <a:r>
              <a:rPr lang="en-US" sz="2000" dirty="0" smtClean="0">
                <a:solidFill>
                  <a:schemeClr val="bg1"/>
                </a:solidFill>
              </a:rPr>
              <a:t>The period between 0 and 3 years is a critical window for shaping life chances and is a key area of focus in the Scottish Government's Early Years Framework.</a:t>
            </a:r>
          </a:p>
          <a:p>
            <a:pPr lvl="1" eaLnBrk="1" hangingPunct="1"/>
            <a:endParaRPr lang="en-US" sz="2000" dirty="0" smtClean="0">
              <a:solidFill>
                <a:schemeClr val="bg1"/>
              </a:solidFill>
            </a:endParaRPr>
          </a:p>
          <a:p>
            <a:pPr lvl="1" eaLnBrk="1" hangingPunct="1">
              <a:buFont typeface="Arial" pitchFamily="34" charset="0"/>
              <a:buChar char="•"/>
            </a:pPr>
            <a:r>
              <a:rPr lang="en-US" sz="2000" dirty="0" smtClean="0">
                <a:solidFill>
                  <a:schemeClr val="bg1"/>
                </a:solidFill>
              </a:rPr>
              <a:t> Early intervention approach to reducing health inequalities, and so is particularly aligned with the Early Years Framework. </a:t>
            </a:r>
          </a:p>
          <a:p>
            <a:endParaRPr lang="en-GB" dirty="0"/>
          </a:p>
        </p:txBody>
      </p:sp>
      <p:pic>
        <p:nvPicPr>
          <p:cNvPr id="6" name="Picture 11" descr="Getting it Right - COLOUR logo 2"/>
          <p:cNvPicPr>
            <a:picLocks noChangeAspect="1" noChangeArrowheads="1"/>
          </p:cNvPicPr>
          <p:nvPr/>
        </p:nvPicPr>
        <p:blipFill>
          <a:blip r:embed="rId2" cstate="print"/>
          <a:srcRect/>
          <a:stretch>
            <a:fillRect/>
          </a:stretch>
        </p:blipFill>
        <p:spPr bwMode="auto">
          <a:xfrm>
            <a:off x="3581400" y="228600"/>
            <a:ext cx="1371600" cy="1066800"/>
          </a:xfrm>
          <a:prstGeom prst="rect">
            <a:avLst/>
          </a:prstGeom>
          <a:noFill/>
          <a:ln w="9525">
            <a:noFill/>
            <a:miter lim="800000"/>
            <a:headEnd/>
            <a:tailEnd/>
          </a:ln>
        </p:spPr>
      </p:pic>
      <p:pic>
        <p:nvPicPr>
          <p:cNvPr id="7" name="Picture 1" descr="C:\Documents and Settings\mary paris\Desktop\Fife_Council_col.jpg"/>
          <p:cNvPicPr>
            <a:picLocks noChangeAspect="1" noChangeArrowheads="1"/>
          </p:cNvPicPr>
          <p:nvPr/>
        </p:nvPicPr>
        <p:blipFill>
          <a:blip r:embed="rId3" cstate="print"/>
          <a:srcRect/>
          <a:stretch>
            <a:fillRect/>
          </a:stretch>
        </p:blipFill>
        <p:spPr bwMode="auto">
          <a:xfrm>
            <a:off x="228600" y="381000"/>
            <a:ext cx="1371600" cy="1066800"/>
          </a:xfrm>
          <a:prstGeom prst="rect">
            <a:avLst/>
          </a:prstGeom>
          <a:noFill/>
          <a:ln w="9525">
            <a:noFill/>
            <a:miter lim="800000"/>
            <a:headEnd/>
            <a:tailEnd/>
          </a:ln>
        </p:spPr>
      </p:pic>
    </p:spTree>
    <p:extLst>
      <p:ext uri="{BB962C8B-B14F-4D97-AF65-F5344CB8AC3E}">
        <p14:creationId xmlns:p14="http://schemas.microsoft.com/office/powerpoint/2010/main" val="39571464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371600"/>
            <a:ext cx="6997700" cy="1143000"/>
          </a:xfrm>
        </p:spPr>
        <p:txBody>
          <a:bodyPr/>
          <a:lstStyle/>
          <a:p>
            <a:r>
              <a:rPr lang="en-GB" dirty="0" smtClean="0">
                <a:solidFill>
                  <a:schemeClr val="bg1"/>
                </a:solidFill>
              </a:rPr>
              <a:t>Principle Objectives</a:t>
            </a:r>
            <a:endParaRPr lang="en-GB" dirty="0">
              <a:solidFill>
                <a:schemeClr val="bg1"/>
              </a:solidFill>
            </a:endParaRPr>
          </a:p>
        </p:txBody>
      </p:sp>
      <p:sp>
        <p:nvSpPr>
          <p:cNvPr id="3" name="Content Placeholder 2"/>
          <p:cNvSpPr>
            <a:spLocks noGrp="1"/>
          </p:cNvSpPr>
          <p:nvPr>
            <p:ph idx="1"/>
          </p:nvPr>
        </p:nvSpPr>
        <p:spPr>
          <a:xfrm>
            <a:off x="609600" y="2362200"/>
            <a:ext cx="8001000" cy="4038600"/>
          </a:xfrm>
        </p:spPr>
        <p:txBody>
          <a:bodyPr/>
          <a:lstStyle/>
          <a:p>
            <a:pPr eaLnBrk="1" hangingPunct="1"/>
            <a:r>
              <a:rPr lang="en-US" sz="2800" dirty="0" smtClean="0">
                <a:solidFill>
                  <a:schemeClr val="bg1"/>
                </a:solidFill>
              </a:rPr>
              <a:t>Improve maternal &amp; child health outcomes in the most economically deprived areas of Fife</a:t>
            </a:r>
          </a:p>
          <a:p>
            <a:pPr eaLnBrk="1" hangingPunct="1"/>
            <a:r>
              <a:rPr lang="en-GB" sz="2800" dirty="0" smtClean="0">
                <a:solidFill>
                  <a:schemeClr val="bg1"/>
                </a:solidFill>
              </a:rPr>
              <a:t>Stabilise substance misuse</a:t>
            </a:r>
            <a:endParaRPr lang="en-US" sz="2800" dirty="0" smtClean="0">
              <a:solidFill>
                <a:schemeClr val="bg1"/>
              </a:solidFill>
            </a:endParaRPr>
          </a:p>
          <a:p>
            <a:pPr eaLnBrk="1" hangingPunct="1"/>
            <a:r>
              <a:rPr lang="en-US" sz="2800" dirty="0" smtClean="0">
                <a:solidFill>
                  <a:schemeClr val="bg1"/>
                </a:solidFill>
              </a:rPr>
              <a:t>Improve parenting</a:t>
            </a:r>
          </a:p>
          <a:p>
            <a:pPr eaLnBrk="1" hangingPunct="1"/>
            <a:r>
              <a:rPr lang="en-US" sz="2800" dirty="0" smtClean="0">
                <a:solidFill>
                  <a:schemeClr val="bg1"/>
                </a:solidFill>
              </a:rPr>
              <a:t>Strengthen parent &amp; child bonding</a:t>
            </a:r>
          </a:p>
          <a:p>
            <a:pPr eaLnBrk="1" hangingPunct="1"/>
            <a:r>
              <a:rPr lang="en-US" sz="2800" dirty="0" smtClean="0">
                <a:solidFill>
                  <a:schemeClr val="bg1"/>
                </a:solidFill>
              </a:rPr>
              <a:t>Improve breast feeding rates</a:t>
            </a:r>
          </a:p>
          <a:p>
            <a:pPr eaLnBrk="1" hangingPunct="1"/>
            <a:r>
              <a:rPr lang="en-US" sz="2800" dirty="0" smtClean="0">
                <a:solidFill>
                  <a:schemeClr val="bg1"/>
                </a:solidFill>
              </a:rPr>
              <a:t>Reduce maternal smoking</a:t>
            </a:r>
          </a:p>
          <a:p>
            <a:pPr eaLnBrk="1" hangingPunct="1"/>
            <a:r>
              <a:rPr lang="en-US" sz="2800" dirty="0" smtClean="0">
                <a:solidFill>
                  <a:schemeClr val="bg1"/>
                </a:solidFill>
              </a:rPr>
              <a:t>Increase multi-agency support</a:t>
            </a:r>
          </a:p>
          <a:p>
            <a:pPr eaLnBrk="1" hangingPunct="1"/>
            <a:r>
              <a:rPr lang="en-GB" sz="2800" dirty="0" smtClean="0">
                <a:solidFill>
                  <a:schemeClr val="bg1"/>
                </a:solidFill>
              </a:rPr>
              <a:t>Enable effective risk assessment</a:t>
            </a:r>
          </a:p>
          <a:p>
            <a:endParaRPr lang="en-GB" dirty="0"/>
          </a:p>
        </p:txBody>
      </p:sp>
      <p:pic>
        <p:nvPicPr>
          <p:cNvPr id="4" name="Picture 11" descr="Getting it Right - COLOUR logo 2"/>
          <p:cNvPicPr>
            <a:picLocks noChangeAspect="1" noChangeArrowheads="1"/>
          </p:cNvPicPr>
          <p:nvPr/>
        </p:nvPicPr>
        <p:blipFill>
          <a:blip r:embed="rId2" cstate="print"/>
          <a:srcRect/>
          <a:stretch>
            <a:fillRect/>
          </a:stretch>
        </p:blipFill>
        <p:spPr bwMode="auto">
          <a:xfrm>
            <a:off x="3581400" y="228600"/>
            <a:ext cx="1371600" cy="1066800"/>
          </a:xfrm>
          <a:prstGeom prst="rect">
            <a:avLst/>
          </a:prstGeom>
          <a:noFill/>
          <a:ln w="9525">
            <a:noFill/>
            <a:miter lim="800000"/>
            <a:headEnd/>
            <a:tailEnd/>
          </a:ln>
        </p:spPr>
      </p:pic>
      <p:pic>
        <p:nvPicPr>
          <p:cNvPr id="5" name="Picture 1" descr="C:\Documents and Settings\mary paris\Desktop\Fife_Council_col.jpg"/>
          <p:cNvPicPr>
            <a:picLocks noChangeAspect="1" noChangeArrowheads="1"/>
          </p:cNvPicPr>
          <p:nvPr/>
        </p:nvPicPr>
        <p:blipFill>
          <a:blip r:embed="rId3" cstate="print"/>
          <a:srcRect/>
          <a:stretch>
            <a:fillRect/>
          </a:stretch>
        </p:blipFill>
        <p:spPr bwMode="auto">
          <a:xfrm>
            <a:off x="228600" y="381000"/>
            <a:ext cx="1371600" cy="1066800"/>
          </a:xfrm>
          <a:prstGeom prst="rect">
            <a:avLst/>
          </a:prstGeom>
          <a:noFill/>
          <a:ln w="9525">
            <a:noFill/>
            <a:miter lim="800000"/>
            <a:headEnd/>
            <a:tailEnd/>
          </a:ln>
        </p:spPr>
      </p:pic>
    </p:spTree>
    <p:extLst>
      <p:ext uri="{BB962C8B-B14F-4D97-AF65-F5344CB8AC3E}">
        <p14:creationId xmlns:p14="http://schemas.microsoft.com/office/powerpoint/2010/main" val="24953417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371600"/>
            <a:ext cx="6997700" cy="1143000"/>
          </a:xfrm>
        </p:spPr>
        <p:txBody>
          <a:bodyPr/>
          <a:lstStyle/>
          <a:p>
            <a:r>
              <a:rPr lang="en-GB" dirty="0" smtClean="0">
                <a:solidFill>
                  <a:schemeClr val="bg1"/>
                </a:solidFill>
              </a:rPr>
              <a:t>Developments </a:t>
            </a:r>
            <a:endParaRPr lang="en-GB" dirty="0">
              <a:solidFill>
                <a:schemeClr val="bg1"/>
              </a:solidFill>
            </a:endParaRPr>
          </a:p>
        </p:txBody>
      </p:sp>
      <p:sp>
        <p:nvSpPr>
          <p:cNvPr id="3" name="Content Placeholder 2"/>
          <p:cNvSpPr>
            <a:spLocks noGrp="1"/>
          </p:cNvSpPr>
          <p:nvPr>
            <p:ph idx="1"/>
          </p:nvPr>
        </p:nvSpPr>
        <p:spPr>
          <a:xfrm>
            <a:off x="1066800" y="2362200"/>
            <a:ext cx="6997700" cy="3848100"/>
          </a:xfrm>
        </p:spPr>
        <p:txBody>
          <a:bodyPr/>
          <a:lstStyle/>
          <a:p>
            <a:pPr eaLnBrk="1" hangingPunct="1"/>
            <a:r>
              <a:rPr lang="en-GB" dirty="0" smtClean="0">
                <a:solidFill>
                  <a:schemeClr val="bg1"/>
                </a:solidFill>
              </a:rPr>
              <a:t>Links with Learning Disability (LD) teams</a:t>
            </a:r>
          </a:p>
          <a:p>
            <a:pPr eaLnBrk="1" hangingPunct="1"/>
            <a:r>
              <a:rPr lang="en-GB" dirty="0" smtClean="0">
                <a:solidFill>
                  <a:schemeClr val="bg1"/>
                </a:solidFill>
              </a:rPr>
              <a:t>Family worker from </a:t>
            </a:r>
            <a:r>
              <a:rPr lang="en-GB" dirty="0" err="1" smtClean="0">
                <a:solidFill>
                  <a:schemeClr val="bg1"/>
                </a:solidFill>
              </a:rPr>
              <a:t>Barnardo’s</a:t>
            </a:r>
            <a:r>
              <a:rPr lang="en-GB" dirty="0" smtClean="0">
                <a:solidFill>
                  <a:schemeClr val="bg1"/>
                </a:solidFill>
              </a:rPr>
              <a:t> links with families with LD</a:t>
            </a:r>
          </a:p>
          <a:p>
            <a:pPr eaLnBrk="1" hangingPunct="1"/>
            <a:r>
              <a:rPr lang="en-GB" dirty="0" smtClean="0">
                <a:solidFill>
                  <a:schemeClr val="bg1"/>
                </a:solidFill>
              </a:rPr>
              <a:t>One to One support during pregnancy and beyond</a:t>
            </a:r>
          </a:p>
          <a:p>
            <a:pPr eaLnBrk="1" hangingPunct="1"/>
            <a:r>
              <a:rPr lang="en-GB" dirty="0" smtClean="0">
                <a:solidFill>
                  <a:schemeClr val="bg1"/>
                </a:solidFill>
              </a:rPr>
              <a:t>Child protection assessment continuous beyond birth</a:t>
            </a:r>
          </a:p>
          <a:p>
            <a:pPr eaLnBrk="1" hangingPunct="1"/>
            <a:r>
              <a:rPr lang="en-GB" dirty="0" smtClean="0">
                <a:solidFill>
                  <a:schemeClr val="bg1"/>
                </a:solidFill>
              </a:rPr>
              <a:t>Engages with Mellows programme</a:t>
            </a:r>
          </a:p>
          <a:p>
            <a:endParaRPr lang="en-GB" dirty="0"/>
          </a:p>
        </p:txBody>
      </p:sp>
      <p:pic>
        <p:nvPicPr>
          <p:cNvPr id="4" name="Picture 11" descr="Getting it Right - COLOUR logo 2"/>
          <p:cNvPicPr>
            <a:picLocks noChangeAspect="1" noChangeArrowheads="1"/>
          </p:cNvPicPr>
          <p:nvPr/>
        </p:nvPicPr>
        <p:blipFill>
          <a:blip r:embed="rId2" cstate="print"/>
          <a:srcRect/>
          <a:stretch>
            <a:fillRect/>
          </a:stretch>
        </p:blipFill>
        <p:spPr bwMode="auto">
          <a:xfrm>
            <a:off x="3581400" y="228600"/>
            <a:ext cx="1371600" cy="1066800"/>
          </a:xfrm>
          <a:prstGeom prst="rect">
            <a:avLst/>
          </a:prstGeom>
          <a:noFill/>
          <a:ln w="9525">
            <a:noFill/>
            <a:miter lim="800000"/>
            <a:headEnd/>
            <a:tailEnd/>
          </a:ln>
        </p:spPr>
      </p:pic>
      <p:pic>
        <p:nvPicPr>
          <p:cNvPr id="5" name="Picture 1" descr="C:\Documents and Settings\mary paris\Desktop\Fife_Council_col.jpg"/>
          <p:cNvPicPr>
            <a:picLocks noChangeAspect="1" noChangeArrowheads="1"/>
          </p:cNvPicPr>
          <p:nvPr/>
        </p:nvPicPr>
        <p:blipFill>
          <a:blip r:embed="rId3" cstate="print"/>
          <a:srcRect/>
          <a:stretch>
            <a:fillRect/>
          </a:stretch>
        </p:blipFill>
        <p:spPr bwMode="auto">
          <a:xfrm>
            <a:off x="228600" y="381000"/>
            <a:ext cx="1371600" cy="1066800"/>
          </a:xfrm>
          <a:prstGeom prst="rect">
            <a:avLst/>
          </a:prstGeom>
          <a:noFill/>
          <a:ln w="9525">
            <a:noFill/>
            <a:miter lim="800000"/>
            <a:headEnd/>
            <a:tailEnd/>
          </a:ln>
        </p:spPr>
      </p:pic>
    </p:spTree>
    <p:extLst>
      <p:ext uri="{BB962C8B-B14F-4D97-AF65-F5344CB8AC3E}">
        <p14:creationId xmlns:p14="http://schemas.microsoft.com/office/powerpoint/2010/main" val="6208837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219200"/>
            <a:ext cx="6997700" cy="1143000"/>
          </a:xfrm>
        </p:spPr>
        <p:txBody>
          <a:bodyPr/>
          <a:lstStyle/>
          <a:p>
            <a:r>
              <a:rPr lang="en-GB" dirty="0" smtClean="0">
                <a:solidFill>
                  <a:schemeClr val="bg1"/>
                </a:solidFill>
              </a:rPr>
              <a:t>Process</a:t>
            </a:r>
            <a:endParaRPr lang="en-GB" dirty="0">
              <a:solidFill>
                <a:schemeClr val="bg1"/>
              </a:solidFill>
            </a:endParaRPr>
          </a:p>
        </p:txBody>
      </p:sp>
      <p:sp>
        <p:nvSpPr>
          <p:cNvPr id="3" name="Content Placeholder 2"/>
          <p:cNvSpPr>
            <a:spLocks noGrp="1"/>
          </p:cNvSpPr>
          <p:nvPr>
            <p:ph idx="1"/>
          </p:nvPr>
        </p:nvSpPr>
        <p:spPr>
          <a:xfrm>
            <a:off x="990600" y="2057400"/>
            <a:ext cx="6997700" cy="3276600"/>
          </a:xfrm>
        </p:spPr>
        <p:txBody>
          <a:bodyPr/>
          <a:lstStyle/>
          <a:p>
            <a:pPr eaLnBrk="1" hangingPunct="1"/>
            <a:r>
              <a:rPr lang="en-GB" sz="2400" dirty="0" smtClean="0">
                <a:solidFill>
                  <a:schemeClr val="bg1"/>
                </a:solidFill>
              </a:rPr>
              <a:t>Parent needs assessed and agreed</a:t>
            </a:r>
          </a:p>
          <a:p>
            <a:pPr eaLnBrk="1" hangingPunct="1"/>
            <a:r>
              <a:rPr lang="en-GB" sz="2400" dirty="0" smtClean="0">
                <a:solidFill>
                  <a:schemeClr val="bg1"/>
                </a:solidFill>
              </a:rPr>
              <a:t>One to one visits from named midwife</a:t>
            </a:r>
          </a:p>
          <a:p>
            <a:pPr eaLnBrk="1" hangingPunct="1"/>
            <a:r>
              <a:rPr lang="en-GB" sz="2400" dirty="0" smtClean="0">
                <a:solidFill>
                  <a:schemeClr val="bg1"/>
                </a:solidFill>
              </a:rPr>
              <a:t>Liaison with other professionals as identified</a:t>
            </a:r>
          </a:p>
          <a:p>
            <a:pPr eaLnBrk="1" hangingPunct="1"/>
            <a:r>
              <a:rPr lang="en-GB" sz="2400" dirty="0" smtClean="0">
                <a:solidFill>
                  <a:schemeClr val="bg1"/>
                </a:solidFill>
              </a:rPr>
              <a:t>Complete Learning Disability Screening Questionnaire for all </a:t>
            </a:r>
          </a:p>
          <a:p>
            <a:pPr eaLnBrk="1" hangingPunct="1"/>
            <a:r>
              <a:rPr lang="en-GB" sz="2400" dirty="0" smtClean="0">
                <a:solidFill>
                  <a:schemeClr val="bg1"/>
                </a:solidFill>
              </a:rPr>
              <a:t>Linked with </a:t>
            </a:r>
            <a:r>
              <a:rPr lang="en-GB" sz="2400" dirty="0" err="1" smtClean="0">
                <a:solidFill>
                  <a:schemeClr val="bg1"/>
                </a:solidFill>
              </a:rPr>
              <a:t>Barnardo’s</a:t>
            </a:r>
            <a:r>
              <a:rPr lang="en-GB" sz="2400" dirty="0" smtClean="0">
                <a:solidFill>
                  <a:schemeClr val="bg1"/>
                </a:solidFill>
              </a:rPr>
              <a:t> if Learning Disability known or suspected</a:t>
            </a:r>
          </a:p>
          <a:p>
            <a:pPr eaLnBrk="1" hangingPunct="1"/>
            <a:r>
              <a:rPr lang="en-GB" sz="2400" dirty="0" smtClean="0">
                <a:solidFill>
                  <a:schemeClr val="bg1"/>
                </a:solidFill>
              </a:rPr>
              <a:t>Parenting needs identified and support from nursery nurses given</a:t>
            </a:r>
          </a:p>
          <a:p>
            <a:pPr eaLnBrk="1" hangingPunct="1"/>
            <a:r>
              <a:rPr lang="en-GB" sz="2400" dirty="0" smtClean="0">
                <a:solidFill>
                  <a:schemeClr val="bg1"/>
                </a:solidFill>
              </a:rPr>
              <a:t>Involvement with groups in family centres</a:t>
            </a:r>
          </a:p>
          <a:p>
            <a:pPr eaLnBrk="1" hangingPunct="1"/>
            <a:r>
              <a:rPr lang="en-GB" sz="2400" dirty="0" smtClean="0">
                <a:solidFill>
                  <a:schemeClr val="bg1"/>
                </a:solidFill>
              </a:rPr>
              <a:t>Integration with local services beyond pregnancy</a:t>
            </a:r>
          </a:p>
          <a:p>
            <a:endParaRPr lang="en-GB" sz="2400" dirty="0"/>
          </a:p>
        </p:txBody>
      </p:sp>
      <p:pic>
        <p:nvPicPr>
          <p:cNvPr id="4" name="Picture 11" descr="Getting it Right - COLOUR logo 2"/>
          <p:cNvPicPr>
            <a:picLocks noChangeAspect="1" noChangeArrowheads="1"/>
          </p:cNvPicPr>
          <p:nvPr/>
        </p:nvPicPr>
        <p:blipFill>
          <a:blip r:embed="rId2" cstate="print"/>
          <a:srcRect/>
          <a:stretch>
            <a:fillRect/>
          </a:stretch>
        </p:blipFill>
        <p:spPr bwMode="auto">
          <a:xfrm>
            <a:off x="3581400" y="228600"/>
            <a:ext cx="1371600" cy="1066800"/>
          </a:xfrm>
          <a:prstGeom prst="rect">
            <a:avLst/>
          </a:prstGeom>
          <a:noFill/>
          <a:ln w="9525">
            <a:noFill/>
            <a:miter lim="800000"/>
            <a:headEnd/>
            <a:tailEnd/>
          </a:ln>
        </p:spPr>
      </p:pic>
      <p:pic>
        <p:nvPicPr>
          <p:cNvPr id="5" name="Picture 1" descr="C:\Documents and Settings\mary paris\Desktop\Fife_Council_col.jpg"/>
          <p:cNvPicPr>
            <a:picLocks noChangeAspect="1" noChangeArrowheads="1"/>
          </p:cNvPicPr>
          <p:nvPr/>
        </p:nvPicPr>
        <p:blipFill>
          <a:blip r:embed="rId3" cstate="print"/>
          <a:srcRect/>
          <a:stretch>
            <a:fillRect/>
          </a:stretch>
        </p:blipFill>
        <p:spPr bwMode="auto">
          <a:xfrm>
            <a:off x="228600" y="381000"/>
            <a:ext cx="1371600" cy="1066800"/>
          </a:xfrm>
          <a:prstGeom prst="rect">
            <a:avLst/>
          </a:prstGeom>
          <a:noFill/>
          <a:ln w="9525">
            <a:noFill/>
            <a:miter lim="800000"/>
            <a:headEnd/>
            <a:tailEnd/>
          </a:ln>
        </p:spPr>
      </p:pic>
    </p:spTree>
    <p:extLst>
      <p:ext uri="{BB962C8B-B14F-4D97-AF65-F5344CB8AC3E}">
        <p14:creationId xmlns:p14="http://schemas.microsoft.com/office/powerpoint/2010/main" val="26441398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6997700" cy="1143000"/>
          </a:xfrm>
        </p:spPr>
        <p:txBody>
          <a:bodyPr/>
          <a:lstStyle/>
          <a:p>
            <a:r>
              <a:rPr lang="en-GB" dirty="0" smtClean="0">
                <a:solidFill>
                  <a:schemeClr val="bg1"/>
                </a:solidFill>
              </a:rPr>
              <a:t>Challenges</a:t>
            </a:r>
            <a:endParaRPr lang="en-GB" dirty="0">
              <a:solidFill>
                <a:schemeClr val="bg1"/>
              </a:solidFill>
            </a:endParaRPr>
          </a:p>
        </p:txBody>
      </p:sp>
      <p:sp>
        <p:nvSpPr>
          <p:cNvPr id="3" name="Content Placeholder 2"/>
          <p:cNvSpPr>
            <a:spLocks noGrp="1"/>
          </p:cNvSpPr>
          <p:nvPr>
            <p:ph idx="1"/>
          </p:nvPr>
        </p:nvSpPr>
        <p:spPr>
          <a:xfrm>
            <a:off x="990600" y="1981200"/>
            <a:ext cx="6997700" cy="3276600"/>
          </a:xfrm>
        </p:spPr>
        <p:txBody>
          <a:bodyPr/>
          <a:lstStyle/>
          <a:p>
            <a:pPr eaLnBrk="1" hangingPunct="1"/>
            <a:r>
              <a:rPr lang="en-GB" sz="2800" dirty="0" smtClean="0">
                <a:solidFill>
                  <a:schemeClr val="bg1"/>
                </a:solidFill>
              </a:rPr>
              <a:t>Increasing demand </a:t>
            </a:r>
          </a:p>
          <a:p>
            <a:pPr eaLnBrk="1" hangingPunct="1"/>
            <a:r>
              <a:rPr lang="en-GB" sz="2800" dirty="0" smtClean="0">
                <a:solidFill>
                  <a:schemeClr val="bg1"/>
                </a:solidFill>
              </a:rPr>
              <a:t>Child protection impact</a:t>
            </a:r>
          </a:p>
          <a:p>
            <a:pPr eaLnBrk="1" hangingPunct="1"/>
            <a:r>
              <a:rPr lang="en-GB" sz="2800" dirty="0" smtClean="0">
                <a:solidFill>
                  <a:schemeClr val="bg1"/>
                </a:solidFill>
              </a:rPr>
              <a:t>Nursery nurse boundaries –letting go!</a:t>
            </a:r>
          </a:p>
          <a:p>
            <a:pPr eaLnBrk="1" hangingPunct="1"/>
            <a:r>
              <a:rPr lang="en-GB" sz="2800" dirty="0" smtClean="0">
                <a:solidFill>
                  <a:schemeClr val="bg1"/>
                </a:solidFill>
              </a:rPr>
              <a:t>Sharing information – more always wanted!</a:t>
            </a:r>
          </a:p>
          <a:p>
            <a:pPr eaLnBrk="1" hangingPunct="1"/>
            <a:r>
              <a:rPr lang="en-GB" sz="2800" dirty="0" smtClean="0">
                <a:solidFill>
                  <a:schemeClr val="bg1"/>
                </a:solidFill>
              </a:rPr>
              <a:t>Communication with other professionals</a:t>
            </a:r>
          </a:p>
          <a:p>
            <a:pPr eaLnBrk="1" hangingPunct="1"/>
            <a:r>
              <a:rPr lang="en-GB" sz="2800" dirty="0" smtClean="0">
                <a:solidFill>
                  <a:schemeClr val="bg1"/>
                </a:solidFill>
              </a:rPr>
              <a:t>Continued funding in current fiscal climate</a:t>
            </a:r>
          </a:p>
          <a:p>
            <a:endParaRPr lang="en-GB" sz="2800" dirty="0">
              <a:solidFill>
                <a:schemeClr val="bg1"/>
              </a:solidFill>
            </a:endParaRPr>
          </a:p>
        </p:txBody>
      </p:sp>
      <p:pic>
        <p:nvPicPr>
          <p:cNvPr id="4" name="Picture 11" descr="Getting it Right - COLOUR logo 2"/>
          <p:cNvPicPr>
            <a:picLocks noChangeAspect="1" noChangeArrowheads="1"/>
          </p:cNvPicPr>
          <p:nvPr/>
        </p:nvPicPr>
        <p:blipFill>
          <a:blip r:embed="rId2" cstate="print"/>
          <a:srcRect/>
          <a:stretch>
            <a:fillRect/>
          </a:stretch>
        </p:blipFill>
        <p:spPr bwMode="auto">
          <a:xfrm>
            <a:off x="3657600" y="152400"/>
            <a:ext cx="1295400" cy="914400"/>
          </a:xfrm>
          <a:prstGeom prst="rect">
            <a:avLst/>
          </a:prstGeom>
          <a:noFill/>
          <a:ln w="9525">
            <a:noFill/>
            <a:miter lim="800000"/>
            <a:headEnd/>
            <a:tailEnd/>
          </a:ln>
        </p:spPr>
      </p:pic>
      <p:pic>
        <p:nvPicPr>
          <p:cNvPr id="5" name="Picture 1" descr="C:\Documents and Settings\mary paris\Desktop\Fife_Council_col.jpg"/>
          <p:cNvPicPr>
            <a:picLocks noChangeAspect="1" noChangeArrowheads="1"/>
          </p:cNvPicPr>
          <p:nvPr/>
        </p:nvPicPr>
        <p:blipFill>
          <a:blip r:embed="rId3" cstate="print"/>
          <a:srcRect/>
          <a:stretch>
            <a:fillRect/>
          </a:stretch>
        </p:blipFill>
        <p:spPr bwMode="auto">
          <a:xfrm>
            <a:off x="228600" y="152400"/>
            <a:ext cx="1219200" cy="914400"/>
          </a:xfrm>
          <a:prstGeom prst="rect">
            <a:avLst/>
          </a:prstGeom>
          <a:noFill/>
          <a:ln w="9525">
            <a:noFill/>
            <a:miter lim="800000"/>
            <a:headEnd/>
            <a:tailEnd/>
          </a:ln>
        </p:spPr>
      </p:pic>
    </p:spTree>
    <p:extLst>
      <p:ext uri="{BB962C8B-B14F-4D97-AF65-F5344CB8AC3E}">
        <p14:creationId xmlns:p14="http://schemas.microsoft.com/office/powerpoint/2010/main" val="42310207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762000" y="1219200"/>
            <a:ext cx="6997700" cy="1143000"/>
          </a:xfrm>
        </p:spPr>
        <p:txBody>
          <a:bodyPr/>
          <a:lstStyle/>
          <a:p>
            <a:r>
              <a:rPr lang="en-GB" dirty="0" smtClean="0">
                <a:solidFill>
                  <a:schemeClr val="bg1"/>
                </a:solidFill>
              </a:rPr>
              <a:t>Identifying individuals with a LD</a:t>
            </a:r>
          </a:p>
        </p:txBody>
      </p:sp>
      <p:sp>
        <p:nvSpPr>
          <p:cNvPr id="4099" name="Content Placeholder 2"/>
          <p:cNvSpPr>
            <a:spLocks noGrp="1"/>
          </p:cNvSpPr>
          <p:nvPr>
            <p:ph idx="1"/>
          </p:nvPr>
        </p:nvSpPr>
        <p:spPr>
          <a:xfrm>
            <a:off x="838200" y="2362200"/>
            <a:ext cx="7693025" cy="4379913"/>
          </a:xfrm>
        </p:spPr>
        <p:txBody>
          <a:bodyPr/>
          <a:lstStyle/>
          <a:p>
            <a:r>
              <a:rPr lang="en-GB" sz="2000" dirty="0" smtClean="0">
                <a:solidFill>
                  <a:schemeClr val="bg1"/>
                </a:solidFill>
              </a:rPr>
              <a:t>The nature and length of professional support could be crucial in helping people to become ‘good enough’ parents (Cleaver and Nicolson, 2005).</a:t>
            </a:r>
          </a:p>
          <a:p>
            <a:r>
              <a:rPr lang="en-GB" sz="2000" dirty="0" smtClean="0">
                <a:solidFill>
                  <a:schemeClr val="bg1"/>
                </a:solidFill>
              </a:rPr>
              <a:t>To provide timely and appropriate support, it is important to identify that an expectant mother or father has LD as early as possible. </a:t>
            </a:r>
          </a:p>
          <a:p>
            <a:r>
              <a:rPr lang="en-GB" sz="2000" dirty="0" smtClean="0">
                <a:solidFill>
                  <a:schemeClr val="bg1"/>
                </a:solidFill>
              </a:rPr>
              <a:t>Parenting interventions can be successful at improving targeted skills (Wilson, 2014) but support for this group may often occur in the context of a crisis (Ward &amp; </a:t>
            </a:r>
            <a:r>
              <a:rPr lang="en-GB" sz="2000" dirty="0" err="1" smtClean="0">
                <a:solidFill>
                  <a:schemeClr val="bg1"/>
                </a:solidFill>
              </a:rPr>
              <a:t>Tarlton</a:t>
            </a:r>
            <a:r>
              <a:rPr lang="en-GB" sz="2000" dirty="0" smtClean="0">
                <a:solidFill>
                  <a:schemeClr val="bg1"/>
                </a:solidFill>
              </a:rPr>
              <a:t>, 2007)</a:t>
            </a:r>
          </a:p>
          <a:p>
            <a:r>
              <a:rPr lang="en-GB" sz="2000" dirty="0" smtClean="0">
                <a:solidFill>
                  <a:schemeClr val="bg1"/>
                </a:solidFill>
              </a:rPr>
              <a:t>Working in a planned, proactive way increases the opportunity for parents to show they can be ‘good enough’ (Porter et al, 2012)</a:t>
            </a:r>
          </a:p>
        </p:txBody>
      </p:sp>
      <p:pic>
        <p:nvPicPr>
          <p:cNvPr id="4" name="Picture 11" descr="Getting it Right - COLOUR logo 2"/>
          <p:cNvPicPr>
            <a:picLocks noChangeAspect="1" noChangeArrowheads="1"/>
          </p:cNvPicPr>
          <p:nvPr/>
        </p:nvPicPr>
        <p:blipFill>
          <a:blip r:embed="rId2" cstate="print"/>
          <a:srcRect/>
          <a:stretch>
            <a:fillRect/>
          </a:stretch>
        </p:blipFill>
        <p:spPr bwMode="auto">
          <a:xfrm>
            <a:off x="3581400" y="228600"/>
            <a:ext cx="1371600" cy="1066800"/>
          </a:xfrm>
          <a:prstGeom prst="rect">
            <a:avLst/>
          </a:prstGeom>
          <a:noFill/>
          <a:ln w="9525">
            <a:noFill/>
            <a:miter lim="800000"/>
            <a:headEnd/>
            <a:tailEnd/>
          </a:ln>
        </p:spPr>
      </p:pic>
      <p:pic>
        <p:nvPicPr>
          <p:cNvPr id="5" name="Picture 1" descr="C:\Documents and Settings\mary paris\Desktop\Fife_Council_col.jpg"/>
          <p:cNvPicPr>
            <a:picLocks noChangeAspect="1" noChangeArrowheads="1"/>
          </p:cNvPicPr>
          <p:nvPr/>
        </p:nvPicPr>
        <p:blipFill>
          <a:blip r:embed="rId3" cstate="print"/>
          <a:srcRect/>
          <a:stretch>
            <a:fillRect/>
          </a:stretch>
        </p:blipFill>
        <p:spPr bwMode="auto">
          <a:xfrm>
            <a:off x="228600" y="381000"/>
            <a:ext cx="1371600" cy="1066800"/>
          </a:xfrm>
          <a:prstGeom prst="rect">
            <a:avLst/>
          </a:prstGeom>
          <a:noFill/>
          <a:ln w="9525">
            <a:noFill/>
            <a:miter lim="800000"/>
            <a:headEnd/>
            <a:tailEnd/>
          </a:ln>
        </p:spPr>
      </p:pic>
    </p:spTree>
    <p:extLst>
      <p:ext uri="{BB962C8B-B14F-4D97-AF65-F5344CB8AC3E}">
        <p14:creationId xmlns:p14="http://schemas.microsoft.com/office/powerpoint/2010/main" val="34986362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838200" y="685800"/>
            <a:ext cx="6997700" cy="1143000"/>
          </a:xfrm>
        </p:spPr>
        <p:txBody>
          <a:bodyPr/>
          <a:lstStyle/>
          <a:p>
            <a:endParaRPr lang="en-GB" dirty="0" smtClean="0">
              <a:solidFill>
                <a:schemeClr val="bg1"/>
              </a:solidFill>
            </a:endParaRPr>
          </a:p>
        </p:txBody>
      </p:sp>
      <p:sp>
        <p:nvSpPr>
          <p:cNvPr id="5123" name="Content Placeholder 2"/>
          <p:cNvSpPr>
            <a:spLocks noGrp="1"/>
          </p:cNvSpPr>
          <p:nvPr>
            <p:ph idx="1"/>
          </p:nvPr>
        </p:nvSpPr>
        <p:spPr>
          <a:xfrm>
            <a:off x="762000" y="2057400"/>
            <a:ext cx="7693025" cy="4495800"/>
          </a:xfrm>
        </p:spPr>
        <p:txBody>
          <a:bodyPr/>
          <a:lstStyle/>
          <a:p>
            <a:r>
              <a:rPr lang="en-GB" sz="2400" dirty="0" smtClean="0">
                <a:solidFill>
                  <a:schemeClr val="bg1"/>
                </a:solidFill>
              </a:rPr>
              <a:t>Assessment of Learning Disability</a:t>
            </a:r>
          </a:p>
          <a:p>
            <a:r>
              <a:rPr lang="en-GB" sz="2400" dirty="0" smtClean="0">
                <a:solidFill>
                  <a:schemeClr val="bg1"/>
                </a:solidFill>
              </a:rPr>
              <a:t>or full diagnosis to be made, the person must undergo assessment by a Clinical Psychologist.</a:t>
            </a:r>
          </a:p>
          <a:p>
            <a:r>
              <a:rPr lang="en-GB" sz="2400" dirty="0" smtClean="0">
                <a:solidFill>
                  <a:schemeClr val="bg1"/>
                </a:solidFill>
              </a:rPr>
              <a:t>This involves assessment of intellectual functioning, adaptive functioning and a developmental history to ascertain whether they have:</a:t>
            </a:r>
          </a:p>
          <a:p>
            <a:pPr>
              <a:buFont typeface="Wingdings" pitchFamily="2" charset="2"/>
              <a:buChar char="v"/>
            </a:pPr>
            <a:r>
              <a:rPr lang="en-GB" sz="2400" dirty="0" smtClean="0">
                <a:solidFill>
                  <a:schemeClr val="bg1"/>
                </a:solidFill>
              </a:rPr>
              <a:t>Significant impairment in intellectual functioning (IQ of &lt;70);</a:t>
            </a:r>
          </a:p>
          <a:p>
            <a:pPr>
              <a:buFont typeface="Wingdings" pitchFamily="2" charset="2"/>
              <a:buChar char="v"/>
            </a:pPr>
            <a:r>
              <a:rPr lang="en-GB" sz="2400" dirty="0" smtClean="0">
                <a:solidFill>
                  <a:schemeClr val="bg1"/>
                </a:solidFill>
              </a:rPr>
              <a:t>Significant impairment in adaptive functioning;</a:t>
            </a:r>
          </a:p>
          <a:p>
            <a:pPr>
              <a:buFont typeface="Wingdings" pitchFamily="2" charset="2"/>
              <a:buChar char="v"/>
            </a:pPr>
            <a:r>
              <a:rPr lang="en-GB" sz="2400" dirty="0" smtClean="0">
                <a:solidFill>
                  <a:schemeClr val="bg1"/>
                </a:solidFill>
              </a:rPr>
              <a:t>Childhood onset of these impairments (BPS, 2000).</a:t>
            </a:r>
          </a:p>
          <a:p>
            <a:pPr>
              <a:buFont typeface="Arial" charset="0"/>
              <a:buChar char="•"/>
            </a:pPr>
            <a:r>
              <a:rPr lang="en-GB" sz="2400" dirty="0" smtClean="0">
                <a:solidFill>
                  <a:schemeClr val="bg1"/>
                </a:solidFill>
              </a:rPr>
              <a:t>These assessments are time consuming to administer...</a:t>
            </a:r>
          </a:p>
          <a:p>
            <a:pPr>
              <a:buFont typeface="Arial" charset="0"/>
              <a:buChar char="•"/>
            </a:pPr>
            <a:endParaRPr lang="en-GB" sz="2400" dirty="0" smtClean="0">
              <a:solidFill>
                <a:schemeClr val="bg1"/>
              </a:solidFill>
            </a:endParaRPr>
          </a:p>
          <a:p>
            <a:pPr>
              <a:buFont typeface="Wingdings" pitchFamily="2" charset="2"/>
              <a:buChar char="v"/>
            </a:pPr>
            <a:endParaRPr lang="en-GB" sz="2400" dirty="0" smtClean="0"/>
          </a:p>
        </p:txBody>
      </p:sp>
      <p:pic>
        <p:nvPicPr>
          <p:cNvPr id="4" name="Picture 11" descr="Getting it Right - COLOUR logo 2"/>
          <p:cNvPicPr>
            <a:picLocks noChangeAspect="1" noChangeArrowheads="1"/>
          </p:cNvPicPr>
          <p:nvPr/>
        </p:nvPicPr>
        <p:blipFill>
          <a:blip r:embed="rId2" cstate="print"/>
          <a:srcRect/>
          <a:stretch>
            <a:fillRect/>
          </a:stretch>
        </p:blipFill>
        <p:spPr bwMode="auto">
          <a:xfrm>
            <a:off x="3581400" y="381000"/>
            <a:ext cx="1371600" cy="1143000"/>
          </a:xfrm>
          <a:prstGeom prst="rect">
            <a:avLst/>
          </a:prstGeom>
          <a:noFill/>
          <a:ln w="9525">
            <a:noFill/>
            <a:miter lim="800000"/>
            <a:headEnd/>
            <a:tailEnd/>
          </a:ln>
        </p:spPr>
      </p:pic>
      <p:pic>
        <p:nvPicPr>
          <p:cNvPr id="5" name="Picture 1" descr="C:\Documents and Settings\mary paris\Desktop\Fife_Council_col.jpg"/>
          <p:cNvPicPr>
            <a:picLocks noChangeAspect="1" noChangeArrowheads="1"/>
          </p:cNvPicPr>
          <p:nvPr/>
        </p:nvPicPr>
        <p:blipFill>
          <a:blip r:embed="rId3" cstate="print"/>
          <a:srcRect/>
          <a:stretch>
            <a:fillRect/>
          </a:stretch>
        </p:blipFill>
        <p:spPr bwMode="auto">
          <a:xfrm>
            <a:off x="228600" y="381000"/>
            <a:ext cx="1371600" cy="1066800"/>
          </a:xfrm>
          <a:prstGeom prst="rect">
            <a:avLst/>
          </a:prstGeom>
          <a:noFill/>
          <a:ln w="9525">
            <a:noFill/>
            <a:miter lim="800000"/>
            <a:headEnd/>
            <a:tailEnd/>
          </a:ln>
        </p:spPr>
      </p:pic>
    </p:spTree>
    <p:extLst>
      <p:ext uri="{BB962C8B-B14F-4D97-AF65-F5344CB8AC3E}">
        <p14:creationId xmlns:p14="http://schemas.microsoft.com/office/powerpoint/2010/main" val="21487292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dirty="0" smtClean="0">
                <a:solidFill>
                  <a:schemeClr val="bg1"/>
                </a:solidFill>
              </a:rPr>
              <a:t>Pregnancy Support Pack</a:t>
            </a:r>
            <a:br>
              <a:rPr lang="en-GB" dirty="0" smtClean="0">
                <a:solidFill>
                  <a:schemeClr val="bg1"/>
                </a:solidFill>
              </a:rPr>
            </a:br>
            <a:r>
              <a:rPr lang="en-GB" sz="2400" dirty="0" smtClean="0">
                <a:solidFill>
                  <a:schemeClr val="bg1"/>
                </a:solidFill>
              </a:rPr>
              <a:t>Accessible resources used by NHS Fife</a:t>
            </a:r>
            <a:endParaRPr lang="en-GB" dirty="0" smtClean="0">
              <a:solidFill>
                <a:schemeClr val="bg1"/>
              </a:solidFill>
            </a:endParaRPr>
          </a:p>
        </p:txBody>
      </p:sp>
      <p:pic>
        <p:nvPicPr>
          <p:cNvPr id="6147" name="Content Placeholder 3" descr="photo[1].JPG"/>
          <p:cNvPicPr>
            <a:picLocks noGrp="1" noChangeAspect="1"/>
          </p:cNvPicPr>
          <p:nvPr>
            <p:ph idx="1"/>
          </p:nvPr>
        </p:nvPicPr>
        <p:blipFill>
          <a:blip r:embed="rId2" cstate="print"/>
          <a:srcRect/>
          <a:stretch>
            <a:fillRect/>
          </a:stretch>
        </p:blipFill>
        <p:spPr>
          <a:xfrm>
            <a:off x="2590800" y="3048000"/>
            <a:ext cx="3978275" cy="2984500"/>
          </a:xfrm>
        </p:spPr>
      </p:pic>
      <p:pic>
        <p:nvPicPr>
          <p:cNvPr id="4" name="Picture 1" descr="C:\Documents and Settings\mary paris\Desktop\Fife_Council_col.jpg"/>
          <p:cNvPicPr>
            <a:picLocks noChangeAspect="1" noChangeArrowheads="1"/>
          </p:cNvPicPr>
          <p:nvPr/>
        </p:nvPicPr>
        <p:blipFill>
          <a:blip r:embed="rId3" cstate="print"/>
          <a:srcRect/>
          <a:stretch>
            <a:fillRect/>
          </a:stretch>
        </p:blipFill>
        <p:spPr bwMode="auto">
          <a:xfrm>
            <a:off x="228600" y="381000"/>
            <a:ext cx="1371600" cy="1066800"/>
          </a:xfrm>
          <a:prstGeom prst="rect">
            <a:avLst/>
          </a:prstGeom>
          <a:noFill/>
          <a:ln w="9525">
            <a:noFill/>
            <a:miter lim="800000"/>
            <a:headEnd/>
            <a:tailEnd/>
          </a:ln>
        </p:spPr>
      </p:pic>
      <p:pic>
        <p:nvPicPr>
          <p:cNvPr id="5" name="Picture 11" descr="Getting it Right - COLOUR logo 2"/>
          <p:cNvPicPr>
            <a:picLocks noChangeAspect="1" noChangeArrowheads="1"/>
          </p:cNvPicPr>
          <p:nvPr/>
        </p:nvPicPr>
        <p:blipFill>
          <a:blip r:embed="rId4" cstate="print"/>
          <a:srcRect/>
          <a:stretch>
            <a:fillRect/>
          </a:stretch>
        </p:blipFill>
        <p:spPr bwMode="auto">
          <a:xfrm>
            <a:off x="3581400" y="381000"/>
            <a:ext cx="1371600" cy="1143000"/>
          </a:xfrm>
          <a:prstGeom prst="rect">
            <a:avLst/>
          </a:prstGeom>
          <a:noFill/>
          <a:ln w="9525">
            <a:noFill/>
            <a:miter lim="800000"/>
            <a:headEnd/>
            <a:tailEnd/>
          </a:ln>
        </p:spPr>
      </p:pic>
    </p:spTree>
    <p:extLst>
      <p:ext uri="{BB962C8B-B14F-4D97-AF65-F5344CB8AC3E}">
        <p14:creationId xmlns:p14="http://schemas.microsoft.com/office/powerpoint/2010/main" val="2939775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cldserver\Filing Cabinet\Communications &amp; Engagement\SCLD Logo and Branding\New logo and Branding\SCLD_logo_cmyk l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6452" y="5369614"/>
            <a:ext cx="947960" cy="125912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Z:\SAY consultancy\Current Projects\Esme Fairbairn Parenting Network\logo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5354184"/>
            <a:ext cx="4608512" cy="12598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67544" y="260648"/>
            <a:ext cx="8208912" cy="4524315"/>
          </a:xfrm>
          <a:prstGeom prst="rect">
            <a:avLst/>
          </a:prstGeom>
          <a:noFill/>
        </p:spPr>
        <p:txBody>
          <a:bodyPr wrap="square" rtlCol="0">
            <a:spAutoFit/>
          </a:bodyPr>
          <a:lstStyle/>
          <a:p>
            <a:r>
              <a:rPr lang="en-GB" sz="3200" dirty="0" smtClean="0">
                <a:solidFill>
                  <a:srgbClr val="B0008E"/>
                </a:solidFill>
              </a:rPr>
              <a:t>The keys to life Recommendation 38:</a:t>
            </a:r>
          </a:p>
          <a:p>
            <a:endParaRPr lang="en-GB" sz="3200" dirty="0" smtClean="0">
              <a:solidFill>
                <a:srgbClr val="B0008E"/>
              </a:solidFill>
            </a:endParaRPr>
          </a:p>
          <a:p>
            <a:r>
              <a:rPr lang="en-GB" sz="3200" dirty="0" smtClean="0">
                <a:solidFill>
                  <a:srgbClr val="B0008E"/>
                </a:solidFill>
              </a:rPr>
              <a:t>“that by 2014 parents with learning disabilities should have access to local supported parenting services based on the principles of Supported Parenting and that the Scottish Good Practice Guidelines for Supporting Parents With Learning Disabilities are being followed by professionals… to ensure better outcomes for families”</a:t>
            </a:r>
            <a:endParaRPr lang="en-GB" sz="3200" dirty="0">
              <a:solidFill>
                <a:srgbClr val="B0008E"/>
              </a:solidFill>
            </a:endParaRPr>
          </a:p>
        </p:txBody>
      </p:sp>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9437" y="5424474"/>
            <a:ext cx="1237015" cy="114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1042" y="5517232"/>
            <a:ext cx="1528395"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9714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914400" y="1219200"/>
            <a:ext cx="6997700" cy="1143000"/>
          </a:xfrm>
        </p:spPr>
        <p:txBody>
          <a:bodyPr/>
          <a:lstStyle/>
          <a:p>
            <a:r>
              <a:rPr lang="en-GB" dirty="0" smtClean="0">
                <a:solidFill>
                  <a:schemeClr val="bg1"/>
                </a:solidFill>
              </a:rPr>
              <a:t>Pregnancy Support Pack </a:t>
            </a:r>
          </a:p>
        </p:txBody>
      </p:sp>
      <p:sp>
        <p:nvSpPr>
          <p:cNvPr id="7171" name="Content Placeholder 2"/>
          <p:cNvSpPr>
            <a:spLocks noGrp="1"/>
          </p:cNvSpPr>
          <p:nvPr>
            <p:ph idx="1"/>
          </p:nvPr>
        </p:nvSpPr>
        <p:spPr>
          <a:xfrm>
            <a:off x="838200" y="2362200"/>
            <a:ext cx="7693025" cy="4162425"/>
          </a:xfrm>
        </p:spPr>
        <p:txBody>
          <a:bodyPr/>
          <a:lstStyle/>
          <a:p>
            <a:r>
              <a:rPr lang="en-GB" sz="2000" dirty="0" smtClean="0">
                <a:solidFill>
                  <a:schemeClr val="bg1"/>
                </a:solidFill>
              </a:rPr>
              <a:t>Developed in 2012. </a:t>
            </a:r>
          </a:p>
          <a:p>
            <a:r>
              <a:rPr lang="en-GB" sz="2000" dirty="0" smtClean="0">
                <a:solidFill>
                  <a:schemeClr val="bg1"/>
                </a:solidFill>
              </a:rPr>
              <a:t>Resources were developed by the Speech and Language</a:t>
            </a:r>
          </a:p>
          <a:p>
            <a:pPr>
              <a:buFont typeface="Wingdings" pitchFamily="2" charset="2"/>
              <a:buNone/>
            </a:pPr>
            <a:r>
              <a:rPr lang="en-GB" sz="2000" dirty="0" smtClean="0">
                <a:solidFill>
                  <a:schemeClr val="bg1"/>
                </a:solidFill>
              </a:rPr>
              <a:t> 	Therapy Department within NHS Fife primarily for use by</a:t>
            </a:r>
          </a:p>
          <a:p>
            <a:pPr>
              <a:buFont typeface="Wingdings" pitchFamily="2" charset="2"/>
              <a:buNone/>
            </a:pPr>
            <a:r>
              <a:rPr lang="en-GB" sz="2000" dirty="0" smtClean="0">
                <a:solidFill>
                  <a:schemeClr val="bg1"/>
                </a:solidFill>
              </a:rPr>
              <a:t>	the midwifery service. </a:t>
            </a:r>
          </a:p>
          <a:p>
            <a:r>
              <a:rPr lang="en-GB" sz="2000" dirty="0" smtClean="0">
                <a:solidFill>
                  <a:schemeClr val="bg1"/>
                </a:solidFill>
              </a:rPr>
              <a:t>All information that the midwifery service would routinely give to</a:t>
            </a:r>
          </a:p>
          <a:p>
            <a:pPr>
              <a:buFont typeface="Wingdings" pitchFamily="2" charset="2"/>
              <a:buNone/>
            </a:pPr>
            <a:r>
              <a:rPr lang="en-GB" sz="2000" dirty="0" smtClean="0">
                <a:solidFill>
                  <a:schemeClr val="bg1"/>
                </a:solidFill>
              </a:rPr>
              <a:t>	mothers from the general population during a typical</a:t>
            </a:r>
          </a:p>
          <a:p>
            <a:pPr>
              <a:buFont typeface="Wingdings" pitchFamily="2" charset="2"/>
              <a:buNone/>
            </a:pPr>
            <a:r>
              <a:rPr lang="en-GB" sz="2000" dirty="0" smtClean="0">
                <a:solidFill>
                  <a:schemeClr val="bg1"/>
                </a:solidFill>
              </a:rPr>
              <a:t>	pregnancy was adapted to be accessible to pregnant women who have a learning disability and/ or literacy problems. </a:t>
            </a:r>
          </a:p>
          <a:p>
            <a:r>
              <a:rPr lang="en-GB" sz="2000" dirty="0" smtClean="0">
                <a:solidFill>
                  <a:schemeClr val="bg1"/>
                </a:solidFill>
              </a:rPr>
              <a:t>This included symbolised appointment letters, consent forms, accessible information on antenatal scans, where to access help, birth plans and information on labour</a:t>
            </a:r>
            <a:r>
              <a:rPr lang="en-GB" dirty="0" smtClean="0">
                <a:solidFill>
                  <a:schemeClr val="bg1"/>
                </a:solidFill>
              </a:rPr>
              <a:t>.</a:t>
            </a:r>
          </a:p>
        </p:txBody>
      </p:sp>
      <p:pic>
        <p:nvPicPr>
          <p:cNvPr id="4" name="Picture 11" descr="Getting it Right - COLOUR logo 2"/>
          <p:cNvPicPr>
            <a:picLocks noChangeAspect="1" noChangeArrowheads="1"/>
          </p:cNvPicPr>
          <p:nvPr/>
        </p:nvPicPr>
        <p:blipFill>
          <a:blip r:embed="rId2" cstate="print"/>
          <a:srcRect/>
          <a:stretch>
            <a:fillRect/>
          </a:stretch>
        </p:blipFill>
        <p:spPr bwMode="auto">
          <a:xfrm>
            <a:off x="3581400" y="304800"/>
            <a:ext cx="1371600" cy="1143000"/>
          </a:xfrm>
          <a:prstGeom prst="rect">
            <a:avLst/>
          </a:prstGeom>
          <a:noFill/>
          <a:ln w="9525">
            <a:noFill/>
            <a:miter lim="800000"/>
            <a:headEnd/>
            <a:tailEnd/>
          </a:ln>
        </p:spPr>
      </p:pic>
      <p:pic>
        <p:nvPicPr>
          <p:cNvPr id="5" name="Picture 1" descr="C:\Documents and Settings\mary paris\Desktop\Fife_Council_col.jpg"/>
          <p:cNvPicPr>
            <a:picLocks noChangeAspect="1" noChangeArrowheads="1"/>
          </p:cNvPicPr>
          <p:nvPr/>
        </p:nvPicPr>
        <p:blipFill>
          <a:blip r:embed="rId3" cstate="print"/>
          <a:srcRect/>
          <a:stretch>
            <a:fillRect/>
          </a:stretch>
        </p:blipFill>
        <p:spPr bwMode="auto">
          <a:xfrm>
            <a:off x="228600" y="381000"/>
            <a:ext cx="1371600" cy="1066800"/>
          </a:xfrm>
          <a:prstGeom prst="rect">
            <a:avLst/>
          </a:prstGeom>
          <a:noFill/>
          <a:ln w="9525">
            <a:noFill/>
            <a:miter lim="800000"/>
            <a:headEnd/>
            <a:tailEnd/>
          </a:ln>
        </p:spPr>
      </p:pic>
    </p:spTree>
    <p:extLst>
      <p:ext uri="{BB962C8B-B14F-4D97-AF65-F5344CB8AC3E}">
        <p14:creationId xmlns:p14="http://schemas.microsoft.com/office/powerpoint/2010/main" val="33690371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4"/>
          <p:cNvSpPr>
            <a:spLocks noGrp="1"/>
          </p:cNvSpPr>
          <p:nvPr>
            <p:ph type="ftr" sz="quarter" idx="11"/>
          </p:nvPr>
        </p:nvSpPr>
        <p:spPr>
          <a:noFill/>
        </p:spPr>
        <p:txBody>
          <a:bodyPr/>
          <a:lstStyle/>
          <a:p>
            <a:r>
              <a:rPr lang="en-GB" smtClean="0">
                <a:solidFill>
                  <a:srgbClr val="000000"/>
                </a:solidFill>
              </a:rPr>
              <a:t>Clinical Psychology department</a:t>
            </a:r>
          </a:p>
        </p:txBody>
      </p:sp>
      <p:sp>
        <p:nvSpPr>
          <p:cNvPr id="8195" name="Rectangle 2"/>
          <p:cNvSpPr>
            <a:spLocks noGrp="1" noChangeArrowheads="1"/>
          </p:cNvSpPr>
          <p:nvPr>
            <p:ph type="title"/>
          </p:nvPr>
        </p:nvSpPr>
        <p:spPr>
          <a:xfrm>
            <a:off x="1595438" y="1689100"/>
            <a:ext cx="6307137" cy="576263"/>
          </a:xfrm>
        </p:spPr>
        <p:txBody>
          <a:bodyPr/>
          <a:lstStyle/>
          <a:p>
            <a:r>
              <a:rPr lang="en-GB" sz="1800" smtClean="0">
                <a:solidFill>
                  <a:srgbClr val="0000FF"/>
                </a:solidFill>
              </a:rPr>
              <a:t>Original Blood Test Information</a:t>
            </a:r>
          </a:p>
        </p:txBody>
      </p:sp>
      <p:pic>
        <p:nvPicPr>
          <p:cNvPr id="8196" name="Picture 3" descr="Blood Test"/>
          <p:cNvPicPr>
            <a:picLocks noGrp="1" noChangeAspect="1" noChangeArrowheads="1"/>
          </p:cNvPicPr>
          <p:nvPr>
            <p:ph idx="1"/>
          </p:nvPr>
        </p:nvPicPr>
        <p:blipFill>
          <a:blip r:embed="rId2" cstate="print"/>
          <a:srcRect/>
          <a:stretch>
            <a:fillRect/>
          </a:stretch>
        </p:blipFill>
        <p:spPr>
          <a:xfrm>
            <a:off x="457200" y="457200"/>
            <a:ext cx="8424862" cy="5715000"/>
          </a:xfrm>
          <a:noFill/>
        </p:spPr>
      </p:pic>
    </p:spTree>
    <p:extLst>
      <p:ext uri="{BB962C8B-B14F-4D97-AF65-F5344CB8AC3E}">
        <p14:creationId xmlns:p14="http://schemas.microsoft.com/office/powerpoint/2010/main" val="30518192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2"/>
          <p:cNvSpPr>
            <a:spLocks noGrp="1"/>
          </p:cNvSpPr>
          <p:nvPr>
            <p:ph type="ftr" sz="quarter" idx="11"/>
          </p:nvPr>
        </p:nvSpPr>
        <p:spPr>
          <a:noFill/>
        </p:spPr>
        <p:txBody>
          <a:bodyPr/>
          <a:lstStyle/>
          <a:p>
            <a:r>
              <a:rPr lang="en-GB" smtClean="0">
                <a:solidFill>
                  <a:srgbClr val="000000"/>
                </a:solidFill>
              </a:rPr>
              <a:t>Clinical Psychology department</a:t>
            </a:r>
          </a:p>
        </p:txBody>
      </p:sp>
      <p:pic>
        <p:nvPicPr>
          <p:cNvPr id="9219" name="Picture 2" descr="blood test 1"/>
          <p:cNvPicPr>
            <a:picLocks noChangeAspect="1" noChangeArrowheads="1"/>
          </p:cNvPicPr>
          <p:nvPr/>
        </p:nvPicPr>
        <p:blipFill>
          <a:blip r:embed="rId2" cstate="print"/>
          <a:srcRect/>
          <a:stretch>
            <a:fillRect/>
          </a:stretch>
        </p:blipFill>
        <p:spPr bwMode="auto">
          <a:xfrm>
            <a:off x="0" y="609600"/>
            <a:ext cx="4425950" cy="6021387"/>
          </a:xfrm>
          <a:prstGeom prst="rect">
            <a:avLst/>
          </a:prstGeom>
          <a:noFill/>
          <a:ln w="9525">
            <a:noFill/>
            <a:miter lim="800000"/>
            <a:headEnd/>
            <a:tailEnd/>
          </a:ln>
        </p:spPr>
      </p:pic>
      <p:pic>
        <p:nvPicPr>
          <p:cNvPr id="9220" name="Picture 3" descr="blood test 2"/>
          <p:cNvPicPr>
            <a:picLocks noChangeAspect="1" noChangeArrowheads="1"/>
          </p:cNvPicPr>
          <p:nvPr/>
        </p:nvPicPr>
        <p:blipFill>
          <a:blip r:embed="rId3" cstate="print"/>
          <a:srcRect/>
          <a:stretch>
            <a:fillRect/>
          </a:stretch>
        </p:blipFill>
        <p:spPr bwMode="auto">
          <a:xfrm>
            <a:off x="4648200" y="533400"/>
            <a:ext cx="4495800" cy="6021387"/>
          </a:xfrm>
          <a:prstGeom prst="rect">
            <a:avLst/>
          </a:prstGeom>
          <a:noFill/>
          <a:ln w="9525">
            <a:noFill/>
            <a:miter lim="800000"/>
            <a:headEnd/>
            <a:tailEnd/>
          </a:ln>
        </p:spPr>
      </p:pic>
      <p:sp>
        <p:nvSpPr>
          <p:cNvPr id="9221" name="Text Box 4"/>
          <p:cNvSpPr txBox="1">
            <a:spLocks noChangeArrowheads="1"/>
          </p:cNvSpPr>
          <p:nvPr/>
        </p:nvSpPr>
        <p:spPr bwMode="auto">
          <a:xfrm>
            <a:off x="1828800" y="0"/>
            <a:ext cx="7993063" cy="461665"/>
          </a:xfrm>
          <a:prstGeom prst="rect">
            <a:avLst/>
          </a:prstGeom>
          <a:noFill/>
          <a:ln w="9525">
            <a:noFill/>
            <a:miter lim="800000"/>
            <a:headEnd/>
            <a:tailEnd/>
          </a:ln>
        </p:spPr>
        <p:txBody>
          <a:bodyPr>
            <a:spAutoFit/>
          </a:bodyPr>
          <a:lstStyle/>
          <a:p>
            <a:pPr algn="ctr" fontAlgn="base">
              <a:spcBef>
                <a:spcPct val="50000"/>
              </a:spcBef>
              <a:spcAft>
                <a:spcPct val="0"/>
              </a:spcAft>
            </a:pPr>
            <a:r>
              <a:rPr lang="en-GB" sz="2400" dirty="0">
                <a:solidFill>
                  <a:srgbClr val="FFFFFF"/>
                </a:solidFill>
                <a:latin typeface="Times"/>
              </a:rPr>
              <a:t>Section of </a:t>
            </a:r>
            <a:r>
              <a:rPr lang="en-GB" sz="2400" i="1" dirty="0">
                <a:solidFill>
                  <a:srgbClr val="FFFFFF"/>
                </a:solidFill>
                <a:latin typeface="Times"/>
              </a:rPr>
              <a:t>Adapted</a:t>
            </a:r>
            <a:r>
              <a:rPr lang="en-GB" sz="2400" dirty="0">
                <a:solidFill>
                  <a:srgbClr val="FFFFFF"/>
                </a:solidFill>
                <a:latin typeface="Times"/>
              </a:rPr>
              <a:t> Blood Test Information</a:t>
            </a:r>
          </a:p>
        </p:txBody>
      </p:sp>
    </p:spTree>
    <p:extLst>
      <p:ext uri="{BB962C8B-B14F-4D97-AF65-F5344CB8AC3E}">
        <p14:creationId xmlns:p14="http://schemas.microsoft.com/office/powerpoint/2010/main" val="424922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914400" y="990600"/>
            <a:ext cx="6997700" cy="1143000"/>
          </a:xfrm>
        </p:spPr>
        <p:txBody>
          <a:bodyPr/>
          <a:lstStyle/>
          <a:p>
            <a:r>
              <a:rPr lang="en-GB" dirty="0" smtClean="0">
                <a:solidFill>
                  <a:schemeClr val="bg1"/>
                </a:solidFill>
              </a:rPr>
              <a:t>The need to recognise LD..</a:t>
            </a:r>
          </a:p>
        </p:txBody>
      </p:sp>
      <p:sp>
        <p:nvSpPr>
          <p:cNvPr id="10243" name="Content Placeholder 2"/>
          <p:cNvSpPr>
            <a:spLocks noGrp="1"/>
          </p:cNvSpPr>
          <p:nvPr>
            <p:ph idx="1"/>
          </p:nvPr>
        </p:nvSpPr>
        <p:spPr>
          <a:xfrm>
            <a:off x="990600" y="2133600"/>
            <a:ext cx="6997700" cy="3276600"/>
          </a:xfrm>
        </p:spPr>
        <p:txBody>
          <a:bodyPr/>
          <a:lstStyle/>
          <a:p>
            <a:r>
              <a:rPr lang="en-GB" sz="2400" dirty="0" smtClean="0">
                <a:solidFill>
                  <a:schemeClr val="bg1"/>
                </a:solidFill>
              </a:rPr>
              <a:t>Porter, E. et al (2012) Developing the support pack for people who have a learning disability. British Journal of Learning Disabilities; 40: 4, 310-317</a:t>
            </a:r>
          </a:p>
          <a:p>
            <a:r>
              <a:rPr lang="en-GB" sz="2400" dirty="0" smtClean="0">
                <a:solidFill>
                  <a:schemeClr val="bg1"/>
                </a:solidFill>
              </a:rPr>
              <a:t>Qualitative interviews with midwives during the development of the Support Pack indicated their lack of confidence about identifying people with a learning disability. </a:t>
            </a:r>
          </a:p>
          <a:p>
            <a:r>
              <a:rPr lang="en-GB" sz="2400" dirty="0" smtClean="0">
                <a:solidFill>
                  <a:schemeClr val="bg1"/>
                </a:solidFill>
              </a:rPr>
              <a:t>A simple screening tool was subsequently introduced. </a:t>
            </a:r>
          </a:p>
          <a:p>
            <a:r>
              <a:rPr lang="en-GB" sz="2400" dirty="0" smtClean="0">
                <a:solidFill>
                  <a:schemeClr val="bg1"/>
                </a:solidFill>
              </a:rPr>
              <a:t>A screening tool can only provide initial indicators of whether a person </a:t>
            </a:r>
            <a:r>
              <a:rPr lang="en-GB" sz="2400" b="1" i="1" dirty="0" smtClean="0">
                <a:solidFill>
                  <a:schemeClr val="bg1"/>
                </a:solidFill>
              </a:rPr>
              <a:t>might</a:t>
            </a:r>
            <a:r>
              <a:rPr lang="en-GB" sz="2400" dirty="0" smtClean="0">
                <a:solidFill>
                  <a:schemeClr val="bg1"/>
                </a:solidFill>
              </a:rPr>
              <a:t> have a LD. </a:t>
            </a:r>
          </a:p>
          <a:p>
            <a:endParaRPr lang="en-GB" dirty="0" smtClean="0"/>
          </a:p>
        </p:txBody>
      </p:sp>
      <p:pic>
        <p:nvPicPr>
          <p:cNvPr id="4" name="Picture 1" descr="C:\Documents and Settings\mary paris\Desktop\Fife_Council_col.jpg"/>
          <p:cNvPicPr>
            <a:picLocks noChangeAspect="1" noChangeArrowheads="1"/>
          </p:cNvPicPr>
          <p:nvPr/>
        </p:nvPicPr>
        <p:blipFill>
          <a:blip r:embed="rId2" cstate="print"/>
          <a:srcRect/>
          <a:stretch>
            <a:fillRect/>
          </a:stretch>
        </p:blipFill>
        <p:spPr bwMode="auto">
          <a:xfrm>
            <a:off x="228600" y="381000"/>
            <a:ext cx="1295400" cy="914400"/>
          </a:xfrm>
          <a:prstGeom prst="rect">
            <a:avLst/>
          </a:prstGeom>
          <a:noFill/>
          <a:ln w="9525">
            <a:noFill/>
            <a:miter lim="800000"/>
            <a:headEnd/>
            <a:tailEnd/>
          </a:ln>
        </p:spPr>
      </p:pic>
      <p:pic>
        <p:nvPicPr>
          <p:cNvPr id="5" name="Picture 11" descr="Getting it Right - COLOUR logo 2"/>
          <p:cNvPicPr>
            <a:picLocks noChangeAspect="1" noChangeArrowheads="1"/>
          </p:cNvPicPr>
          <p:nvPr/>
        </p:nvPicPr>
        <p:blipFill>
          <a:blip r:embed="rId3" cstate="print"/>
          <a:srcRect/>
          <a:stretch>
            <a:fillRect/>
          </a:stretch>
        </p:blipFill>
        <p:spPr bwMode="auto">
          <a:xfrm>
            <a:off x="3581400" y="304800"/>
            <a:ext cx="1295400" cy="990600"/>
          </a:xfrm>
          <a:prstGeom prst="rect">
            <a:avLst/>
          </a:prstGeom>
          <a:noFill/>
          <a:ln w="9525">
            <a:noFill/>
            <a:miter lim="800000"/>
            <a:headEnd/>
            <a:tailEnd/>
          </a:ln>
        </p:spPr>
      </p:pic>
    </p:spTree>
    <p:extLst>
      <p:ext uri="{BB962C8B-B14F-4D97-AF65-F5344CB8AC3E}">
        <p14:creationId xmlns:p14="http://schemas.microsoft.com/office/powerpoint/2010/main" val="20889540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a:xfrm>
            <a:off x="685800" y="1600200"/>
            <a:ext cx="7924800" cy="1143000"/>
          </a:xfrm>
        </p:spPr>
        <p:txBody>
          <a:bodyPr/>
          <a:lstStyle/>
          <a:p>
            <a:pPr algn="ctr" eaLnBrk="1" hangingPunct="1"/>
            <a:r>
              <a:rPr lang="en-GB" sz="2800" dirty="0" smtClean="0">
                <a:solidFill>
                  <a:schemeClr val="bg1"/>
                </a:solidFill>
              </a:rPr>
              <a:t>The Learning Disability Screening Questionnaire (LDSQ) </a:t>
            </a:r>
            <a:br>
              <a:rPr lang="en-GB" sz="2800" dirty="0" smtClean="0">
                <a:solidFill>
                  <a:schemeClr val="bg1"/>
                </a:solidFill>
              </a:rPr>
            </a:br>
            <a:r>
              <a:rPr lang="en-GB" sz="2800" dirty="0" smtClean="0">
                <a:solidFill>
                  <a:schemeClr val="bg1"/>
                </a:solidFill>
              </a:rPr>
              <a:t>Karen McKenzie &amp; Donna Paxton </a:t>
            </a:r>
          </a:p>
        </p:txBody>
      </p:sp>
      <p:sp>
        <p:nvSpPr>
          <p:cNvPr id="11267" name="Rectangle 3"/>
          <p:cNvSpPr>
            <a:spLocks noGrp="1" noChangeArrowheads="1"/>
          </p:cNvSpPr>
          <p:nvPr>
            <p:ph type="body" idx="1"/>
          </p:nvPr>
        </p:nvSpPr>
        <p:spPr>
          <a:xfrm>
            <a:off x="1143000" y="3048000"/>
            <a:ext cx="6997700" cy="3276600"/>
          </a:xfrm>
        </p:spPr>
        <p:txBody>
          <a:bodyPr/>
          <a:lstStyle/>
          <a:p>
            <a:r>
              <a:rPr lang="en-GB" dirty="0" smtClean="0">
                <a:solidFill>
                  <a:schemeClr val="bg1"/>
                </a:solidFill>
              </a:rPr>
              <a:t>7 items which are quick and easy to administer and score. </a:t>
            </a:r>
          </a:p>
          <a:p>
            <a:r>
              <a:rPr lang="en-GB" dirty="0" smtClean="0">
                <a:solidFill>
                  <a:schemeClr val="bg1"/>
                </a:solidFill>
              </a:rPr>
              <a:t>Can be completed with or by the individual or someone who knows him/her well. </a:t>
            </a:r>
          </a:p>
          <a:p>
            <a:r>
              <a:rPr lang="en-GB" dirty="0" smtClean="0">
                <a:solidFill>
                  <a:schemeClr val="bg1"/>
                </a:solidFill>
              </a:rPr>
              <a:t>Requires minimal training.</a:t>
            </a:r>
          </a:p>
        </p:txBody>
      </p:sp>
      <p:pic>
        <p:nvPicPr>
          <p:cNvPr id="5" name="Picture 11" descr="Getting it Right - COLOUR logo 2"/>
          <p:cNvPicPr>
            <a:picLocks noChangeAspect="1" noChangeArrowheads="1"/>
          </p:cNvPicPr>
          <p:nvPr/>
        </p:nvPicPr>
        <p:blipFill>
          <a:blip r:embed="rId2" cstate="print"/>
          <a:srcRect/>
          <a:stretch>
            <a:fillRect/>
          </a:stretch>
        </p:blipFill>
        <p:spPr bwMode="auto">
          <a:xfrm>
            <a:off x="3581400" y="304800"/>
            <a:ext cx="1295400" cy="990600"/>
          </a:xfrm>
          <a:prstGeom prst="rect">
            <a:avLst/>
          </a:prstGeom>
          <a:noFill/>
          <a:ln w="9525">
            <a:noFill/>
            <a:miter lim="800000"/>
            <a:headEnd/>
            <a:tailEnd/>
          </a:ln>
        </p:spPr>
      </p:pic>
      <p:pic>
        <p:nvPicPr>
          <p:cNvPr id="6" name="Picture 1" descr="C:\Documents and Settings\mary paris\Desktop\Fife_Council_col.jpg"/>
          <p:cNvPicPr>
            <a:picLocks noChangeAspect="1" noChangeArrowheads="1"/>
          </p:cNvPicPr>
          <p:nvPr/>
        </p:nvPicPr>
        <p:blipFill>
          <a:blip r:embed="rId3" cstate="print"/>
          <a:srcRect/>
          <a:stretch>
            <a:fillRect/>
          </a:stretch>
        </p:blipFill>
        <p:spPr bwMode="auto">
          <a:xfrm>
            <a:off x="228600" y="381000"/>
            <a:ext cx="1295400" cy="914400"/>
          </a:xfrm>
          <a:prstGeom prst="rect">
            <a:avLst/>
          </a:prstGeom>
          <a:noFill/>
          <a:ln w="9525">
            <a:noFill/>
            <a:miter lim="800000"/>
            <a:headEnd/>
            <a:tailEnd/>
          </a:ln>
        </p:spPr>
      </p:pic>
    </p:spTree>
    <p:extLst>
      <p:ext uri="{BB962C8B-B14F-4D97-AF65-F5344CB8AC3E}">
        <p14:creationId xmlns:p14="http://schemas.microsoft.com/office/powerpoint/2010/main" val="10060756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0"/>
            <a:ext cx="6997700" cy="1143000"/>
          </a:xfrm>
        </p:spPr>
        <p:txBody>
          <a:bodyPr/>
          <a:lstStyle/>
          <a:p>
            <a:pPr algn="ctr"/>
            <a:r>
              <a:rPr lang="en-GB" sz="2800" dirty="0" smtClean="0">
                <a:solidFill>
                  <a:schemeClr val="bg1"/>
                </a:solidFill>
              </a:rPr>
              <a:t>The Learning Disability Screening Questionnaire (LDSQ) </a:t>
            </a:r>
            <a:br>
              <a:rPr lang="en-GB" sz="2800" dirty="0" smtClean="0">
                <a:solidFill>
                  <a:schemeClr val="bg1"/>
                </a:solidFill>
              </a:rPr>
            </a:br>
            <a:r>
              <a:rPr lang="en-GB" sz="2800" dirty="0" smtClean="0">
                <a:solidFill>
                  <a:schemeClr val="bg1"/>
                </a:solidFill>
              </a:rPr>
              <a:t>Karen McKenzie &amp; Donna Paxton </a:t>
            </a:r>
            <a:endParaRPr lang="en-GB" sz="2800" dirty="0"/>
          </a:p>
        </p:txBody>
      </p:sp>
      <p:sp>
        <p:nvSpPr>
          <p:cNvPr id="3" name="Content Placeholder 2"/>
          <p:cNvSpPr>
            <a:spLocks noGrp="1"/>
          </p:cNvSpPr>
          <p:nvPr>
            <p:ph idx="1"/>
          </p:nvPr>
        </p:nvSpPr>
        <p:spPr>
          <a:xfrm>
            <a:off x="1066800" y="3200400"/>
            <a:ext cx="6997700" cy="3276600"/>
          </a:xfrm>
        </p:spPr>
        <p:txBody>
          <a:bodyPr/>
          <a:lstStyle/>
          <a:p>
            <a:r>
              <a:rPr lang="en-GB" dirty="0" smtClean="0">
                <a:solidFill>
                  <a:schemeClr val="bg1"/>
                </a:solidFill>
              </a:rPr>
              <a:t>Age range 16 years upwards.</a:t>
            </a:r>
          </a:p>
          <a:p>
            <a:r>
              <a:rPr lang="en-GB" dirty="0" smtClean="0">
                <a:solidFill>
                  <a:schemeClr val="bg1"/>
                </a:solidFill>
              </a:rPr>
              <a:t>Cost effective.</a:t>
            </a:r>
          </a:p>
          <a:p>
            <a:r>
              <a:rPr lang="en-GB" dirty="0" smtClean="0">
                <a:solidFill>
                  <a:schemeClr val="bg1"/>
                </a:solidFill>
              </a:rPr>
              <a:t>Quick and simple to administer and score</a:t>
            </a:r>
          </a:p>
          <a:p>
            <a:r>
              <a:rPr lang="en-GB" dirty="0" smtClean="0">
                <a:solidFill>
                  <a:schemeClr val="bg1"/>
                </a:solidFill>
              </a:rPr>
              <a:t>Valid and reliable</a:t>
            </a:r>
            <a:endParaRPr lang="en-GB" dirty="0"/>
          </a:p>
        </p:txBody>
      </p:sp>
      <p:pic>
        <p:nvPicPr>
          <p:cNvPr id="4" name="Picture 11" descr="Getting it Right - COLOUR logo 2"/>
          <p:cNvPicPr>
            <a:picLocks noChangeAspect="1" noChangeArrowheads="1"/>
          </p:cNvPicPr>
          <p:nvPr/>
        </p:nvPicPr>
        <p:blipFill>
          <a:blip r:embed="rId2" cstate="print"/>
          <a:srcRect/>
          <a:stretch>
            <a:fillRect/>
          </a:stretch>
        </p:blipFill>
        <p:spPr bwMode="auto">
          <a:xfrm>
            <a:off x="3581400" y="304800"/>
            <a:ext cx="1295400" cy="990600"/>
          </a:xfrm>
          <a:prstGeom prst="rect">
            <a:avLst/>
          </a:prstGeom>
          <a:noFill/>
          <a:ln w="9525">
            <a:noFill/>
            <a:miter lim="800000"/>
            <a:headEnd/>
            <a:tailEnd/>
          </a:ln>
        </p:spPr>
      </p:pic>
      <p:pic>
        <p:nvPicPr>
          <p:cNvPr id="5" name="Picture 1" descr="C:\Documents and Settings\mary paris\Desktop\Fife_Council_col.jpg"/>
          <p:cNvPicPr>
            <a:picLocks noChangeAspect="1" noChangeArrowheads="1"/>
          </p:cNvPicPr>
          <p:nvPr/>
        </p:nvPicPr>
        <p:blipFill>
          <a:blip r:embed="rId3" cstate="print"/>
          <a:srcRect/>
          <a:stretch>
            <a:fillRect/>
          </a:stretch>
        </p:blipFill>
        <p:spPr bwMode="auto">
          <a:xfrm>
            <a:off x="228600" y="381000"/>
            <a:ext cx="1295400" cy="914400"/>
          </a:xfrm>
          <a:prstGeom prst="rect">
            <a:avLst/>
          </a:prstGeom>
          <a:noFill/>
          <a:ln w="9525">
            <a:noFill/>
            <a:miter lim="800000"/>
            <a:headEnd/>
            <a:tailEnd/>
          </a:ln>
        </p:spPr>
      </p:pic>
    </p:spTree>
    <p:extLst>
      <p:ext uri="{BB962C8B-B14F-4D97-AF65-F5344CB8AC3E}">
        <p14:creationId xmlns:p14="http://schemas.microsoft.com/office/powerpoint/2010/main" val="27266078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a:xfrm>
            <a:off x="1066800" y="1143000"/>
            <a:ext cx="6997700" cy="1143000"/>
          </a:xfrm>
        </p:spPr>
        <p:txBody>
          <a:bodyPr/>
          <a:lstStyle/>
          <a:p>
            <a:pPr eaLnBrk="1" hangingPunct="1"/>
            <a:r>
              <a:rPr lang="en-GB" dirty="0" smtClean="0">
                <a:solidFill>
                  <a:schemeClr val="bg1"/>
                </a:solidFill>
              </a:rPr>
              <a:t>Findings</a:t>
            </a:r>
          </a:p>
        </p:txBody>
      </p:sp>
      <p:sp>
        <p:nvSpPr>
          <p:cNvPr id="12291" name="Rectangle 3"/>
          <p:cNvSpPr>
            <a:spLocks noGrp="1" noChangeArrowheads="1"/>
          </p:cNvSpPr>
          <p:nvPr>
            <p:ph type="body" idx="1"/>
          </p:nvPr>
        </p:nvSpPr>
        <p:spPr>
          <a:xfrm>
            <a:off x="990600" y="2133600"/>
            <a:ext cx="6997700" cy="3771900"/>
          </a:xfrm>
        </p:spPr>
        <p:txBody>
          <a:bodyPr/>
          <a:lstStyle/>
          <a:p>
            <a:r>
              <a:rPr lang="en-GB" sz="2400" dirty="0" smtClean="0">
                <a:solidFill>
                  <a:schemeClr val="bg1"/>
                </a:solidFill>
              </a:rPr>
              <a:t>In 15 </a:t>
            </a:r>
            <a:r>
              <a:rPr lang="en-GB" sz="2400" dirty="0" err="1" smtClean="0">
                <a:solidFill>
                  <a:schemeClr val="bg1"/>
                </a:solidFill>
              </a:rPr>
              <a:t>mths</a:t>
            </a:r>
            <a:r>
              <a:rPr lang="en-GB" sz="2400" dirty="0" smtClean="0">
                <a:solidFill>
                  <a:schemeClr val="bg1"/>
                </a:solidFill>
              </a:rPr>
              <a:t>, the service assessed 75 women. Of these, 4 scored as having a possible LD on the LDSQ. </a:t>
            </a:r>
          </a:p>
          <a:p>
            <a:r>
              <a:rPr lang="en-GB" sz="2400" dirty="0" smtClean="0">
                <a:solidFill>
                  <a:schemeClr val="bg1"/>
                </a:solidFill>
              </a:rPr>
              <a:t>Accessible materials were used with these women. </a:t>
            </a:r>
          </a:p>
          <a:p>
            <a:r>
              <a:rPr lang="en-GB" sz="2400" dirty="0" smtClean="0">
                <a:solidFill>
                  <a:schemeClr val="bg1"/>
                </a:solidFill>
              </a:rPr>
              <a:t>50% of those with LD were referred on to other agencies (n=2). The other 50% already had other agencies in place.</a:t>
            </a:r>
          </a:p>
          <a:p>
            <a:r>
              <a:rPr lang="en-GB" sz="2400" dirty="0" smtClean="0">
                <a:solidFill>
                  <a:schemeClr val="bg1"/>
                </a:solidFill>
              </a:rPr>
              <a:t>Of those with LD, an early home visit by the midwife took place prior to the 12-week scan for one person. </a:t>
            </a:r>
          </a:p>
          <a:p>
            <a:r>
              <a:rPr lang="en-GB" sz="2400" dirty="0" smtClean="0">
                <a:solidFill>
                  <a:schemeClr val="bg1"/>
                </a:solidFill>
              </a:rPr>
              <a:t>A multi-agency planning meeting took place at 22 weeks for these women. </a:t>
            </a:r>
            <a:endParaRPr lang="en-US" sz="2400" dirty="0" smtClean="0">
              <a:solidFill>
                <a:schemeClr val="bg1"/>
              </a:solidFill>
            </a:endParaRPr>
          </a:p>
          <a:p>
            <a:pPr eaLnBrk="1" hangingPunct="1">
              <a:buFont typeface="Wingdings" pitchFamily="2" charset="2"/>
              <a:buNone/>
            </a:pPr>
            <a:endParaRPr lang="en-GB" dirty="0" smtClean="0"/>
          </a:p>
        </p:txBody>
      </p:sp>
      <p:pic>
        <p:nvPicPr>
          <p:cNvPr id="4" name="Picture 1" descr="C:\Documents and Settings\mary paris\Desktop\Fife_Council_col.jpg"/>
          <p:cNvPicPr>
            <a:picLocks noChangeAspect="1" noChangeArrowheads="1"/>
          </p:cNvPicPr>
          <p:nvPr/>
        </p:nvPicPr>
        <p:blipFill>
          <a:blip r:embed="rId2" cstate="print"/>
          <a:srcRect/>
          <a:stretch>
            <a:fillRect/>
          </a:stretch>
        </p:blipFill>
        <p:spPr bwMode="auto">
          <a:xfrm>
            <a:off x="228600" y="381000"/>
            <a:ext cx="1295400" cy="914400"/>
          </a:xfrm>
          <a:prstGeom prst="rect">
            <a:avLst/>
          </a:prstGeom>
          <a:noFill/>
          <a:ln w="9525">
            <a:noFill/>
            <a:miter lim="800000"/>
            <a:headEnd/>
            <a:tailEnd/>
          </a:ln>
        </p:spPr>
      </p:pic>
      <p:pic>
        <p:nvPicPr>
          <p:cNvPr id="5" name="Picture 11" descr="Getting it Right - COLOUR logo 2"/>
          <p:cNvPicPr>
            <a:picLocks noChangeAspect="1" noChangeArrowheads="1"/>
          </p:cNvPicPr>
          <p:nvPr/>
        </p:nvPicPr>
        <p:blipFill>
          <a:blip r:embed="rId3" cstate="print"/>
          <a:srcRect/>
          <a:stretch>
            <a:fillRect/>
          </a:stretch>
        </p:blipFill>
        <p:spPr bwMode="auto">
          <a:xfrm>
            <a:off x="3581400" y="304800"/>
            <a:ext cx="1295400" cy="990600"/>
          </a:xfrm>
          <a:prstGeom prst="rect">
            <a:avLst/>
          </a:prstGeom>
          <a:noFill/>
          <a:ln w="9525">
            <a:noFill/>
            <a:miter lim="800000"/>
            <a:headEnd/>
            <a:tailEnd/>
          </a:ln>
        </p:spPr>
      </p:pic>
    </p:spTree>
    <p:extLst>
      <p:ext uri="{BB962C8B-B14F-4D97-AF65-F5344CB8AC3E}">
        <p14:creationId xmlns:p14="http://schemas.microsoft.com/office/powerpoint/2010/main" val="15524826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066800" y="1295400"/>
            <a:ext cx="6997700" cy="838200"/>
          </a:xfrm>
        </p:spPr>
        <p:txBody>
          <a:bodyPr/>
          <a:lstStyle/>
          <a:p>
            <a:pPr eaLnBrk="1" hangingPunct="1"/>
            <a:r>
              <a:rPr lang="en-GB" dirty="0" smtClean="0">
                <a:solidFill>
                  <a:schemeClr val="bg1"/>
                </a:solidFill>
                <a:latin typeface="StoneSansSemibold"/>
              </a:rPr>
              <a:t>Mellow Babies Group</a:t>
            </a:r>
            <a:r>
              <a:rPr lang="en-GB" dirty="0" smtClean="0">
                <a:solidFill>
                  <a:schemeClr val="bg1"/>
                </a:solidFill>
                <a:latin typeface="Comic Sans MS" pitchFamily="66" charset="0"/>
              </a:rPr>
              <a:t/>
            </a:r>
            <a:br>
              <a:rPr lang="en-GB" dirty="0" smtClean="0">
                <a:solidFill>
                  <a:schemeClr val="bg1"/>
                </a:solidFill>
                <a:latin typeface="Comic Sans MS" pitchFamily="66" charset="0"/>
              </a:rPr>
            </a:br>
            <a:endParaRPr lang="en-GB" dirty="0" smtClean="0">
              <a:solidFill>
                <a:schemeClr val="bg1"/>
              </a:solidFill>
              <a:latin typeface="Comic Sans MS" pitchFamily="66" charset="0"/>
            </a:endParaRPr>
          </a:p>
        </p:txBody>
      </p:sp>
      <p:sp>
        <p:nvSpPr>
          <p:cNvPr id="3" name="Content Placeholder 2"/>
          <p:cNvSpPr>
            <a:spLocks noGrp="1"/>
          </p:cNvSpPr>
          <p:nvPr>
            <p:ph idx="1"/>
          </p:nvPr>
        </p:nvSpPr>
        <p:spPr>
          <a:xfrm>
            <a:off x="457200" y="1981200"/>
            <a:ext cx="8229600" cy="5040313"/>
          </a:xfrm>
        </p:spPr>
        <p:txBody>
          <a:bodyPr>
            <a:normAutofit lnSpcReduction="10000"/>
          </a:bodyPr>
          <a:lstStyle/>
          <a:p>
            <a:pPr eaLnBrk="1" hangingPunct="1">
              <a:defRPr/>
            </a:pPr>
            <a:r>
              <a:rPr lang="en-GB" sz="2400" dirty="0" smtClean="0">
                <a:solidFill>
                  <a:schemeClr val="bg1"/>
                </a:solidFill>
                <a:latin typeface="StoneSansSemibold"/>
              </a:rPr>
              <a:t>Each week we started with a warm up i.e. “name game” each person tells their name and whether they like it.</a:t>
            </a:r>
          </a:p>
          <a:p>
            <a:pPr eaLnBrk="1" hangingPunct="1">
              <a:defRPr/>
            </a:pPr>
            <a:r>
              <a:rPr lang="en-GB" sz="2400" dirty="0" smtClean="0">
                <a:solidFill>
                  <a:schemeClr val="bg1"/>
                </a:solidFill>
                <a:latin typeface="StoneSansSemibold"/>
              </a:rPr>
              <a:t> </a:t>
            </a:r>
          </a:p>
          <a:p>
            <a:pPr eaLnBrk="1" hangingPunct="1">
              <a:defRPr/>
            </a:pPr>
            <a:r>
              <a:rPr lang="en-GB" sz="2400" dirty="0" smtClean="0">
                <a:solidFill>
                  <a:schemeClr val="bg1"/>
                </a:solidFill>
                <a:latin typeface="StoneSansSemibold"/>
              </a:rPr>
              <a:t>The group work together on a team building activity i.e. “The perfect parent”</a:t>
            </a:r>
          </a:p>
          <a:p>
            <a:pPr eaLnBrk="1" hangingPunct="1">
              <a:defRPr/>
            </a:pPr>
            <a:endParaRPr lang="en-GB" sz="2400" dirty="0" smtClean="0">
              <a:solidFill>
                <a:schemeClr val="bg1"/>
              </a:solidFill>
              <a:latin typeface="StoneSansSemibold"/>
            </a:endParaRPr>
          </a:p>
          <a:p>
            <a:pPr eaLnBrk="1" hangingPunct="1">
              <a:defRPr/>
            </a:pPr>
            <a:r>
              <a:rPr lang="en-GB" sz="2400" dirty="0" smtClean="0">
                <a:solidFill>
                  <a:schemeClr val="bg1"/>
                </a:solidFill>
                <a:latin typeface="StoneSansSemibold"/>
              </a:rPr>
              <a:t>Group lunch</a:t>
            </a:r>
          </a:p>
          <a:p>
            <a:pPr eaLnBrk="1" hangingPunct="1">
              <a:defRPr/>
            </a:pPr>
            <a:endParaRPr lang="en-GB" sz="2400" dirty="0" smtClean="0">
              <a:solidFill>
                <a:schemeClr val="bg1"/>
              </a:solidFill>
              <a:latin typeface="StoneSansSemibold"/>
            </a:endParaRPr>
          </a:p>
          <a:p>
            <a:pPr eaLnBrk="1" hangingPunct="1">
              <a:defRPr/>
            </a:pPr>
            <a:r>
              <a:rPr lang="en-GB" sz="2400" dirty="0" smtClean="0">
                <a:solidFill>
                  <a:schemeClr val="bg1"/>
                </a:solidFill>
                <a:latin typeface="StoneSansSemibold"/>
              </a:rPr>
              <a:t>Joint play </a:t>
            </a:r>
          </a:p>
          <a:p>
            <a:pPr eaLnBrk="1" hangingPunct="1">
              <a:defRPr/>
            </a:pPr>
            <a:endParaRPr lang="en-GB" sz="2400" dirty="0" smtClean="0">
              <a:solidFill>
                <a:schemeClr val="bg1"/>
              </a:solidFill>
              <a:latin typeface="StoneSansSemibold"/>
            </a:endParaRPr>
          </a:p>
          <a:p>
            <a:pPr eaLnBrk="1" hangingPunct="1">
              <a:defRPr/>
            </a:pPr>
            <a:r>
              <a:rPr lang="en-GB" sz="2400" dirty="0" smtClean="0">
                <a:solidFill>
                  <a:schemeClr val="bg1"/>
                </a:solidFill>
                <a:latin typeface="StoneSansSemibold"/>
              </a:rPr>
              <a:t>Mums video session</a:t>
            </a:r>
          </a:p>
          <a:p>
            <a:pPr eaLnBrk="1" hangingPunct="1">
              <a:defRPr/>
            </a:pPr>
            <a:endParaRPr lang="en-GB" sz="2400" dirty="0" smtClean="0">
              <a:solidFill>
                <a:schemeClr val="bg1"/>
              </a:solidFill>
              <a:latin typeface="StoneSansSemibold"/>
            </a:endParaRPr>
          </a:p>
          <a:p>
            <a:pPr eaLnBrk="1" hangingPunct="1">
              <a:defRPr/>
            </a:pPr>
            <a:r>
              <a:rPr lang="en-GB" sz="2400" dirty="0" smtClean="0">
                <a:solidFill>
                  <a:schemeClr val="bg1"/>
                </a:solidFill>
                <a:latin typeface="StoneSansSemibold"/>
              </a:rPr>
              <a:t>Have a go! Homework i.e. “bubbles”</a:t>
            </a:r>
          </a:p>
          <a:p>
            <a:pPr eaLnBrk="1" hangingPunct="1">
              <a:defRPr/>
            </a:pPr>
            <a:endParaRPr lang="en-GB" sz="2400" dirty="0">
              <a:solidFill>
                <a:schemeClr val="bg1"/>
              </a:solidFill>
              <a:latin typeface="Comic Sans MS" panose="030F0702030302020204" pitchFamily="66" charset="0"/>
            </a:endParaRPr>
          </a:p>
        </p:txBody>
      </p:sp>
      <p:pic>
        <p:nvPicPr>
          <p:cNvPr id="19459" name="Picture 2" descr="https://encrypted-tbn2.gstatic.com/images?q=tbn:ANd9GcRFm33YvXUOh-USOxquxe8GghXDeE605y_S90lqF5mJt8_dfwR8nDTQ5Q">
            <a:hlinkClick r:id="rId2"/>
          </p:cNvPr>
          <p:cNvPicPr>
            <a:picLocks noChangeAspect="1" noChangeArrowheads="1"/>
          </p:cNvPicPr>
          <p:nvPr/>
        </p:nvPicPr>
        <p:blipFill>
          <a:blip r:embed="rId3" cstate="print"/>
          <a:srcRect/>
          <a:stretch>
            <a:fillRect/>
          </a:stretch>
        </p:blipFill>
        <p:spPr bwMode="auto">
          <a:xfrm>
            <a:off x="6248400" y="228600"/>
            <a:ext cx="942975" cy="838200"/>
          </a:xfrm>
          <a:prstGeom prst="rect">
            <a:avLst/>
          </a:prstGeom>
          <a:noFill/>
          <a:ln w="9525">
            <a:noFill/>
            <a:miter lim="800000"/>
            <a:headEnd/>
            <a:tailEnd/>
          </a:ln>
        </p:spPr>
      </p:pic>
      <p:pic>
        <p:nvPicPr>
          <p:cNvPr id="5" name="Picture 11" descr="Getting it Right - COLOUR logo 2"/>
          <p:cNvPicPr>
            <a:picLocks noChangeAspect="1" noChangeArrowheads="1"/>
          </p:cNvPicPr>
          <p:nvPr/>
        </p:nvPicPr>
        <p:blipFill>
          <a:blip r:embed="rId4" cstate="print"/>
          <a:srcRect/>
          <a:stretch>
            <a:fillRect/>
          </a:stretch>
        </p:blipFill>
        <p:spPr bwMode="auto">
          <a:xfrm>
            <a:off x="3429000" y="152400"/>
            <a:ext cx="1143000" cy="914400"/>
          </a:xfrm>
          <a:prstGeom prst="rect">
            <a:avLst/>
          </a:prstGeom>
          <a:noFill/>
          <a:ln w="9525">
            <a:noFill/>
            <a:miter lim="800000"/>
            <a:headEnd/>
            <a:tailEnd/>
          </a:ln>
        </p:spPr>
      </p:pic>
      <p:pic>
        <p:nvPicPr>
          <p:cNvPr id="6" name="Picture 1" descr="C:\Documents and Settings\mary paris\Desktop\Fife_Council_col.jpg"/>
          <p:cNvPicPr>
            <a:picLocks noChangeAspect="1" noChangeArrowheads="1"/>
          </p:cNvPicPr>
          <p:nvPr/>
        </p:nvPicPr>
        <p:blipFill>
          <a:blip r:embed="rId5" cstate="print"/>
          <a:srcRect/>
          <a:stretch>
            <a:fillRect/>
          </a:stretch>
        </p:blipFill>
        <p:spPr bwMode="auto">
          <a:xfrm>
            <a:off x="228600" y="228600"/>
            <a:ext cx="1219200" cy="838200"/>
          </a:xfrm>
          <a:prstGeom prst="rect">
            <a:avLst/>
          </a:prstGeom>
          <a:noFill/>
          <a:ln w="9525">
            <a:noFill/>
            <a:miter lim="800000"/>
            <a:headEnd/>
            <a:tailEnd/>
          </a:ln>
        </p:spPr>
      </p:pic>
    </p:spTree>
    <p:extLst>
      <p:ext uri="{BB962C8B-B14F-4D97-AF65-F5344CB8AC3E}">
        <p14:creationId xmlns:p14="http://schemas.microsoft.com/office/powerpoint/2010/main" val="13523566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066800" y="1143000"/>
            <a:ext cx="6997700" cy="720725"/>
          </a:xfrm>
        </p:spPr>
        <p:txBody>
          <a:bodyPr/>
          <a:lstStyle/>
          <a:p>
            <a:pPr eaLnBrk="1" hangingPunct="1"/>
            <a:r>
              <a:rPr lang="en-GB" dirty="0" smtClean="0">
                <a:solidFill>
                  <a:schemeClr val="bg1"/>
                </a:solidFill>
                <a:latin typeface="StoneSansSemibold"/>
              </a:rPr>
              <a:t>Mentors </a:t>
            </a:r>
          </a:p>
        </p:txBody>
      </p:sp>
      <p:sp>
        <p:nvSpPr>
          <p:cNvPr id="22530" name="Content Placeholder 2"/>
          <p:cNvSpPr>
            <a:spLocks noGrp="1"/>
          </p:cNvSpPr>
          <p:nvPr>
            <p:ph idx="1"/>
          </p:nvPr>
        </p:nvSpPr>
        <p:spPr>
          <a:xfrm>
            <a:off x="304800" y="1828800"/>
            <a:ext cx="8229600" cy="4525963"/>
          </a:xfrm>
        </p:spPr>
        <p:txBody>
          <a:bodyPr/>
          <a:lstStyle/>
          <a:p>
            <a:pPr eaLnBrk="1" hangingPunct="1"/>
            <a:r>
              <a:rPr lang="en-GB" sz="2000" dirty="0" smtClean="0">
                <a:solidFill>
                  <a:schemeClr val="bg1"/>
                </a:solidFill>
                <a:latin typeface="StoneSansSemibold"/>
              </a:rPr>
              <a:t>Mentors support these activities by visiting the mums each week, working through the activities together, discussing the group and settling any concerns for the parent. </a:t>
            </a:r>
          </a:p>
          <a:p>
            <a:pPr eaLnBrk="1" hangingPunct="1"/>
            <a:endParaRPr lang="en-GB" sz="2000" dirty="0" smtClean="0">
              <a:solidFill>
                <a:schemeClr val="bg1"/>
              </a:solidFill>
              <a:latin typeface="StoneSansSemibold"/>
            </a:endParaRPr>
          </a:p>
          <a:p>
            <a:pPr eaLnBrk="1" hangingPunct="1"/>
            <a:r>
              <a:rPr lang="en-GB" sz="2000" dirty="0" smtClean="0">
                <a:solidFill>
                  <a:schemeClr val="bg1"/>
                </a:solidFill>
                <a:latin typeface="StoneSansSemibold"/>
              </a:rPr>
              <a:t>This is vital as it gives additional reinforcement and clarification especially for mums with learning difficulties.</a:t>
            </a:r>
          </a:p>
          <a:p>
            <a:pPr eaLnBrk="1" hangingPunct="1"/>
            <a:endParaRPr lang="en-GB" sz="2000" dirty="0" smtClean="0">
              <a:solidFill>
                <a:schemeClr val="bg1"/>
              </a:solidFill>
              <a:latin typeface="StoneSansSemibold"/>
            </a:endParaRPr>
          </a:p>
          <a:p>
            <a:pPr eaLnBrk="1" hangingPunct="1"/>
            <a:r>
              <a:rPr lang="en-GB" sz="2000" dirty="0" smtClean="0">
                <a:solidFill>
                  <a:schemeClr val="bg1"/>
                </a:solidFill>
                <a:latin typeface="StoneSansSemibold"/>
              </a:rPr>
              <a:t>Parents build a relationships with the mentors and may confide in them rather than disclose personal issues in the group.</a:t>
            </a:r>
          </a:p>
          <a:p>
            <a:pPr eaLnBrk="1" hangingPunct="1"/>
            <a:r>
              <a:rPr lang="en-GB" sz="2000" dirty="0" smtClean="0">
                <a:solidFill>
                  <a:schemeClr val="bg1"/>
                </a:solidFill>
                <a:latin typeface="StoneSansSemibold"/>
              </a:rPr>
              <a:t>We had three mentors. One each from the following services - </a:t>
            </a:r>
            <a:r>
              <a:rPr lang="en-GB" sz="2000" dirty="0" err="1" smtClean="0">
                <a:solidFill>
                  <a:schemeClr val="bg1"/>
                </a:solidFill>
                <a:latin typeface="StoneSansSemibold"/>
              </a:rPr>
              <a:t>Homestart</a:t>
            </a:r>
            <a:r>
              <a:rPr lang="en-GB" sz="2000" dirty="0" smtClean="0">
                <a:solidFill>
                  <a:schemeClr val="bg1"/>
                </a:solidFill>
                <a:latin typeface="StoneSansSemibold"/>
              </a:rPr>
              <a:t>, </a:t>
            </a:r>
            <a:r>
              <a:rPr lang="en-GB" sz="2000" dirty="0" err="1" smtClean="0">
                <a:solidFill>
                  <a:schemeClr val="bg1"/>
                </a:solidFill>
                <a:latin typeface="StoneSansSemibold"/>
              </a:rPr>
              <a:t>Barnardos</a:t>
            </a:r>
            <a:r>
              <a:rPr lang="en-GB" sz="2000" dirty="0" smtClean="0">
                <a:solidFill>
                  <a:schemeClr val="bg1"/>
                </a:solidFill>
                <a:latin typeface="StoneSansSemibold"/>
              </a:rPr>
              <a:t> and Family Support Service.</a:t>
            </a:r>
          </a:p>
          <a:p>
            <a:pPr eaLnBrk="1" hangingPunct="1"/>
            <a:endParaRPr lang="en-GB" sz="2000" dirty="0" smtClean="0">
              <a:solidFill>
                <a:schemeClr val="bg1"/>
              </a:solidFill>
              <a:latin typeface="StoneSansSemibold"/>
            </a:endParaRPr>
          </a:p>
          <a:p>
            <a:pPr eaLnBrk="1" hangingPunct="1"/>
            <a:r>
              <a:rPr lang="en-GB" sz="2000" dirty="0" smtClean="0">
                <a:solidFill>
                  <a:schemeClr val="bg1"/>
                </a:solidFill>
                <a:latin typeface="StoneSansSemibold"/>
              </a:rPr>
              <a:t> This working partnership  proved to be successful. As facilitators we met up each week with the mentors to discuss concerns and progress to ensure that the mums got the maximum benefit from the group</a:t>
            </a:r>
            <a:r>
              <a:rPr lang="en-GB" sz="2400" dirty="0" smtClean="0">
                <a:solidFill>
                  <a:schemeClr val="bg1"/>
                </a:solidFill>
                <a:latin typeface="StoneSansSemibold"/>
              </a:rPr>
              <a:t>. </a:t>
            </a:r>
          </a:p>
        </p:txBody>
      </p:sp>
      <p:pic>
        <p:nvPicPr>
          <p:cNvPr id="22531" name="Picture 2" descr="https://encrypted-tbn2.gstatic.com/images?q=tbn:ANd9GcRFm33YvXUOh-USOxquxe8GghXDeE605y_S90lqF5mJt8_dfwR8nDTQ5Q">
            <a:hlinkClick r:id="rId2"/>
          </p:cNvPr>
          <p:cNvPicPr>
            <a:picLocks noChangeAspect="1" noChangeArrowheads="1"/>
          </p:cNvPicPr>
          <p:nvPr/>
        </p:nvPicPr>
        <p:blipFill>
          <a:blip r:embed="rId3" cstate="print"/>
          <a:srcRect/>
          <a:stretch>
            <a:fillRect/>
          </a:stretch>
        </p:blipFill>
        <p:spPr bwMode="auto">
          <a:xfrm>
            <a:off x="6096000" y="152400"/>
            <a:ext cx="942975" cy="838200"/>
          </a:xfrm>
          <a:prstGeom prst="rect">
            <a:avLst/>
          </a:prstGeom>
          <a:noFill/>
          <a:ln w="9525">
            <a:noFill/>
            <a:miter lim="800000"/>
            <a:headEnd/>
            <a:tailEnd/>
          </a:ln>
        </p:spPr>
      </p:pic>
      <p:pic>
        <p:nvPicPr>
          <p:cNvPr id="5" name="Picture 11" descr="Getting it Right - COLOUR logo 2"/>
          <p:cNvPicPr>
            <a:picLocks noChangeAspect="1" noChangeArrowheads="1"/>
          </p:cNvPicPr>
          <p:nvPr/>
        </p:nvPicPr>
        <p:blipFill>
          <a:blip r:embed="rId4" cstate="print"/>
          <a:srcRect/>
          <a:stretch>
            <a:fillRect/>
          </a:stretch>
        </p:blipFill>
        <p:spPr bwMode="auto">
          <a:xfrm>
            <a:off x="3429000" y="152400"/>
            <a:ext cx="1143000" cy="838200"/>
          </a:xfrm>
          <a:prstGeom prst="rect">
            <a:avLst/>
          </a:prstGeom>
          <a:noFill/>
          <a:ln w="9525">
            <a:noFill/>
            <a:miter lim="800000"/>
            <a:headEnd/>
            <a:tailEnd/>
          </a:ln>
        </p:spPr>
      </p:pic>
      <p:pic>
        <p:nvPicPr>
          <p:cNvPr id="6" name="Picture 1" descr="C:\Documents and Settings\mary paris\Desktop\Fife_Council_col.jpg"/>
          <p:cNvPicPr>
            <a:picLocks noChangeAspect="1" noChangeArrowheads="1"/>
          </p:cNvPicPr>
          <p:nvPr/>
        </p:nvPicPr>
        <p:blipFill>
          <a:blip r:embed="rId5" cstate="print"/>
          <a:srcRect/>
          <a:stretch>
            <a:fillRect/>
          </a:stretch>
        </p:blipFill>
        <p:spPr bwMode="auto">
          <a:xfrm>
            <a:off x="304800" y="228600"/>
            <a:ext cx="1143000" cy="762000"/>
          </a:xfrm>
          <a:prstGeom prst="rect">
            <a:avLst/>
          </a:prstGeom>
          <a:noFill/>
          <a:ln w="9525">
            <a:noFill/>
            <a:miter lim="800000"/>
            <a:headEnd/>
            <a:tailEnd/>
          </a:ln>
        </p:spPr>
      </p:pic>
    </p:spTree>
    <p:extLst>
      <p:ext uri="{BB962C8B-B14F-4D97-AF65-F5344CB8AC3E}">
        <p14:creationId xmlns:p14="http://schemas.microsoft.com/office/powerpoint/2010/main" val="30605742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066800" y="1143000"/>
            <a:ext cx="6997700" cy="1008063"/>
          </a:xfrm>
        </p:spPr>
        <p:txBody>
          <a:bodyPr/>
          <a:lstStyle/>
          <a:p>
            <a:pPr eaLnBrk="1" hangingPunct="1"/>
            <a:r>
              <a:rPr lang="en-GB" dirty="0" smtClean="0">
                <a:solidFill>
                  <a:schemeClr val="bg1"/>
                </a:solidFill>
                <a:latin typeface="StoneSansSemibold"/>
              </a:rPr>
              <a:t>Evaluation</a:t>
            </a:r>
          </a:p>
        </p:txBody>
      </p:sp>
      <p:sp>
        <p:nvSpPr>
          <p:cNvPr id="28674" name="Content Placeholder 2"/>
          <p:cNvSpPr>
            <a:spLocks noGrp="1"/>
          </p:cNvSpPr>
          <p:nvPr>
            <p:ph idx="1"/>
          </p:nvPr>
        </p:nvSpPr>
        <p:spPr>
          <a:xfrm>
            <a:off x="1066800" y="1989138"/>
            <a:ext cx="6997700" cy="4068762"/>
          </a:xfrm>
        </p:spPr>
        <p:txBody>
          <a:bodyPr/>
          <a:lstStyle/>
          <a:p>
            <a:pPr eaLnBrk="1" hangingPunct="1"/>
            <a:r>
              <a:rPr lang="en-GB" sz="2400" dirty="0" smtClean="0">
                <a:solidFill>
                  <a:schemeClr val="bg1"/>
                </a:solidFill>
                <a:latin typeface="StoneSansSemibold"/>
              </a:rPr>
              <a:t>The evaluation is being lead by Beth Tarleton from Bristol University. </a:t>
            </a:r>
          </a:p>
          <a:p>
            <a:pPr eaLnBrk="1" hangingPunct="1"/>
            <a:endParaRPr lang="en-GB" sz="2400" dirty="0" smtClean="0">
              <a:solidFill>
                <a:schemeClr val="bg1"/>
              </a:solidFill>
              <a:latin typeface="StoneSansSemibold"/>
            </a:endParaRPr>
          </a:p>
          <a:p>
            <a:pPr eaLnBrk="1" hangingPunct="1"/>
            <a:r>
              <a:rPr lang="en-GB" sz="2400" dirty="0" err="1" smtClean="0">
                <a:solidFill>
                  <a:schemeClr val="bg1"/>
                </a:solidFill>
                <a:latin typeface="StoneSansSemibold"/>
              </a:rPr>
              <a:t>Raq</a:t>
            </a:r>
            <a:r>
              <a:rPr lang="en-GB" sz="2400" dirty="0" smtClean="0">
                <a:solidFill>
                  <a:schemeClr val="bg1"/>
                </a:solidFill>
                <a:latin typeface="StoneSansSemibold"/>
              </a:rPr>
              <a:t> Ibrahim and Kirstin O'Neil from Mellow Parenting based in Glasgow will collect data.</a:t>
            </a:r>
          </a:p>
          <a:p>
            <a:pPr eaLnBrk="1" hangingPunct="1"/>
            <a:endParaRPr lang="en-GB" sz="2400" dirty="0" smtClean="0">
              <a:solidFill>
                <a:schemeClr val="bg1"/>
              </a:solidFill>
              <a:latin typeface="StoneSansSemibold"/>
            </a:endParaRPr>
          </a:p>
          <a:p>
            <a:pPr eaLnBrk="1" hangingPunct="1"/>
            <a:r>
              <a:rPr lang="en-GB" sz="2400" dirty="0" smtClean="0">
                <a:solidFill>
                  <a:schemeClr val="bg1"/>
                </a:solidFill>
                <a:latin typeface="StoneSansSemibold"/>
              </a:rPr>
              <a:t>After all data is collected a final report will be delivered in the summer 2015 </a:t>
            </a:r>
          </a:p>
          <a:p>
            <a:pPr eaLnBrk="1" hangingPunct="1"/>
            <a:endParaRPr lang="en-GB" sz="2400" dirty="0" smtClean="0">
              <a:solidFill>
                <a:schemeClr val="bg1"/>
              </a:solidFill>
              <a:latin typeface="StoneSansSemibold"/>
            </a:endParaRPr>
          </a:p>
          <a:p>
            <a:pPr eaLnBrk="1" hangingPunct="1"/>
            <a:r>
              <a:rPr lang="en-GB" sz="2400" dirty="0" smtClean="0">
                <a:solidFill>
                  <a:schemeClr val="bg1"/>
                </a:solidFill>
                <a:latin typeface="StoneSansSemibold"/>
              </a:rPr>
              <a:t>The evaluation has been approved by the University of Bristol’s Research Ethics Committee for the school for policy studies. </a:t>
            </a:r>
          </a:p>
        </p:txBody>
      </p:sp>
      <p:pic>
        <p:nvPicPr>
          <p:cNvPr id="28675" name="Picture 2" descr="https://encrypted-tbn2.gstatic.com/images?q=tbn:ANd9GcRFm33YvXUOh-USOxquxe8GghXDeE605y_S90lqF5mJt8_dfwR8nDTQ5Q">
            <a:hlinkClick r:id="rId2"/>
          </p:cNvPr>
          <p:cNvPicPr>
            <a:picLocks noChangeAspect="1" noChangeArrowheads="1"/>
          </p:cNvPicPr>
          <p:nvPr/>
        </p:nvPicPr>
        <p:blipFill>
          <a:blip r:embed="rId3" cstate="print"/>
          <a:srcRect/>
          <a:stretch>
            <a:fillRect/>
          </a:stretch>
        </p:blipFill>
        <p:spPr bwMode="auto">
          <a:xfrm>
            <a:off x="6172200" y="228600"/>
            <a:ext cx="942975" cy="838200"/>
          </a:xfrm>
          <a:prstGeom prst="rect">
            <a:avLst/>
          </a:prstGeom>
          <a:noFill/>
          <a:ln w="9525">
            <a:noFill/>
            <a:miter lim="800000"/>
            <a:headEnd/>
            <a:tailEnd/>
          </a:ln>
        </p:spPr>
      </p:pic>
      <p:pic>
        <p:nvPicPr>
          <p:cNvPr id="5" name="Picture 11" descr="Getting it Right - COLOUR logo 2"/>
          <p:cNvPicPr>
            <a:picLocks noChangeAspect="1" noChangeArrowheads="1"/>
          </p:cNvPicPr>
          <p:nvPr/>
        </p:nvPicPr>
        <p:blipFill>
          <a:blip r:embed="rId4" cstate="print"/>
          <a:srcRect/>
          <a:stretch>
            <a:fillRect/>
          </a:stretch>
        </p:blipFill>
        <p:spPr bwMode="auto">
          <a:xfrm>
            <a:off x="3429000" y="228600"/>
            <a:ext cx="1143000" cy="838200"/>
          </a:xfrm>
          <a:prstGeom prst="rect">
            <a:avLst/>
          </a:prstGeom>
          <a:noFill/>
          <a:ln w="9525">
            <a:noFill/>
            <a:miter lim="800000"/>
            <a:headEnd/>
            <a:tailEnd/>
          </a:ln>
        </p:spPr>
      </p:pic>
      <p:pic>
        <p:nvPicPr>
          <p:cNvPr id="6" name="Picture 1" descr="C:\Documents and Settings\mary paris\Desktop\Fife_Council_col.jpg"/>
          <p:cNvPicPr>
            <a:picLocks noChangeAspect="1" noChangeArrowheads="1"/>
          </p:cNvPicPr>
          <p:nvPr/>
        </p:nvPicPr>
        <p:blipFill>
          <a:blip r:embed="rId5" cstate="print"/>
          <a:srcRect/>
          <a:stretch>
            <a:fillRect/>
          </a:stretch>
        </p:blipFill>
        <p:spPr bwMode="auto">
          <a:xfrm>
            <a:off x="304800" y="228600"/>
            <a:ext cx="1143000" cy="762000"/>
          </a:xfrm>
          <a:prstGeom prst="rect">
            <a:avLst/>
          </a:prstGeom>
          <a:noFill/>
          <a:ln w="9525">
            <a:noFill/>
            <a:miter lim="800000"/>
            <a:headEnd/>
            <a:tailEnd/>
          </a:ln>
        </p:spPr>
      </p:pic>
    </p:spTree>
    <p:extLst>
      <p:ext uri="{BB962C8B-B14F-4D97-AF65-F5344CB8AC3E}">
        <p14:creationId xmlns:p14="http://schemas.microsoft.com/office/powerpoint/2010/main" val="956675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idx="4294967295"/>
          </p:nvPr>
        </p:nvSpPr>
        <p:spPr>
          <a:xfrm>
            <a:off x="685800" y="1600200"/>
            <a:ext cx="7772400" cy="1470025"/>
          </a:xfrm>
        </p:spPr>
        <p:txBody>
          <a:bodyPr/>
          <a:lstStyle/>
          <a:p>
            <a:pPr algn="ctr" eaLnBrk="1" hangingPunct="1"/>
            <a:r>
              <a:rPr lang="en-GB" sz="4800" b="1" dirty="0" smtClean="0">
                <a:solidFill>
                  <a:schemeClr val="bg1"/>
                </a:solidFill>
              </a:rPr>
              <a:t>Parents with a </a:t>
            </a:r>
            <a:br>
              <a:rPr lang="en-GB" sz="4800" b="1" dirty="0" smtClean="0">
                <a:solidFill>
                  <a:schemeClr val="bg1"/>
                </a:solidFill>
              </a:rPr>
            </a:br>
            <a:r>
              <a:rPr lang="en-GB" sz="4800" b="1" dirty="0" smtClean="0">
                <a:solidFill>
                  <a:schemeClr val="bg1"/>
                </a:solidFill>
              </a:rPr>
              <a:t>Learning Disability</a:t>
            </a:r>
            <a:endParaRPr lang="en-US" sz="4800" b="1" dirty="0" smtClean="0">
              <a:solidFill>
                <a:schemeClr val="bg1"/>
              </a:solidFill>
            </a:endParaRPr>
          </a:p>
        </p:txBody>
      </p:sp>
      <p:sp>
        <p:nvSpPr>
          <p:cNvPr id="15362" name="Rectangle 3"/>
          <p:cNvSpPr>
            <a:spLocks noGrp="1" noChangeArrowheads="1"/>
          </p:cNvSpPr>
          <p:nvPr>
            <p:ph type="subTitle" idx="4294967295"/>
          </p:nvPr>
        </p:nvSpPr>
        <p:spPr>
          <a:xfrm>
            <a:off x="1981200" y="3124200"/>
            <a:ext cx="5441950" cy="1362075"/>
          </a:xfrm>
        </p:spPr>
        <p:txBody>
          <a:bodyPr/>
          <a:lstStyle/>
          <a:p>
            <a:pPr marL="0" indent="0" algn="ctr" eaLnBrk="1" hangingPunct="1">
              <a:buFontTx/>
              <a:buNone/>
            </a:pPr>
            <a:r>
              <a:rPr lang="en-GB" sz="3600" b="1" dirty="0" smtClean="0">
                <a:solidFill>
                  <a:schemeClr val="bg1"/>
                </a:solidFill>
              </a:rPr>
              <a:t>Developments </a:t>
            </a:r>
          </a:p>
          <a:p>
            <a:pPr marL="0" indent="0" algn="ctr" eaLnBrk="1" hangingPunct="1">
              <a:buFontTx/>
              <a:buNone/>
            </a:pPr>
            <a:r>
              <a:rPr lang="en-GB" sz="3600" b="1" dirty="0" smtClean="0">
                <a:solidFill>
                  <a:schemeClr val="bg1"/>
                </a:solidFill>
              </a:rPr>
              <a:t>and Pathway</a:t>
            </a:r>
          </a:p>
          <a:p>
            <a:pPr marL="0" indent="0" algn="ctr" eaLnBrk="1" hangingPunct="1">
              <a:buFontTx/>
              <a:buNone/>
            </a:pPr>
            <a:endParaRPr lang="en-GB" sz="2000" b="1" dirty="0" smtClean="0">
              <a:solidFill>
                <a:schemeClr val="bg1"/>
              </a:solidFill>
            </a:endParaRPr>
          </a:p>
          <a:p>
            <a:pPr marL="0" indent="0" algn="ctr" eaLnBrk="1" hangingPunct="1">
              <a:buFontTx/>
              <a:buNone/>
            </a:pPr>
            <a:r>
              <a:rPr lang="en-GB" sz="2800" b="1" dirty="0" smtClean="0">
                <a:solidFill>
                  <a:schemeClr val="bg1"/>
                </a:solidFill>
              </a:rPr>
              <a:t>Alan Roberts - Service Planning and Development  Manager </a:t>
            </a:r>
          </a:p>
          <a:p>
            <a:pPr marL="0" indent="0" algn="ctr" eaLnBrk="1" hangingPunct="1">
              <a:buFontTx/>
              <a:buNone/>
            </a:pPr>
            <a:r>
              <a:rPr lang="en-US" sz="2800" b="1" dirty="0" smtClean="0">
                <a:solidFill>
                  <a:schemeClr val="bg1"/>
                </a:solidFill>
              </a:rPr>
              <a:t>Dr. Eleanor Porter – Clinical Psychologist</a:t>
            </a:r>
          </a:p>
        </p:txBody>
      </p:sp>
      <p:pic>
        <p:nvPicPr>
          <p:cNvPr id="15363" name="Picture 1" descr="C:\Documents and Settings\mary paris\Desktop\Fife_Council_col.jpg"/>
          <p:cNvPicPr>
            <a:picLocks noChangeAspect="1" noChangeArrowheads="1"/>
          </p:cNvPicPr>
          <p:nvPr/>
        </p:nvPicPr>
        <p:blipFill>
          <a:blip r:embed="rId2" cstate="print"/>
          <a:srcRect/>
          <a:stretch>
            <a:fillRect/>
          </a:stretch>
        </p:blipFill>
        <p:spPr bwMode="auto">
          <a:xfrm>
            <a:off x="4038600" y="609600"/>
            <a:ext cx="1647825" cy="828675"/>
          </a:xfrm>
          <a:prstGeom prst="rect">
            <a:avLst/>
          </a:prstGeom>
          <a:noFill/>
          <a:ln w="9525">
            <a:noFill/>
            <a:miter lim="800000"/>
            <a:headEnd/>
            <a:tailEnd/>
          </a:ln>
        </p:spPr>
      </p:pic>
      <p:pic>
        <p:nvPicPr>
          <p:cNvPr id="15364" name="Picture 6" descr="Getting it Right - COLOUR logo 2"/>
          <p:cNvPicPr>
            <a:picLocks noChangeAspect="1" noChangeArrowheads="1"/>
          </p:cNvPicPr>
          <p:nvPr/>
        </p:nvPicPr>
        <p:blipFill>
          <a:blip r:embed="rId3" cstate="print"/>
          <a:srcRect/>
          <a:stretch>
            <a:fillRect/>
          </a:stretch>
        </p:blipFill>
        <p:spPr bwMode="auto">
          <a:xfrm>
            <a:off x="838200" y="609600"/>
            <a:ext cx="1495425" cy="838200"/>
          </a:xfrm>
          <a:prstGeom prst="rect">
            <a:avLst/>
          </a:prstGeom>
          <a:noFill/>
          <a:ln w="9525">
            <a:noFill/>
            <a:miter lim="800000"/>
            <a:headEnd/>
            <a:tailEnd/>
          </a:ln>
        </p:spPr>
      </p:pic>
    </p:spTree>
    <p:extLst>
      <p:ext uri="{BB962C8B-B14F-4D97-AF65-F5344CB8AC3E}">
        <p14:creationId xmlns:p14="http://schemas.microsoft.com/office/powerpoint/2010/main" val="357212061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609600" y="1371600"/>
            <a:ext cx="6997700" cy="1143000"/>
          </a:xfrm>
        </p:spPr>
        <p:txBody>
          <a:bodyPr/>
          <a:lstStyle/>
          <a:p>
            <a:pPr algn="ctr" eaLnBrk="1" hangingPunct="1"/>
            <a:r>
              <a:rPr lang="en-GB" sz="2800" dirty="0" smtClean="0">
                <a:solidFill>
                  <a:schemeClr val="bg1"/>
                </a:solidFill>
              </a:rPr>
              <a:t>Community Learning Disability Team Nurse </a:t>
            </a:r>
            <a:br>
              <a:rPr lang="en-GB" sz="2800" dirty="0" smtClean="0">
                <a:solidFill>
                  <a:schemeClr val="bg1"/>
                </a:solidFill>
              </a:rPr>
            </a:br>
            <a:r>
              <a:rPr lang="en-GB" sz="2800" dirty="0" smtClean="0">
                <a:solidFill>
                  <a:schemeClr val="bg1"/>
                </a:solidFill>
              </a:rPr>
              <a:t>Interventions</a:t>
            </a:r>
            <a:endParaRPr lang="en-GB" sz="3200" dirty="0" smtClean="0">
              <a:solidFill>
                <a:schemeClr val="bg1"/>
              </a:solidFill>
            </a:endParaRPr>
          </a:p>
        </p:txBody>
      </p:sp>
      <p:sp>
        <p:nvSpPr>
          <p:cNvPr id="14338" name="Content Placeholder 2"/>
          <p:cNvSpPr>
            <a:spLocks noGrp="1"/>
          </p:cNvSpPr>
          <p:nvPr>
            <p:ph idx="1"/>
          </p:nvPr>
        </p:nvSpPr>
        <p:spPr>
          <a:xfrm>
            <a:off x="1295400" y="2895600"/>
            <a:ext cx="6997700" cy="3276600"/>
          </a:xfrm>
        </p:spPr>
        <p:txBody>
          <a:bodyPr/>
          <a:lstStyle/>
          <a:p>
            <a:pPr eaLnBrk="1" hangingPunct="1"/>
            <a:r>
              <a:rPr lang="en-GB" sz="2400" dirty="0" smtClean="0">
                <a:solidFill>
                  <a:schemeClr val="bg1"/>
                </a:solidFill>
                <a:latin typeface="StoneSansSemibold"/>
              </a:rPr>
              <a:t>Augment the role of midwifery services by enabling the expectant mother to understand their ante- natal care utilising available resources. This will involve close liaison with the midwifery service and an agreed role in reinforcing particular elements of the ante-natal care package and information given to the mother. Support parents to attend ante- natal appointments and classes if required.</a:t>
            </a:r>
          </a:p>
          <a:p>
            <a:pPr eaLnBrk="1" hangingPunct="1"/>
            <a:r>
              <a:rPr lang="en-GB" sz="2400" dirty="0" smtClean="0">
                <a:solidFill>
                  <a:schemeClr val="bg1"/>
                </a:solidFill>
                <a:latin typeface="StoneSansSemibold"/>
              </a:rPr>
              <a:t>Provision of health education</a:t>
            </a:r>
            <a:r>
              <a:rPr lang="en-GB" dirty="0" smtClean="0">
                <a:solidFill>
                  <a:schemeClr val="bg1"/>
                </a:solidFill>
              </a:rPr>
              <a:t>.</a:t>
            </a:r>
          </a:p>
          <a:p>
            <a:pPr eaLnBrk="1" hangingPunct="1"/>
            <a:endParaRPr lang="en-GB" dirty="0" smtClean="0">
              <a:solidFill>
                <a:schemeClr val="bg1"/>
              </a:solidFill>
            </a:endParaRPr>
          </a:p>
        </p:txBody>
      </p:sp>
      <p:pic>
        <p:nvPicPr>
          <p:cNvPr id="4" name="Picture 11" descr="Getting it Right - COLOUR logo 2"/>
          <p:cNvPicPr>
            <a:picLocks noChangeAspect="1" noChangeArrowheads="1"/>
          </p:cNvPicPr>
          <p:nvPr/>
        </p:nvPicPr>
        <p:blipFill>
          <a:blip r:embed="rId2" cstate="print"/>
          <a:srcRect/>
          <a:stretch>
            <a:fillRect/>
          </a:stretch>
        </p:blipFill>
        <p:spPr bwMode="auto">
          <a:xfrm>
            <a:off x="3505200" y="304800"/>
            <a:ext cx="1143000" cy="838200"/>
          </a:xfrm>
          <a:prstGeom prst="rect">
            <a:avLst/>
          </a:prstGeom>
          <a:noFill/>
          <a:ln w="9525">
            <a:noFill/>
            <a:miter lim="800000"/>
            <a:headEnd/>
            <a:tailEnd/>
          </a:ln>
        </p:spPr>
      </p:pic>
      <p:pic>
        <p:nvPicPr>
          <p:cNvPr id="5" name="Picture 1" descr="C:\Documents and Settings\mary paris\Desktop\Fife_Council_col.jpg"/>
          <p:cNvPicPr>
            <a:picLocks noChangeAspect="1" noChangeArrowheads="1"/>
          </p:cNvPicPr>
          <p:nvPr/>
        </p:nvPicPr>
        <p:blipFill>
          <a:blip r:embed="rId3" cstate="print"/>
          <a:srcRect/>
          <a:stretch>
            <a:fillRect/>
          </a:stretch>
        </p:blipFill>
        <p:spPr bwMode="auto">
          <a:xfrm>
            <a:off x="304800" y="381000"/>
            <a:ext cx="1143000" cy="762000"/>
          </a:xfrm>
          <a:prstGeom prst="rect">
            <a:avLst/>
          </a:prstGeom>
          <a:noFill/>
          <a:ln w="9525">
            <a:noFill/>
            <a:miter lim="800000"/>
            <a:headEnd/>
            <a:tailEnd/>
          </a:ln>
        </p:spPr>
      </p:pic>
    </p:spTree>
    <p:extLst>
      <p:ext uri="{BB962C8B-B14F-4D97-AF65-F5344CB8AC3E}">
        <p14:creationId xmlns:p14="http://schemas.microsoft.com/office/powerpoint/2010/main" val="22636313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914400" y="1295400"/>
            <a:ext cx="6997700" cy="1143000"/>
          </a:xfrm>
        </p:spPr>
        <p:txBody>
          <a:bodyPr/>
          <a:lstStyle/>
          <a:p>
            <a:pPr algn="ctr" eaLnBrk="1" hangingPunct="1"/>
            <a:r>
              <a:rPr lang="en-GB" sz="2800" dirty="0" smtClean="0">
                <a:solidFill>
                  <a:schemeClr val="bg1"/>
                </a:solidFill>
              </a:rPr>
              <a:t>Community Learning Disability Team Nurse </a:t>
            </a:r>
            <a:br>
              <a:rPr lang="en-GB" sz="2800" dirty="0" smtClean="0">
                <a:solidFill>
                  <a:schemeClr val="bg1"/>
                </a:solidFill>
              </a:rPr>
            </a:br>
            <a:r>
              <a:rPr lang="en-GB" sz="2800" dirty="0" smtClean="0">
                <a:solidFill>
                  <a:schemeClr val="bg1"/>
                </a:solidFill>
              </a:rPr>
              <a:t> Interventions</a:t>
            </a:r>
            <a:endParaRPr lang="en-GB" sz="2800" dirty="0" smtClean="0"/>
          </a:p>
        </p:txBody>
      </p:sp>
      <p:sp>
        <p:nvSpPr>
          <p:cNvPr id="3" name="Content Placeholder 2"/>
          <p:cNvSpPr>
            <a:spLocks noGrp="1"/>
          </p:cNvSpPr>
          <p:nvPr>
            <p:ph idx="1"/>
          </p:nvPr>
        </p:nvSpPr>
        <p:spPr>
          <a:xfrm>
            <a:off x="1066800" y="2590800"/>
            <a:ext cx="6997700" cy="3467100"/>
          </a:xfrm>
        </p:spPr>
        <p:txBody>
          <a:bodyPr>
            <a:noAutofit/>
          </a:bodyPr>
          <a:lstStyle/>
          <a:p>
            <a:pPr marL="274320" indent="-274320" eaLnBrk="1" fontAlgn="auto" hangingPunct="1">
              <a:spcAft>
                <a:spcPts val="0"/>
              </a:spcAft>
              <a:buClr>
                <a:schemeClr val="accent3"/>
              </a:buClr>
              <a:buFont typeface="Wingdings 2"/>
              <a:buChar char=""/>
              <a:defRPr/>
            </a:pPr>
            <a:r>
              <a:rPr lang="en-GB" sz="2000" dirty="0" smtClean="0">
                <a:solidFill>
                  <a:schemeClr val="bg1"/>
                </a:solidFill>
              </a:rPr>
              <a:t>Monitoring of mother’s physical and mental health including  continence issues, contraceptive advice, continuing dental care, monitoring for post-natal depression etc.</a:t>
            </a:r>
          </a:p>
          <a:p>
            <a:pPr marL="274320" indent="-274320" eaLnBrk="1" fontAlgn="auto" hangingPunct="1">
              <a:spcAft>
                <a:spcPts val="0"/>
              </a:spcAft>
              <a:buClr>
                <a:schemeClr val="accent3"/>
              </a:buClr>
              <a:buFont typeface="Wingdings 2"/>
              <a:buChar char=""/>
              <a:defRPr/>
            </a:pPr>
            <a:r>
              <a:rPr lang="en-GB" sz="2000" dirty="0" smtClean="0">
                <a:solidFill>
                  <a:schemeClr val="bg1"/>
                </a:solidFill>
              </a:rPr>
              <a:t>Teaching of practical skills as required:</a:t>
            </a:r>
          </a:p>
          <a:p>
            <a:pPr marL="640080" lvl="1" indent="-246888" eaLnBrk="1" fontAlgn="auto" hangingPunct="1">
              <a:spcAft>
                <a:spcPts val="0"/>
              </a:spcAft>
              <a:buFont typeface="Wingdings" pitchFamily="2" charset="2"/>
              <a:buChar char="Ø"/>
              <a:defRPr/>
            </a:pPr>
            <a:r>
              <a:rPr lang="en-GB" sz="2000" dirty="0" smtClean="0">
                <a:solidFill>
                  <a:schemeClr val="bg1"/>
                </a:solidFill>
              </a:rPr>
              <a:t>Family healthy eating- education/guidance</a:t>
            </a:r>
          </a:p>
          <a:p>
            <a:pPr marL="640080" lvl="1" indent="-246888" eaLnBrk="1" fontAlgn="auto" hangingPunct="1">
              <a:spcAft>
                <a:spcPts val="0"/>
              </a:spcAft>
              <a:buFont typeface="Wingdings" pitchFamily="2" charset="2"/>
              <a:buChar char="Ø"/>
              <a:defRPr/>
            </a:pPr>
            <a:r>
              <a:rPr lang="en-GB" sz="2000" dirty="0" smtClean="0">
                <a:solidFill>
                  <a:schemeClr val="bg1"/>
                </a:solidFill>
              </a:rPr>
              <a:t>Cooking sessions using visual cookbook ( adult meals) and provision of accessible shopping list to facilitate purchase of required ingredients </a:t>
            </a:r>
          </a:p>
          <a:p>
            <a:pPr marL="640080" lvl="1" indent="-246888" eaLnBrk="1" fontAlgn="auto" hangingPunct="1">
              <a:spcAft>
                <a:spcPts val="0"/>
              </a:spcAft>
              <a:buFont typeface="Wingdings" pitchFamily="2" charset="2"/>
              <a:buChar char="Ø"/>
              <a:defRPr/>
            </a:pPr>
            <a:r>
              <a:rPr lang="en-GB" sz="2000" dirty="0" smtClean="0">
                <a:solidFill>
                  <a:schemeClr val="bg1"/>
                </a:solidFill>
              </a:rPr>
              <a:t>Demonstrating preparation and storage of baby foods (with guidance from Health Visitor on current best practice)</a:t>
            </a:r>
          </a:p>
          <a:p>
            <a:pPr marL="274320" indent="-274320" eaLnBrk="1" fontAlgn="auto" hangingPunct="1">
              <a:spcAft>
                <a:spcPts val="0"/>
              </a:spcAft>
              <a:buClr>
                <a:schemeClr val="accent3"/>
              </a:buClr>
              <a:buFont typeface="Wingdings" pitchFamily="2" charset="2"/>
              <a:buChar char="Ø"/>
              <a:defRPr/>
            </a:pPr>
            <a:endParaRPr lang="en-GB" sz="2000" dirty="0" smtClean="0"/>
          </a:p>
          <a:p>
            <a:pPr marL="274320" indent="-274320" eaLnBrk="1" fontAlgn="auto" hangingPunct="1">
              <a:spcAft>
                <a:spcPts val="0"/>
              </a:spcAft>
              <a:buClr>
                <a:schemeClr val="accent3"/>
              </a:buClr>
              <a:buFont typeface="Wingdings 2"/>
              <a:buChar char=""/>
              <a:defRPr/>
            </a:pPr>
            <a:endParaRPr lang="en-GB" sz="2000" dirty="0"/>
          </a:p>
        </p:txBody>
      </p:sp>
      <p:pic>
        <p:nvPicPr>
          <p:cNvPr id="4" name="Picture 11" descr="Getting it Right - COLOUR logo 2"/>
          <p:cNvPicPr>
            <a:picLocks noChangeAspect="1" noChangeArrowheads="1"/>
          </p:cNvPicPr>
          <p:nvPr/>
        </p:nvPicPr>
        <p:blipFill>
          <a:blip r:embed="rId2" cstate="print"/>
          <a:srcRect/>
          <a:stretch>
            <a:fillRect/>
          </a:stretch>
        </p:blipFill>
        <p:spPr bwMode="auto">
          <a:xfrm>
            <a:off x="3505200" y="304800"/>
            <a:ext cx="1143000" cy="838200"/>
          </a:xfrm>
          <a:prstGeom prst="rect">
            <a:avLst/>
          </a:prstGeom>
          <a:noFill/>
          <a:ln w="9525">
            <a:noFill/>
            <a:miter lim="800000"/>
            <a:headEnd/>
            <a:tailEnd/>
          </a:ln>
        </p:spPr>
      </p:pic>
      <p:pic>
        <p:nvPicPr>
          <p:cNvPr id="5" name="Picture 1" descr="C:\Documents and Settings\mary paris\Desktop\Fife_Council_col.jpg"/>
          <p:cNvPicPr>
            <a:picLocks noChangeAspect="1" noChangeArrowheads="1"/>
          </p:cNvPicPr>
          <p:nvPr/>
        </p:nvPicPr>
        <p:blipFill>
          <a:blip r:embed="rId3" cstate="print"/>
          <a:srcRect/>
          <a:stretch>
            <a:fillRect/>
          </a:stretch>
        </p:blipFill>
        <p:spPr bwMode="auto">
          <a:xfrm>
            <a:off x="304800" y="381000"/>
            <a:ext cx="1143000" cy="762000"/>
          </a:xfrm>
          <a:prstGeom prst="rect">
            <a:avLst/>
          </a:prstGeom>
          <a:noFill/>
          <a:ln w="9525">
            <a:noFill/>
            <a:miter lim="800000"/>
            <a:headEnd/>
            <a:tailEnd/>
          </a:ln>
        </p:spPr>
      </p:pic>
    </p:spTree>
    <p:extLst>
      <p:ext uri="{BB962C8B-B14F-4D97-AF65-F5344CB8AC3E}">
        <p14:creationId xmlns:p14="http://schemas.microsoft.com/office/powerpoint/2010/main" val="41124287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762000" y="1219200"/>
            <a:ext cx="6997700" cy="1143000"/>
          </a:xfrm>
        </p:spPr>
        <p:txBody>
          <a:bodyPr/>
          <a:lstStyle/>
          <a:p>
            <a:pPr algn="ctr" eaLnBrk="1" hangingPunct="1"/>
            <a:r>
              <a:rPr lang="en-GB" sz="2800" dirty="0" smtClean="0">
                <a:solidFill>
                  <a:schemeClr val="bg1"/>
                </a:solidFill>
              </a:rPr>
              <a:t>Community Learning Disability Team Nurse </a:t>
            </a:r>
            <a:br>
              <a:rPr lang="en-GB" sz="2800" dirty="0" smtClean="0">
                <a:solidFill>
                  <a:schemeClr val="bg1"/>
                </a:solidFill>
              </a:rPr>
            </a:br>
            <a:r>
              <a:rPr lang="en-GB" sz="2800" dirty="0" smtClean="0">
                <a:solidFill>
                  <a:schemeClr val="bg1"/>
                </a:solidFill>
              </a:rPr>
              <a:t>Other Interventions</a:t>
            </a:r>
          </a:p>
        </p:txBody>
      </p:sp>
      <p:sp>
        <p:nvSpPr>
          <p:cNvPr id="18434" name="Content Placeholder 2"/>
          <p:cNvSpPr>
            <a:spLocks noGrp="1"/>
          </p:cNvSpPr>
          <p:nvPr>
            <p:ph idx="1"/>
          </p:nvPr>
        </p:nvSpPr>
        <p:spPr>
          <a:xfrm>
            <a:off x="381000" y="2468563"/>
            <a:ext cx="8229600" cy="4389437"/>
          </a:xfrm>
        </p:spPr>
        <p:txBody>
          <a:bodyPr/>
          <a:lstStyle/>
          <a:p>
            <a:pPr eaLnBrk="1" hangingPunct="1"/>
            <a:r>
              <a:rPr lang="en-GB" sz="2400" dirty="0" smtClean="0">
                <a:solidFill>
                  <a:schemeClr val="bg1"/>
                </a:solidFill>
              </a:rPr>
              <a:t>Both ante and post </a:t>
            </a:r>
            <a:r>
              <a:rPr lang="en-GB" sz="2400" dirty="0" err="1" smtClean="0">
                <a:solidFill>
                  <a:schemeClr val="bg1"/>
                </a:solidFill>
              </a:rPr>
              <a:t>natally</a:t>
            </a:r>
            <a:r>
              <a:rPr lang="en-GB" sz="2400" dirty="0" smtClean="0">
                <a:solidFill>
                  <a:schemeClr val="bg1"/>
                </a:solidFill>
              </a:rPr>
              <a:t>, supporting parents to understand and negotiate Child Protection Procedures</a:t>
            </a:r>
          </a:p>
          <a:p>
            <a:pPr eaLnBrk="1" hangingPunct="1"/>
            <a:r>
              <a:rPr lang="en-GB" sz="2400" dirty="0" smtClean="0">
                <a:solidFill>
                  <a:schemeClr val="bg1"/>
                </a:solidFill>
              </a:rPr>
              <a:t>Explaining role of Children and Families Team and reasons for their involvement</a:t>
            </a:r>
          </a:p>
          <a:p>
            <a:pPr eaLnBrk="1" hangingPunct="1"/>
            <a:r>
              <a:rPr lang="en-GB" sz="2400" dirty="0" smtClean="0">
                <a:solidFill>
                  <a:schemeClr val="bg1"/>
                </a:solidFill>
              </a:rPr>
              <a:t>Support to attend meetings and facilitate understanding of outcomes</a:t>
            </a:r>
          </a:p>
          <a:p>
            <a:pPr eaLnBrk="1" hangingPunct="1"/>
            <a:r>
              <a:rPr lang="en-GB" sz="2400" dirty="0" smtClean="0">
                <a:solidFill>
                  <a:schemeClr val="bg1"/>
                </a:solidFill>
              </a:rPr>
              <a:t>Arrange for provision of information in accessible format</a:t>
            </a:r>
          </a:p>
          <a:p>
            <a:pPr eaLnBrk="1" hangingPunct="1"/>
            <a:r>
              <a:rPr lang="en-GB" sz="2400" dirty="0" smtClean="0">
                <a:solidFill>
                  <a:schemeClr val="bg1"/>
                </a:solidFill>
              </a:rPr>
              <a:t>Support to attend court if necessary      </a:t>
            </a:r>
          </a:p>
          <a:p>
            <a:pPr eaLnBrk="1" hangingPunct="1"/>
            <a:r>
              <a:rPr lang="en-GB" sz="2400" dirty="0" smtClean="0">
                <a:solidFill>
                  <a:schemeClr val="bg1"/>
                </a:solidFill>
              </a:rPr>
              <a:t>Organisation of Care programme approach where necessary          </a:t>
            </a:r>
          </a:p>
        </p:txBody>
      </p:sp>
      <p:pic>
        <p:nvPicPr>
          <p:cNvPr id="4" name="Picture 11" descr="Getting it Right - COLOUR logo 2"/>
          <p:cNvPicPr>
            <a:picLocks noChangeAspect="1" noChangeArrowheads="1"/>
          </p:cNvPicPr>
          <p:nvPr/>
        </p:nvPicPr>
        <p:blipFill>
          <a:blip r:embed="rId2" cstate="print"/>
          <a:srcRect/>
          <a:stretch>
            <a:fillRect/>
          </a:stretch>
        </p:blipFill>
        <p:spPr bwMode="auto">
          <a:xfrm>
            <a:off x="3505200" y="304800"/>
            <a:ext cx="1143000" cy="838200"/>
          </a:xfrm>
          <a:prstGeom prst="rect">
            <a:avLst/>
          </a:prstGeom>
          <a:noFill/>
          <a:ln w="9525">
            <a:noFill/>
            <a:miter lim="800000"/>
            <a:headEnd/>
            <a:tailEnd/>
          </a:ln>
        </p:spPr>
      </p:pic>
      <p:pic>
        <p:nvPicPr>
          <p:cNvPr id="5" name="Picture 1" descr="C:\Documents and Settings\mary paris\Desktop\Fife_Council_col.jpg"/>
          <p:cNvPicPr>
            <a:picLocks noChangeAspect="1" noChangeArrowheads="1"/>
          </p:cNvPicPr>
          <p:nvPr/>
        </p:nvPicPr>
        <p:blipFill>
          <a:blip r:embed="rId3" cstate="print"/>
          <a:srcRect/>
          <a:stretch>
            <a:fillRect/>
          </a:stretch>
        </p:blipFill>
        <p:spPr bwMode="auto">
          <a:xfrm>
            <a:off x="304800" y="381000"/>
            <a:ext cx="1143000" cy="762000"/>
          </a:xfrm>
          <a:prstGeom prst="rect">
            <a:avLst/>
          </a:prstGeom>
          <a:noFill/>
          <a:ln w="9525">
            <a:noFill/>
            <a:miter lim="800000"/>
            <a:headEnd/>
            <a:tailEnd/>
          </a:ln>
        </p:spPr>
      </p:pic>
    </p:spTree>
    <p:extLst>
      <p:ext uri="{BB962C8B-B14F-4D97-AF65-F5344CB8AC3E}">
        <p14:creationId xmlns:p14="http://schemas.microsoft.com/office/powerpoint/2010/main" val="35471037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066800" y="1371600"/>
            <a:ext cx="6997700" cy="1143000"/>
          </a:xfrm>
        </p:spPr>
        <p:txBody>
          <a:bodyPr/>
          <a:lstStyle/>
          <a:p>
            <a:r>
              <a:rPr lang="en-GB" b="1" dirty="0" smtClean="0">
                <a:solidFill>
                  <a:schemeClr val="bg1"/>
                </a:solidFill>
              </a:rPr>
              <a:t>Pathway Challenges</a:t>
            </a:r>
          </a:p>
        </p:txBody>
      </p:sp>
      <p:sp>
        <p:nvSpPr>
          <p:cNvPr id="28674" name="Rectangle 3"/>
          <p:cNvSpPr>
            <a:spLocks noGrp="1" noChangeArrowheads="1"/>
          </p:cNvSpPr>
          <p:nvPr>
            <p:ph type="body" idx="1"/>
          </p:nvPr>
        </p:nvSpPr>
        <p:spPr>
          <a:xfrm>
            <a:off x="838200" y="2514600"/>
            <a:ext cx="7772400" cy="3581400"/>
          </a:xfrm>
        </p:spPr>
        <p:txBody>
          <a:bodyPr/>
          <a:lstStyle/>
          <a:p>
            <a:r>
              <a:rPr lang="en-GB" dirty="0" smtClean="0">
                <a:solidFill>
                  <a:schemeClr val="bg1"/>
                </a:solidFill>
              </a:rPr>
              <a:t>Effective working with Children and Family Social Work Services and Adult Social Work services </a:t>
            </a:r>
          </a:p>
          <a:p>
            <a:r>
              <a:rPr lang="en-GB" dirty="0" smtClean="0">
                <a:solidFill>
                  <a:schemeClr val="bg1"/>
                </a:solidFill>
              </a:rPr>
              <a:t>Supporting mothers post-</a:t>
            </a:r>
            <a:r>
              <a:rPr lang="en-GB" dirty="0" err="1" smtClean="0">
                <a:solidFill>
                  <a:schemeClr val="bg1"/>
                </a:solidFill>
              </a:rPr>
              <a:t>natally</a:t>
            </a:r>
            <a:r>
              <a:rPr lang="en-GB" dirty="0" smtClean="0">
                <a:solidFill>
                  <a:schemeClr val="bg1"/>
                </a:solidFill>
              </a:rPr>
              <a:t> and into child’s early years</a:t>
            </a:r>
          </a:p>
          <a:p>
            <a:r>
              <a:rPr lang="en-GB" dirty="0" smtClean="0">
                <a:solidFill>
                  <a:schemeClr val="bg1"/>
                </a:solidFill>
              </a:rPr>
              <a:t>Developing protocols, procedures and further training to support the pathway</a:t>
            </a:r>
          </a:p>
          <a:p>
            <a:r>
              <a:rPr lang="en-GB" dirty="0" smtClean="0">
                <a:solidFill>
                  <a:schemeClr val="bg1"/>
                </a:solidFill>
              </a:rPr>
              <a:t>Evaluation of ante-natal pathway</a:t>
            </a:r>
          </a:p>
        </p:txBody>
      </p:sp>
      <p:pic>
        <p:nvPicPr>
          <p:cNvPr id="28675" name="Picture 5" descr="Getting it Right - COLOUR logo 2"/>
          <p:cNvPicPr>
            <a:picLocks noChangeAspect="1" noChangeArrowheads="1"/>
          </p:cNvPicPr>
          <p:nvPr/>
        </p:nvPicPr>
        <p:blipFill>
          <a:blip r:embed="rId3" cstate="print"/>
          <a:srcRect/>
          <a:stretch>
            <a:fillRect/>
          </a:stretch>
        </p:blipFill>
        <p:spPr bwMode="auto">
          <a:xfrm>
            <a:off x="3581400" y="533400"/>
            <a:ext cx="1676400" cy="939800"/>
          </a:xfrm>
          <a:prstGeom prst="rect">
            <a:avLst/>
          </a:prstGeom>
          <a:noFill/>
          <a:ln w="9525">
            <a:noFill/>
            <a:miter lim="800000"/>
            <a:headEnd/>
            <a:tailEnd/>
          </a:ln>
        </p:spPr>
      </p:pic>
      <p:pic>
        <p:nvPicPr>
          <p:cNvPr id="28676" name="Picture 1" descr="C:\Documents and Settings\mary paris\Desktop\Fife_Council_col.jpg"/>
          <p:cNvPicPr>
            <a:picLocks noChangeAspect="1" noChangeArrowheads="1"/>
          </p:cNvPicPr>
          <p:nvPr/>
        </p:nvPicPr>
        <p:blipFill>
          <a:blip r:embed="rId4" cstate="print"/>
          <a:srcRect/>
          <a:stretch>
            <a:fillRect/>
          </a:stretch>
        </p:blipFill>
        <p:spPr bwMode="auto">
          <a:xfrm>
            <a:off x="533400" y="457200"/>
            <a:ext cx="1835150" cy="914400"/>
          </a:xfrm>
          <a:prstGeom prst="rect">
            <a:avLst/>
          </a:prstGeom>
          <a:noFill/>
          <a:ln w="9525">
            <a:noFill/>
            <a:miter lim="800000"/>
            <a:headEnd/>
            <a:tailEnd/>
          </a:ln>
        </p:spPr>
      </p:pic>
    </p:spTree>
    <p:extLst>
      <p:ext uri="{BB962C8B-B14F-4D97-AF65-F5344CB8AC3E}">
        <p14:creationId xmlns:p14="http://schemas.microsoft.com/office/powerpoint/2010/main" val="48344573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143000"/>
            <a:ext cx="6997700" cy="1143000"/>
          </a:xfrm>
        </p:spPr>
        <p:txBody>
          <a:bodyPr/>
          <a:lstStyle/>
          <a:p>
            <a:pPr algn="ctr"/>
            <a:r>
              <a:rPr lang="en-GB" dirty="0" smtClean="0">
                <a:solidFill>
                  <a:schemeClr val="bg1"/>
                </a:solidFill>
              </a:rPr>
              <a:t>Contact Details</a:t>
            </a:r>
            <a:endParaRPr lang="en-GB" dirty="0">
              <a:solidFill>
                <a:schemeClr val="bg1"/>
              </a:solidFill>
            </a:endParaRPr>
          </a:p>
        </p:txBody>
      </p:sp>
      <p:sp>
        <p:nvSpPr>
          <p:cNvPr id="3" name="Content Placeholder 2"/>
          <p:cNvSpPr>
            <a:spLocks noGrp="1"/>
          </p:cNvSpPr>
          <p:nvPr>
            <p:ph idx="1"/>
          </p:nvPr>
        </p:nvSpPr>
        <p:spPr>
          <a:xfrm>
            <a:off x="1066800" y="2362200"/>
            <a:ext cx="6997700" cy="3886200"/>
          </a:xfrm>
        </p:spPr>
        <p:txBody>
          <a:bodyPr/>
          <a:lstStyle/>
          <a:p>
            <a:pPr marL="0" indent="0" algn="ctr" eaLnBrk="1" hangingPunct="1">
              <a:buFontTx/>
              <a:buNone/>
            </a:pPr>
            <a:r>
              <a:rPr lang="en-US" sz="3200" b="1" dirty="0" smtClean="0">
                <a:solidFill>
                  <a:schemeClr val="bg1"/>
                </a:solidFill>
              </a:rPr>
              <a:t>Dr. Eleanor Porter – Clinical Psychologist</a:t>
            </a:r>
          </a:p>
          <a:p>
            <a:pPr marL="0" indent="0" algn="ctr" eaLnBrk="1" hangingPunct="1">
              <a:buFontTx/>
              <a:buNone/>
            </a:pPr>
            <a:r>
              <a:rPr lang="en-US" sz="3200" b="1" dirty="0" smtClean="0">
                <a:solidFill>
                  <a:schemeClr val="bg1"/>
                </a:solidFill>
                <a:hlinkClick r:id="rId2"/>
              </a:rPr>
              <a:t>eleanorporter@nhs.net</a:t>
            </a:r>
            <a:r>
              <a:rPr lang="en-US" sz="3200" b="1" dirty="0" smtClean="0">
                <a:solidFill>
                  <a:schemeClr val="bg1"/>
                </a:solidFill>
              </a:rPr>
              <a:t> </a:t>
            </a:r>
          </a:p>
          <a:p>
            <a:pPr algn="ctr">
              <a:buNone/>
            </a:pPr>
            <a:endParaRPr lang="en-GB" sz="3200" b="1" dirty="0" smtClean="0">
              <a:solidFill>
                <a:schemeClr val="bg1"/>
              </a:solidFill>
            </a:endParaRPr>
          </a:p>
          <a:p>
            <a:pPr algn="ctr">
              <a:buNone/>
            </a:pPr>
            <a:r>
              <a:rPr lang="en-GB" sz="3200" b="1" dirty="0" smtClean="0">
                <a:solidFill>
                  <a:schemeClr val="bg1"/>
                </a:solidFill>
              </a:rPr>
              <a:t>Alan Roberts - Service Planning and Development  Manager </a:t>
            </a:r>
          </a:p>
          <a:p>
            <a:pPr algn="ctr">
              <a:buNone/>
            </a:pPr>
            <a:r>
              <a:rPr lang="en-GB" dirty="0" smtClean="0">
                <a:hlinkClick r:id="rId3"/>
              </a:rPr>
              <a:t>alanroberts@nhs.net</a:t>
            </a:r>
            <a:r>
              <a:rPr lang="en-GB" dirty="0" smtClean="0"/>
              <a:t> </a:t>
            </a:r>
            <a:endParaRPr lang="en-GB" dirty="0"/>
          </a:p>
        </p:txBody>
      </p:sp>
    </p:spTree>
    <p:extLst>
      <p:ext uri="{BB962C8B-B14F-4D97-AF65-F5344CB8AC3E}">
        <p14:creationId xmlns:p14="http://schemas.microsoft.com/office/powerpoint/2010/main" val="9957409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Z:\SAY consultancy\Current Projects\Esme Fairbairn Parenting Network\logo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997" y="5624944"/>
            <a:ext cx="4464496" cy="11521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cldserver\Filing Cabinet\Communications &amp; Engagement\SCLD Logo and Branding\New logo and Branding\SCLD_logo_cmyk l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376" y="5517232"/>
            <a:ext cx="947960" cy="125912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2672" y="4149080"/>
            <a:ext cx="1237015" cy="114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997" y="4581128"/>
            <a:ext cx="1528395"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ctrTitle"/>
          </p:nvPr>
        </p:nvSpPr>
        <p:spPr/>
        <p:txBody>
          <a:bodyPr/>
          <a:lstStyle/>
          <a:p>
            <a:endParaRPr lang="en-GB"/>
          </a:p>
        </p:txBody>
      </p:sp>
      <p:sp>
        <p:nvSpPr>
          <p:cNvPr id="6" name="Subtitle 5"/>
          <p:cNvSpPr>
            <a:spLocks noGrp="1"/>
          </p:cNvSpPr>
          <p:nvPr>
            <p:ph type="subTitle" idx="1"/>
          </p:nvPr>
        </p:nvSpPr>
        <p:spPr/>
        <p:txBody>
          <a:bodyPr/>
          <a:lstStyle/>
          <a:p>
            <a:endParaRPr lang="en-GB"/>
          </a:p>
        </p:txBody>
      </p:sp>
      <p:pic>
        <p:nvPicPr>
          <p:cNvPr id="1126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8392" y="-94610"/>
            <a:ext cx="574357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1188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Z:\SAY consultancy\Current Projects\Esme Fairbairn Parenting Network\logo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624944"/>
            <a:ext cx="4464496" cy="11521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cldserver\Filing Cabinet\Communications &amp; Engagement\SCLD Logo and Branding\New logo and Branding\SCLD_logo_cmyk l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376" y="5517232"/>
            <a:ext cx="947960" cy="125912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1328" y="5616741"/>
            <a:ext cx="1237015" cy="114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5733256"/>
            <a:ext cx="1528395"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ctrTitle"/>
          </p:nvPr>
        </p:nvSpPr>
        <p:spPr>
          <a:xfrm>
            <a:off x="827584" y="188640"/>
            <a:ext cx="7772400" cy="1470025"/>
          </a:xfrm>
        </p:spPr>
        <p:txBody>
          <a:bodyPr/>
          <a:lstStyle/>
          <a:p>
            <a:r>
              <a:rPr lang="en-GB" dirty="0" smtClean="0"/>
              <a:t>Principles of Supported Parenting </a:t>
            </a:r>
            <a:endParaRPr lang="en-GB" dirty="0"/>
          </a:p>
        </p:txBody>
      </p:sp>
      <p:sp>
        <p:nvSpPr>
          <p:cNvPr id="6" name="Subtitle 5"/>
          <p:cNvSpPr>
            <a:spLocks noGrp="1"/>
          </p:cNvSpPr>
          <p:nvPr>
            <p:ph type="subTitle" idx="1"/>
          </p:nvPr>
        </p:nvSpPr>
        <p:spPr/>
        <p:txBody>
          <a:bodyPr/>
          <a:lstStyle/>
          <a:p>
            <a:endParaRPr lang="en-GB" dirty="0"/>
          </a:p>
        </p:txBody>
      </p:sp>
      <p:pic>
        <p:nvPicPr>
          <p:cNvPr id="1229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1628800"/>
            <a:ext cx="8856984" cy="3996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2457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Z:\SAY consultancy\Current Projects\Esme Fairbairn Parenting Network\logo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624944"/>
            <a:ext cx="4464496" cy="11521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cldserver\Filing Cabinet\Communications &amp; Engagement\SCLD Logo and Branding\New logo and Branding\SCLD_logo_cmyk l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376" y="5517232"/>
            <a:ext cx="947960" cy="125912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1328" y="5616741"/>
            <a:ext cx="1237015" cy="114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5733256"/>
            <a:ext cx="1528395"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ctrTitle"/>
          </p:nvPr>
        </p:nvSpPr>
        <p:spPr>
          <a:xfrm>
            <a:off x="652236" y="116632"/>
            <a:ext cx="7772400" cy="1470025"/>
          </a:xfrm>
        </p:spPr>
        <p:txBody>
          <a:bodyPr>
            <a:normAutofit/>
          </a:bodyPr>
          <a:lstStyle/>
          <a:p>
            <a:r>
              <a:rPr lang="en-GB" sz="6600" dirty="0" smtClean="0">
                <a:solidFill>
                  <a:srgbClr val="B0008E"/>
                </a:solidFill>
              </a:rPr>
              <a:t>3 Sections:</a:t>
            </a:r>
            <a:endParaRPr lang="en-GB" sz="6600" dirty="0">
              <a:solidFill>
                <a:srgbClr val="B0008E"/>
              </a:solidFill>
            </a:endParaRPr>
          </a:p>
        </p:txBody>
      </p:sp>
      <p:sp>
        <p:nvSpPr>
          <p:cNvPr id="6" name="Subtitle 5"/>
          <p:cNvSpPr>
            <a:spLocks noGrp="1"/>
          </p:cNvSpPr>
          <p:nvPr>
            <p:ph type="subTitle" idx="1"/>
          </p:nvPr>
        </p:nvSpPr>
        <p:spPr>
          <a:xfrm>
            <a:off x="467544" y="1412776"/>
            <a:ext cx="8064896" cy="1752600"/>
          </a:xfrm>
        </p:spPr>
        <p:txBody>
          <a:bodyPr>
            <a:noAutofit/>
          </a:bodyPr>
          <a:lstStyle/>
          <a:p>
            <a:pPr marL="514350" indent="-514350" algn="l">
              <a:buFont typeface="+mj-lt"/>
              <a:buAutoNum type="arabicPeriod"/>
            </a:pPr>
            <a:r>
              <a:rPr lang="en-GB" sz="4400" dirty="0" smtClean="0">
                <a:solidFill>
                  <a:schemeClr val="tx1"/>
                </a:solidFill>
              </a:rPr>
              <a:t>Key Features of Good Practice</a:t>
            </a:r>
          </a:p>
          <a:p>
            <a:pPr marL="514350" indent="-514350" algn="l">
              <a:buFont typeface="+mj-lt"/>
              <a:buAutoNum type="arabicPeriod"/>
            </a:pPr>
            <a:r>
              <a:rPr lang="en-GB" sz="4400" dirty="0" smtClean="0">
                <a:solidFill>
                  <a:schemeClr val="tx1"/>
                </a:solidFill>
              </a:rPr>
              <a:t>Good Practice When Child Protection is Needed</a:t>
            </a:r>
          </a:p>
          <a:p>
            <a:pPr marL="514350" indent="-514350" algn="l">
              <a:buFont typeface="+mj-lt"/>
              <a:buAutoNum type="arabicPeriod"/>
            </a:pPr>
            <a:r>
              <a:rPr lang="en-GB" sz="4400" dirty="0" smtClean="0">
                <a:solidFill>
                  <a:schemeClr val="tx1"/>
                </a:solidFill>
              </a:rPr>
              <a:t>Good Practice in Commissioning </a:t>
            </a:r>
          </a:p>
          <a:p>
            <a:endParaRPr lang="en-GB" sz="4400" dirty="0">
              <a:solidFill>
                <a:schemeClr val="tx1"/>
              </a:solidFill>
            </a:endParaRPr>
          </a:p>
        </p:txBody>
      </p:sp>
    </p:spTree>
    <p:extLst>
      <p:ext uri="{BB962C8B-B14F-4D97-AF65-F5344CB8AC3E}">
        <p14:creationId xmlns:p14="http://schemas.microsoft.com/office/powerpoint/2010/main" val="11646082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Z:\SAY consultancy\Current Projects\Esme Fairbairn Parenting Network\logo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624944"/>
            <a:ext cx="4464496" cy="11521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cldserver\Filing Cabinet\Communications &amp; Engagement\SCLD Logo and Branding\New logo and Branding\SCLD_logo_cmyk l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376" y="5517232"/>
            <a:ext cx="947960" cy="125912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1328" y="5616741"/>
            <a:ext cx="1237015" cy="114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5733256"/>
            <a:ext cx="1528395"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ctrTitle"/>
          </p:nvPr>
        </p:nvSpPr>
        <p:spPr>
          <a:xfrm>
            <a:off x="652236" y="116632"/>
            <a:ext cx="7772400" cy="1470025"/>
          </a:xfrm>
        </p:spPr>
        <p:txBody>
          <a:bodyPr>
            <a:normAutofit fontScale="90000"/>
          </a:bodyPr>
          <a:lstStyle/>
          <a:p>
            <a:r>
              <a:rPr lang="en-GB" sz="6600" dirty="0" smtClean="0">
                <a:solidFill>
                  <a:srgbClr val="B0008E"/>
                </a:solidFill>
              </a:rPr>
              <a:t>Good Practice Examples</a:t>
            </a:r>
            <a:endParaRPr lang="en-GB" sz="6600" dirty="0">
              <a:solidFill>
                <a:srgbClr val="B0008E"/>
              </a:solidFill>
            </a:endParaRPr>
          </a:p>
        </p:txBody>
      </p:sp>
      <p:sp>
        <p:nvSpPr>
          <p:cNvPr id="6" name="Subtitle 5"/>
          <p:cNvSpPr>
            <a:spLocks noGrp="1"/>
          </p:cNvSpPr>
          <p:nvPr>
            <p:ph type="subTitle" idx="1"/>
          </p:nvPr>
        </p:nvSpPr>
        <p:spPr>
          <a:xfrm>
            <a:off x="467544" y="1412776"/>
            <a:ext cx="8064896" cy="1752600"/>
          </a:xfrm>
        </p:spPr>
        <p:txBody>
          <a:bodyPr>
            <a:noAutofit/>
          </a:bodyPr>
          <a:lstStyle/>
          <a:p>
            <a:endParaRPr lang="en-GB" sz="4400" dirty="0">
              <a:solidFill>
                <a:schemeClr val="tx1"/>
              </a:solidFill>
            </a:endParaRPr>
          </a:p>
        </p:txBody>
      </p:sp>
      <p:pic>
        <p:nvPicPr>
          <p:cNvPr id="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1412776"/>
            <a:ext cx="8424936"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51221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Z:\SAY consultancy\Current Projects\Esme Fairbairn Parenting Network\logo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624944"/>
            <a:ext cx="4464496" cy="11521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cldserver\Filing Cabinet\Communications &amp; Engagement\SCLD Logo and Branding\New logo and Branding\SCLD_logo_cmyk l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376" y="5517232"/>
            <a:ext cx="947960" cy="125912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1328" y="5616741"/>
            <a:ext cx="1237015" cy="114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5733256"/>
            <a:ext cx="1528395"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ctrTitle"/>
          </p:nvPr>
        </p:nvSpPr>
        <p:spPr>
          <a:xfrm>
            <a:off x="657956" y="0"/>
            <a:ext cx="7772400" cy="1470025"/>
          </a:xfrm>
        </p:spPr>
        <p:txBody>
          <a:bodyPr>
            <a:normAutofit/>
          </a:bodyPr>
          <a:lstStyle/>
          <a:p>
            <a:r>
              <a:rPr lang="en-GB" sz="6600" dirty="0" smtClean="0">
                <a:solidFill>
                  <a:srgbClr val="B0008E"/>
                </a:solidFill>
              </a:rPr>
              <a:t>Case Studies</a:t>
            </a:r>
            <a:endParaRPr lang="en-GB" sz="6600" dirty="0">
              <a:solidFill>
                <a:srgbClr val="B0008E"/>
              </a:solidFill>
            </a:endParaRPr>
          </a:p>
        </p:txBody>
      </p:sp>
      <p:sp>
        <p:nvSpPr>
          <p:cNvPr id="6" name="Subtitle 5"/>
          <p:cNvSpPr>
            <a:spLocks noGrp="1"/>
          </p:cNvSpPr>
          <p:nvPr>
            <p:ph type="subTitle" idx="1"/>
          </p:nvPr>
        </p:nvSpPr>
        <p:spPr>
          <a:xfrm>
            <a:off x="467544" y="1412776"/>
            <a:ext cx="8064896" cy="1752600"/>
          </a:xfrm>
        </p:spPr>
        <p:txBody>
          <a:bodyPr>
            <a:noAutofit/>
          </a:bodyPr>
          <a:lstStyle/>
          <a:p>
            <a:endParaRPr lang="en-GB" sz="4400" dirty="0">
              <a:solidFill>
                <a:schemeClr val="tx1"/>
              </a:solidFill>
            </a:endParaRPr>
          </a:p>
        </p:txBody>
      </p:sp>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1124744"/>
            <a:ext cx="8652815"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520" y="3278857"/>
            <a:ext cx="8652815"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8202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idx="4294967295"/>
          </p:nvPr>
        </p:nvSpPr>
        <p:spPr>
          <a:xfrm>
            <a:off x="533400" y="1295400"/>
            <a:ext cx="6997700" cy="838200"/>
          </a:xfrm>
        </p:spPr>
        <p:txBody>
          <a:bodyPr/>
          <a:lstStyle/>
          <a:p>
            <a:pPr eaLnBrk="1" hangingPunct="1"/>
            <a:r>
              <a:rPr lang="en-GB" sz="3200" b="1" dirty="0" smtClean="0">
                <a:solidFill>
                  <a:schemeClr val="bg1"/>
                </a:solidFill>
              </a:rPr>
              <a:t>Context</a:t>
            </a:r>
            <a:endParaRPr lang="en-US" sz="3200" b="1" dirty="0" smtClean="0">
              <a:solidFill>
                <a:schemeClr val="bg1"/>
              </a:solidFill>
            </a:endParaRPr>
          </a:p>
        </p:txBody>
      </p:sp>
      <p:sp>
        <p:nvSpPr>
          <p:cNvPr id="16386" name="Rectangle 3"/>
          <p:cNvSpPr>
            <a:spLocks noGrp="1" noChangeArrowheads="1"/>
          </p:cNvSpPr>
          <p:nvPr>
            <p:ph type="body" idx="4294967295"/>
          </p:nvPr>
        </p:nvSpPr>
        <p:spPr>
          <a:xfrm>
            <a:off x="304800" y="2133600"/>
            <a:ext cx="8686800" cy="4343400"/>
          </a:xfrm>
        </p:spPr>
        <p:txBody>
          <a:bodyPr/>
          <a:lstStyle/>
          <a:p>
            <a:pPr eaLnBrk="1" hangingPunct="1"/>
            <a:r>
              <a:rPr lang="en-GB" sz="2600" dirty="0" smtClean="0">
                <a:solidFill>
                  <a:schemeClr val="bg1"/>
                </a:solidFill>
              </a:rPr>
              <a:t>Research completed 2010</a:t>
            </a:r>
          </a:p>
          <a:p>
            <a:pPr eaLnBrk="1" hangingPunct="1"/>
            <a:r>
              <a:rPr lang="en-GB" sz="2600" dirty="0" smtClean="0">
                <a:solidFill>
                  <a:schemeClr val="bg1"/>
                </a:solidFill>
              </a:rPr>
              <a:t>Recommendations:</a:t>
            </a:r>
          </a:p>
          <a:p>
            <a:pPr eaLnBrk="1" hangingPunct="1"/>
            <a:r>
              <a:rPr lang="en-GB" sz="2600" dirty="0" smtClean="0">
                <a:solidFill>
                  <a:schemeClr val="bg1"/>
                </a:solidFill>
              </a:rPr>
              <a:t>More joined up approach focussing simultaneously on needs of parent and baby – from statutory and commissioned services</a:t>
            </a:r>
          </a:p>
          <a:p>
            <a:pPr eaLnBrk="1" hangingPunct="1"/>
            <a:r>
              <a:rPr lang="en-GB" sz="2600" dirty="0" smtClean="0">
                <a:solidFill>
                  <a:schemeClr val="bg1"/>
                </a:solidFill>
              </a:rPr>
              <a:t>Better targeting earlier in pregnancy journey </a:t>
            </a:r>
          </a:p>
          <a:p>
            <a:pPr eaLnBrk="1" hangingPunct="1"/>
            <a:r>
              <a:rPr lang="en-GB" sz="2600" dirty="0" smtClean="0">
                <a:solidFill>
                  <a:schemeClr val="bg1"/>
                </a:solidFill>
              </a:rPr>
              <a:t>Workforce capacity and development issues-</a:t>
            </a:r>
          </a:p>
          <a:p>
            <a:pPr eaLnBrk="1" hangingPunct="1"/>
            <a:r>
              <a:rPr lang="en-GB" sz="2600" dirty="0" smtClean="0">
                <a:solidFill>
                  <a:schemeClr val="bg1"/>
                </a:solidFill>
              </a:rPr>
              <a:t>Practitioners without specialist LD knowledge and skills not confident to refer to specialist services without a pre existing diagnosis </a:t>
            </a:r>
          </a:p>
          <a:p>
            <a:pPr eaLnBrk="1" hangingPunct="1"/>
            <a:endParaRPr lang="en-GB" sz="2600" dirty="0" smtClean="0">
              <a:solidFill>
                <a:schemeClr val="bg1"/>
              </a:solidFill>
            </a:endParaRPr>
          </a:p>
          <a:p>
            <a:pPr eaLnBrk="1" hangingPunct="1"/>
            <a:endParaRPr lang="en-GB" sz="2600" dirty="0" smtClean="0"/>
          </a:p>
          <a:p>
            <a:pPr eaLnBrk="1" hangingPunct="1"/>
            <a:endParaRPr lang="en-GB" sz="2600" dirty="0" smtClean="0"/>
          </a:p>
        </p:txBody>
      </p:sp>
      <p:pic>
        <p:nvPicPr>
          <p:cNvPr id="16387" name="Picture 5" descr="Getting it Right - COLOUR logo 2"/>
          <p:cNvPicPr>
            <a:picLocks noChangeAspect="1" noChangeArrowheads="1"/>
          </p:cNvPicPr>
          <p:nvPr/>
        </p:nvPicPr>
        <p:blipFill>
          <a:blip r:embed="rId2" cstate="print"/>
          <a:srcRect/>
          <a:stretch>
            <a:fillRect/>
          </a:stretch>
        </p:blipFill>
        <p:spPr bwMode="auto">
          <a:xfrm>
            <a:off x="1066800" y="457200"/>
            <a:ext cx="1495425" cy="838200"/>
          </a:xfrm>
          <a:prstGeom prst="rect">
            <a:avLst/>
          </a:prstGeom>
          <a:noFill/>
          <a:ln w="9525">
            <a:noFill/>
            <a:miter lim="800000"/>
            <a:headEnd/>
            <a:tailEnd/>
          </a:ln>
        </p:spPr>
      </p:pic>
      <p:pic>
        <p:nvPicPr>
          <p:cNvPr id="16388" name="Picture 1" descr="C:\Documents and Settings\mary paris\Desktop\Fife_Council_col.jpg"/>
          <p:cNvPicPr>
            <a:picLocks noChangeAspect="1" noChangeArrowheads="1"/>
          </p:cNvPicPr>
          <p:nvPr/>
        </p:nvPicPr>
        <p:blipFill>
          <a:blip r:embed="rId3" cstate="print"/>
          <a:srcRect/>
          <a:stretch>
            <a:fillRect/>
          </a:stretch>
        </p:blipFill>
        <p:spPr bwMode="auto">
          <a:xfrm>
            <a:off x="3962400" y="457200"/>
            <a:ext cx="1647825" cy="838200"/>
          </a:xfrm>
          <a:prstGeom prst="rect">
            <a:avLst/>
          </a:prstGeom>
          <a:noFill/>
          <a:ln w="9525">
            <a:noFill/>
            <a:miter lim="800000"/>
            <a:headEnd/>
            <a:tailEnd/>
          </a:ln>
        </p:spPr>
      </p:pic>
    </p:spTree>
    <p:extLst>
      <p:ext uri="{BB962C8B-B14F-4D97-AF65-F5344CB8AC3E}">
        <p14:creationId xmlns:p14="http://schemas.microsoft.com/office/powerpoint/2010/main" val="245599418"/>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3"/>
            <a:ext cx="8856984" cy="6552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62486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ndymiller\AppData\Local\Microsoft\Windows\Temporary Internet Files\Content.Outlook\KKLRRXN1\wellbe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5082" y="0"/>
            <a:ext cx="497383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2423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ndymiller\AppData\Local\Microsoft\Windows\Temporary Internet Files\Content.Outlook\KKLRRXN1\wellbein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5082" y="0"/>
            <a:ext cx="497383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2366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211638" y="3141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solidFill>
                <a:prstClr val="black"/>
              </a:solidFill>
            </a:endParaRPr>
          </a:p>
        </p:txBody>
      </p:sp>
      <p:sp>
        <p:nvSpPr>
          <p:cNvPr id="3075" name="Rectangle 3"/>
          <p:cNvSpPr>
            <a:spLocks noChangeArrowheads="1"/>
          </p:cNvSpPr>
          <p:nvPr/>
        </p:nvSpPr>
        <p:spPr bwMode="auto">
          <a:xfrm>
            <a:off x="4932363" y="-99392"/>
            <a:ext cx="3959225" cy="156966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endParaRPr lang="en-GB" altLang="en-US" b="1" dirty="0">
              <a:solidFill>
                <a:srgbClr val="0000FF"/>
              </a:solidFill>
              <a:latin typeface="Trebuchet MS" pitchFamily="34" charset="0"/>
            </a:endParaRPr>
          </a:p>
          <a:p>
            <a:pPr algn="r" eaLnBrk="1" hangingPunct="1">
              <a:spcBef>
                <a:spcPct val="0"/>
              </a:spcBef>
              <a:buFontTx/>
              <a:buNone/>
            </a:pPr>
            <a:r>
              <a:rPr lang="en-GB" altLang="en-US" b="1" dirty="0" smtClean="0">
                <a:solidFill>
                  <a:srgbClr val="0000FF"/>
                </a:solidFill>
                <a:latin typeface="Trebuchet MS" pitchFamily="34" charset="0"/>
              </a:rPr>
              <a:t>3</a:t>
            </a:r>
            <a:r>
              <a:rPr lang="en-GB" altLang="en-US" b="1" baseline="30000" dirty="0" smtClean="0">
                <a:solidFill>
                  <a:srgbClr val="0000FF"/>
                </a:solidFill>
                <a:latin typeface="Trebuchet MS" pitchFamily="34" charset="0"/>
              </a:rPr>
              <a:t>rd</a:t>
            </a:r>
            <a:r>
              <a:rPr lang="en-GB" altLang="en-US" b="1" dirty="0" smtClean="0">
                <a:solidFill>
                  <a:srgbClr val="0000FF"/>
                </a:solidFill>
                <a:latin typeface="Trebuchet MS" pitchFamily="34" charset="0"/>
              </a:rPr>
              <a:t> </a:t>
            </a:r>
            <a:r>
              <a:rPr lang="en-GB" altLang="en-US" b="1" dirty="0">
                <a:solidFill>
                  <a:srgbClr val="0000FF"/>
                </a:solidFill>
                <a:latin typeface="Trebuchet MS" pitchFamily="34" charset="0"/>
              </a:rPr>
              <a:t>J</a:t>
            </a:r>
            <a:r>
              <a:rPr lang="en-GB" altLang="en-US" b="1" dirty="0" smtClean="0">
                <a:solidFill>
                  <a:srgbClr val="0000FF"/>
                </a:solidFill>
                <a:latin typeface="Trebuchet MS" pitchFamily="34" charset="0"/>
              </a:rPr>
              <a:t>une</a:t>
            </a:r>
            <a:r>
              <a:rPr lang="en-US" altLang="en-US" b="1" dirty="0" smtClean="0">
                <a:solidFill>
                  <a:srgbClr val="0000FF"/>
                </a:solidFill>
                <a:latin typeface="Trebuchet MS" pitchFamily="34" charset="0"/>
              </a:rPr>
              <a:t> 2015</a:t>
            </a:r>
          </a:p>
          <a:p>
            <a:pPr algn="r" eaLnBrk="1" hangingPunct="1">
              <a:spcBef>
                <a:spcPct val="0"/>
              </a:spcBef>
              <a:buFontTx/>
              <a:buNone/>
            </a:pPr>
            <a:r>
              <a:rPr lang="en-US" altLang="en-US" b="1" dirty="0" smtClean="0">
                <a:solidFill>
                  <a:srgbClr val="0000FF"/>
                </a:solidFill>
                <a:latin typeface="Trebuchet MS" pitchFamily="34" charset="0"/>
              </a:rPr>
              <a:t>Glasgow</a:t>
            </a:r>
            <a:endParaRPr lang="en-US" altLang="en-US" b="1" dirty="0">
              <a:solidFill>
                <a:srgbClr val="0000FF"/>
              </a:solidFill>
              <a:latin typeface="Trebuchet MS" pitchFamily="34" charset="0"/>
            </a:endParaRPr>
          </a:p>
        </p:txBody>
      </p:sp>
      <p:sp>
        <p:nvSpPr>
          <p:cNvPr id="2053" name="Rectangle 5"/>
          <p:cNvSpPr>
            <a:spLocks noGrp="1" noChangeArrowheads="1"/>
          </p:cNvSpPr>
          <p:nvPr>
            <p:ph type="subTitle" idx="1"/>
          </p:nvPr>
        </p:nvSpPr>
        <p:spPr>
          <a:xfrm>
            <a:off x="250825" y="4292600"/>
            <a:ext cx="8659813" cy="2305050"/>
          </a:xfrm>
          <a:solidFill>
            <a:schemeClr val="accent3">
              <a:lumMod val="75000"/>
              <a:alpha val="16862"/>
            </a:schemeClr>
          </a:solidFill>
        </p:spPr>
        <p:txBody>
          <a:bodyPr/>
          <a:lstStyle/>
          <a:p>
            <a:pPr eaLnBrk="1" hangingPunct="1">
              <a:defRPr/>
            </a:pPr>
            <a:r>
              <a:rPr lang="en-GB" altLang="en-US" sz="4400" b="1" dirty="0" smtClean="0">
                <a:solidFill>
                  <a:srgbClr val="0000FF"/>
                </a:solidFill>
                <a:latin typeface="Trebuchet MS" panose="020B0603020202020204" pitchFamily="34" charset="0"/>
              </a:rPr>
              <a:t>Annette Bauer</a:t>
            </a:r>
          </a:p>
          <a:p>
            <a:pPr eaLnBrk="1" hangingPunct="1">
              <a:lnSpc>
                <a:spcPct val="90000"/>
              </a:lnSpc>
              <a:spcBef>
                <a:spcPct val="0"/>
              </a:spcBef>
              <a:defRPr/>
            </a:pPr>
            <a:endParaRPr lang="en-GB" altLang="en-US" sz="2400" dirty="0" smtClean="0">
              <a:latin typeface="Verdana" pitchFamily="34" charset="0"/>
            </a:endParaRPr>
          </a:p>
          <a:p>
            <a:pPr eaLnBrk="1" hangingPunct="1">
              <a:lnSpc>
                <a:spcPct val="90000"/>
              </a:lnSpc>
              <a:spcBef>
                <a:spcPct val="0"/>
              </a:spcBef>
              <a:spcAft>
                <a:spcPts val="600"/>
              </a:spcAft>
              <a:defRPr/>
            </a:pPr>
            <a:r>
              <a:rPr lang="en-GB" altLang="en-US" sz="2800" b="1" dirty="0" smtClean="0">
                <a:latin typeface="Trebuchet MS" panose="020B0603020202020204" pitchFamily="34" charset="0"/>
              </a:rPr>
              <a:t>PSSRU, Social Policy Department</a:t>
            </a:r>
          </a:p>
          <a:p>
            <a:pPr eaLnBrk="1" hangingPunct="1">
              <a:lnSpc>
                <a:spcPct val="90000"/>
              </a:lnSpc>
              <a:spcBef>
                <a:spcPct val="0"/>
              </a:spcBef>
              <a:spcAft>
                <a:spcPts val="600"/>
              </a:spcAft>
              <a:defRPr/>
            </a:pPr>
            <a:r>
              <a:rPr lang="en-GB" altLang="en-US" sz="2800" b="1" dirty="0" smtClean="0">
                <a:latin typeface="Trebuchet MS" panose="020B0603020202020204" pitchFamily="34" charset="0"/>
              </a:rPr>
              <a:t>London School of Economics and Political Science</a:t>
            </a:r>
          </a:p>
        </p:txBody>
      </p:sp>
      <p:pic>
        <p:nvPicPr>
          <p:cNvPr id="307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44450"/>
            <a:ext cx="1473200"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a:spLocks noChangeArrowheads="1"/>
          </p:cNvSpPr>
          <p:nvPr/>
        </p:nvSpPr>
        <p:spPr bwMode="auto">
          <a:xfrm>
            <a:off x="179388" y="1557338"/>
            <a:ext cx="8785225" cy="2663825"/>
          </a:xfrm>
          <a:prstGeom prst="rect">
            <a:avLst/>
          </a:prstGeom>
          <a:solidFill>
            <a:srgbClr val="66CCFF"/>
          </a:solidFill>
          <a:ln>
            <a:solidFill>
              <a:srgbClr val="66CCFF"/>
            </a:solidFill>
          </a:ln>
        </p:spPr>
        <p:style>
          <a:lnRef idx="1">
            <a:schemeClr val="accent5"/>
          </a:lnRef>
          <a:fillRef idx="2">
            <a:schemeClr val="accent5"/>
          </a:fillRef>
          <a:effectRef idx="1">
            <a:schemeClr val="accent5"/>
          </a:effectRef>
          <a:fontRef idx="minor">
            <a:schemeClr val="dk1"/>
          </a:fontRef>
        </p:style>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defRPr/>
            </a:pPr>
            <a:endParaRPr lang="en-GB" altLang="en-US" sz="4000" b="1" dirty="0" smtClean="0">
              <a:solidFill>
                <a:prstClr val="black"/>
              </a:solidFill>
              <a:latin typeface="Trebuchet MS" panose="020B0603020202020204" pitchFamily="34" charset="0"/>
              <a:cs typeface="Arial" charset="0"/>
            </a:endParaRPr>
          </a:p>
        </p:txBody>
      </p:sp>
      <p:sp>
        <p:nvSpPr>
          <p:cNvPr id="3" name="Rectangle 2"/>
          <p:cNvSpPr/>
          <p:nvPr/>
        </p:nvSpPr>
        <p:spPr>
          <a:xfrm>
            <a:off x="323528" y="1700808"/>
            <a:ext cx="8208912" cy="1938992"/>
          </a:xfrm>
          <a:prstGeom prst="rect">
            <a:avLst/>
          </a:prstGeom>
        </p:spPr>
        <p:txBody>
          <a:bodyPr wrap="square">
            <a:spAutoFit/>
          </a:bodyPr>
          <a:lstStyle/>
          <a:p>
            <a:r>
              <a:rPr lang="en-GB" sz="4000" dirty="0">
                <a:solidFill>
                  <a:prstClr val="black"/>
                </a:solidFill>
              </a:rPr>
              <a:t>The economic case for early and personalised support for parents with learning difficulties (LD)</a:t>
            </a:r>
          </a:p>
        </p:txBody>
      </p:sp>
    </p:spTree>
    <p:extLst>
      <p:ext uri="{BB962C8B-B14F-4D97-AF65-F5344CB8AC3E}">
        <p14:creationId xmlns:p14="http://schemas.microsoft.com/office/powerpoint/2010/main" val="256298352"/>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D8157C3E-21A8-426C-A6B7-49C829FC16ED}" type="slidenum">
              <a:rPr lang="en-GB" altLang="en-US" sz="1400" smtClean="0">
                <a:solidFill>
                  <a:srgbClr val="000000"/>
                </a:solidFill>
              </a:rPr>
              <a:pPr eaLnBrk="1" hangingPunct="1">
                <a:spcBef>
                  <a:spcPct val="0"/>
                </a:spcBef>
                <a:buFontTx/>
                <a:buNone/>
              </a:pPr>
              <a:t>44</a:t>
            </a:fld>
            <a:endParaRPr lang="en-GB" altLang="en-US" sz="1400" smtClean="0">
              <a:solidFill>
                <a:srgbClr val="000000"/>
              </a:solidFill>
            </a:endParaRPr>
          </a:p>
        </p:txBody>
      </p:sp>
      <p:pic>
        <p:nvPicPr>
          <p:cNvPr id="409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2563" y="1557338"/>
            <a:ext cx="8710612" cy="5111750"/>
          </a:xfrm>
        </p:spPr>
      </p:pic>
      <p:sp>
        <p:nvSpPr>
          <p:cNvPr id="5" name="Rectangle 4"/>
          <p:cNvSpPr>
            <a:spLocks noChangeArrowheads="1"/>
          </p:cNvSpPr>
          <p:nvPr/>
        </p:nvSpPr>
        <p:spPr bwMode="auto">
          <a:xfrm>
            <a:off x="173038" y="115888"/>
            <a:ext cx="8820150" cy="1296987"/>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defRPr/>
            </a:pPr>
            <a:r>
              <a:rPr lang="en-GB" altLang="en-US" sz="3300" b="1" dirty="0">
                <a:solidFill>
                  <a:srgbClr val="000000"/>
                </a:solidFill>
                <a:latin typeface="Trebuchet MS" panose="020B0603020202020204" pitchFamily="34" charset="0"/>
                <a:cs typeface="Arial" charset="0"/>
              </a:rPr>
              <a:t>PSSRU (Personal Social Services Research </a:t>
            </a:r>
            <a:r>
              <a:rPr lang="en-GB" altLang="en-US" sz="3300" b="1" dirty="0" smtClean="0">
                <a:solidFill>
                  <a:srgbClr val="000000"/>
                </a:solidFill>
                <a:latin typeface="Trebuchet MS" panose="020B0603020202020204" pitchFamily="34" charset="0"/>
                <a:cs typeface="Arial" charset="0"/>
              </a:rPr>
              <a:t>Unit); </a:t>
            </a:r>
            <a:r>
              <a:rPr lang="en-GB" altLang="en-US" sz="3300" b="1" dirty="0">
                <a:solidFill>
                  <a:srgbClr val="000000"/>
                </a:solidFill>
                <a:latin typeface="Trebuchet MS" panose="020B0603020202020204" pitchFamily="34" charset="0"/>
                <a:cs typeface="Arial" charset="0"/>
              </a:rPr>
              <a:t>part of LSE Health and Social </a:t>
            </a:r>
            <a:r>
              <a:rPr lang="en-GB" altLang="en-US" sz="3300" b="1" dirty="0" smtClean="0">
                <a:solidFill>
                  <a:srgbClr val="000000"/>
                </a:solidFill>
                <a:latin typeface="Trebuchet MS" panose="020B0603020202020204" pitchFamily="34" charset="0"/>
                <a:cs typeface="Arial" charset="0"/>
              </a:rPr>
              <a:t>Care</a:t>
            </a:r>
            <a:endParaRPr lang="en-GB" altLang="en-US" sz="3300" b="1" dirty="0">
              <a:solidFill>
                <a:srgbClr val="000000"/>
              </a:solidFill>
              <a:latin typeface="Trebuchet MS" panose="020B0603020202020204" pitchFamily="34" charset="0"/>
              <a:cs typeface="Arial" charset="0"/>
            </a:endParaRPr>
          </a:p>
        </p:txBody>
      </p:sp>
    </p:spTree>
    <p:extLst>
      <p:ext uri="{BB962C8B-B14F-4D97-AF65-F5344CB8AC3E}">
        <p14:creationId xmlns:p14="http://schemas.microsoft.com/office/powerpoint/2010/main" val="126417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61007" y="260648"/>
            <a:ext cx="7992888" cy="6408712"/>
          </a:xfrm>
        </p:spPr>
        <p:txBody>
          <a:bodyPr>
            <a:normAutofit fontScale="92500" lnSpcReduction="20000"/>
          </a:bodyPr>
          <a:lstStyle/>
          <a:p>
            <a:pPr algn="l"/>
            <a:r>
              <a:rPr lang="en-GB" sz="3500" b="1" u="sng" dirty="0" smtClean="0">
                <a:solidFill>
                  <a:schemeClr val="tx2"/>
                </a:solidFill>
              </a:rPr>
              <a:t>Why supporting parents with learning difficulties (LD)?</a:t>
            </a:r>
          </a:p>
          <a:p>
            <a:pPr marL="457200" indent="-457200" algn="l">
              <a:buFont typeface="Arial" panose="020B0604020202020204" pitchFamily="34" charset="0"/>
              <a:buChar char="•"/>
            </a:pPr>
            <a:r>
              <a:rPr lang="en-GB" sz="3000" dirty="0" smtClean="0">
                <a:solidFill>
                  <a:schemeClr val="tx1"/>
                </a:solidFill>
              </a:rPr>
              <a:t>At much higher risk of losing their children into care</a:t>
            </a:r>
          </a:p>
          <a:p>
            <a:pPr marL="457200" indent="-457200" algn="l">
              <a:buFont typeface="Arial" panose="020B0604020202020204" pitchFamily="34" charset="0"/>
              <a:buChar char="•"/>
            </a:pPr>
            <a:r>
              <a:rPr lang="en-GB" sz="3000" dirty="0" smtClean="0">
                <a:solidFill>
                  <a:schemeClr val="tx1"/>
                </a:solidFill>
              </a:rPr>
              <a:t>More likely to be involved in child protection cases: 15% to 22% of parents involved in child protection conferences and care proceedings have LD (Brandon et al 2009)</a:t>
            </a:r>
          </a:p>
          <a:p>
            <a:pPr marL="457200" indent="-457200" algn="l">
              <a:buFont typeface="Arial" panose="020B0604020202020204" pitchFamily="34" charset="0"/>
              <a:buChar char="•"/>
            </a:pPr>
            <a:r>
              <a:rPr lang="en-GB" sz="3000" dirty="0">
                <a:solidFill>
                  <a:schemeClr val="tx1"/>
                </a:solidFill>
              </a:rPr>
              <a:t>O</a:t>
            </a:r>
            <a:r>
              <a:rPr lang="en-GB" sz="3000" dirty="0" smtClean="0">
                <a:solidFill>
                  <a:schemeClr val="tx1"/>
                </a:solidFill>
              </a:rPr>
              <a:t>ften LD not identified</a:t>
            </a:r>
          </a:p>
          <a:p>
            <a:pPr marL="457200" indent="-457200" algn="l">
              <a:buFont typeface="Arial" panose="020B0604020202020204" pitchFamily="34" charset="0"/>
              <a:buChar char="•"/>
            </a:pPr>
            <a:r>
              <a:rPr lang="en-GB" sz="3000" dirty="0" smtClean="0">
                <a:solidFill>
                  <a:schemeClr val="tx1"/>
                </a:solidFill>
              </a:rPr>
              <a:t>Parents with LD less likely to seek help (Cleaver </a:t>
            </a:r>
            <a:r>
              <a:rPr lang="en-GB" sz="3000" dirty="0">
                <a:solidFill>
                  <a:schemeClr val="tx1"/>
                </a:solidFill>
              </a:rPr>
              <a:t>&amp;</a:t>
            </a:r>
            <a:r>
              <a:rPr lang="en-GB" sz="3000" dirty="0" smtClean="0">
                <a:solidFill>
                  <a:schemeClr val="tx1"/>
                </a:solidFill>
              </a:rPr>
              <a:t> Nicholson 2008)</a:t>
            </a:r>
          </a:p>
          <a:p>
            <a:pPr marL="457200" indent="-457200" algn="l">
              <a:buFont typeface="Arial" panose="020B0604020202020204" pitchFamily="34" charset="0"/>
              <a:buChar char="•"/>
            </a:pPr>
            <a:r>
              <a:rPr lang="en-GB" sz="3000" dirty="0" smtClean="0">
                <a:solidFill>
                  <a:schemeClr val="tx1"/>
                </a:solidFill>
              </a:rPr>
              <a:t>Need for additional support as well as responsive mainstream services </a:t>
            </a:r>
          </a:p>
          <a:p>
            <a:pPr marL="457200" indent="-457200" algn="l">
              <a:buFont typeface="Arial" panose="020B0604020202020204" pitchFamily="34" charset="0"/>
              <a:buChar char="•"/>
            </a:pPr>
            <a:r>
              <a:rPr lang="en-GB" sz="3000" dirty="0" smtClean="0">
                <a:solidFill>
                  <a:schemeClr val="tx1"/>
                </a:solidFill>
              </a:rPr>
              <a:t>Evidence (from other areas) demonstrates cost-effectiveness of early intervention (e.g. Allen 2011)</a:t>
            </a:r>
            <a:endParaRPr lang="en-GB" sz="2800" dirty="0">
              <a:solidFill>
                <a:schemeClr val="tx1"/>
              </a:solidFill>
            </a:endParaRPr>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3945"/>
            <a:ext cx="1240342"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36178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87624" y="620688"/>
            <a:ext cx="7632848" cy="6408712"/>
          </a:xfrm>
        </p:spPr>
        <p:txBody>
          <a:bodyPr>
            <a:noAutofit/>
          </a:bodyPr>
          <a:lstStyle/>
          <a:p>
            <a:pPr algn="l"/>
            <a:r>
              <a:rPr lang="en-GB" b="1" u="sng" dirty="0" smtClean="0">
                <a:solidFill>
                  <a:srgbClr val="1F497D"/>
                </a:solidFill>
              </a:rPr>
              <a:t>Background</a:t>
            </a:r>
            <a:r>
              <a:rPr lang="en-GB" b="1" dirty="0">
                <a:solidFill>
                  <a:srgbClr val="1F497D"/>
                </a:solidFill>
              </a:rPr>
              <a:t> </a:t>
            </a:r>
            <a:r>
              <a:rPr lang="en-GB" dirty="0" smtClean="0">
                <a:solidFill>
                  <a:schemeClr val="tx1"/>
                </a:solidFill>
              </a:rPr>
              <a:t>Small </a:t>
            </a:r>
            <a:r>
              <a:rPr lang="en-GB" dirty="0">
                <a:solidFill>
                  <a:schemeClr val="tx1"/>
                </a:solidFill>
              </a:rPr>
              <a:t>r</a:t>
            </a:r>
            <a:r>
              <a:rPr lang="en-GB" dirty="0" smtClean="0">
                <a:solidFill>
                  <a:schemeClr val="tx1"/>
                </a:solidFill>
              </a:rPr>
              <a:t>esearch study commissioned the Working Together with Parents Network (WTPN) </a:t>
            </a:r>
            <a:endParaRPr lang="en-GB" b="1" dirty="0" smtClean="0">
              <a:solidFill>
                <a:schemeClr val="tx1"/>
              </a:solidFill>
            </a:endParaRPr>
          </a:p>
          <a:p>
            <a:pPr algn="l"/>
            <a:r>
              <a:rPr lang="en-GB" b="1" u="sng" dirty="0" smtClean="0">
                <a:solidFill>
                  <a:srgbClr val="1F497D"/>
                </a:solidFill>
              </a:rPr>
              <a:t>Question</a:t>
            </a:r>
            <a:r>
              <a:rPr lang="en-GB" b="1" dirty="0" smtClean="0">
                <a:solidFill>
                  <a:srgbClr val="1F497D"/>
                </a:solidFill>
              </a:rPr>
              <a:t> </a:t>
            </a:r>
            <a:r>
              <a:rPr lang="en-GB" dirty="0" smtClean="0">
                <a:solidFill>
                  <a:schemeClr val="tx1"/>
                </a:solidFill>
              </a:rPr>
              <a:t>Which types of early and personalised support for parents with LD is cost-effective?</a:t>
            </a:r>
            <a:endParaRPr lang="en-GB" b="1" dirty="0" smtClean="0">
              <a:solidFill>
                <a:schemeClr val="tx1"/>
              </a:solidFill>
            </a:endParaRPr>
          </a:p>
          <a:p>
            <a:pPr algn="l"/>
            <a:r>
              <a:rPr lang="en-GB" b="1" u="sng" dirty="0" smtClean="0">
                <a:solidFill>
                  <a:srgbClr val="1F497D"/>
                </a:solidFill>
              </a:rPr>
              <a:t>Aims</a:t>
            </a:r>
            <a:r>
              <a:rPr lang="en-GB" b="1" dirty="0" smtClean="0">
                <a:solidFill>
                  <a:srgbClr val="1F497D"/>
                </a:solidFill>
              </a:rPr>
              <a:t> </a:t>
            </a:r>
            <a:r>
              <a:rPr lang="en-GB" dirty="0" smtClean="0">
                <a:solidFill>
                  <a:schemeClr val="tx1"/>
                </a:solidFill>
              </a:rPr>
              <a:t>To </a:t>
            </a:r>
            <a:r>
              <a:rPr lang="en-GB" dirty="0">
                <a:solidFill>
                  <a:schemeClr val="tx1"/>
                </a:solidFill>
              </a:rPr>
              <a:t>generate and summarize knowledge on cost-effective support for parents with </a:t>
            </a:r>
            <a:r>
              <a:rPr lang="en-GB" dirty="0" smtClean="0">
                <a:solidFill>
                  <a:schemeClr val="tx1"/>
                </a:solidFill>
              </a:rPr>
              <a:t>LD</a:t>
            </a:r>
          </a:p>
          <a:p>
            <a:pPr algn="l"/>
            <a:r>
              <a:rPr lang="en-GB" dirty="0" smtClean="0">
                <a:solidFill>
                  <a:schemeClr val="tx1"/>
                </a:solidFill>
              </a:rPr>
              <a:t>To search for evidence on costs and economic consequences of different types </a:t>
            </a:r>
            <a:r>
              <a:rPr lang="en-GB" dirty="0">
                <a:solidFill>
                  <a:schemeClr val="tx1"/>
                </a:solidFill>
              </a:rPr>
              <a:t>o</a:t>
            </a:r>
            <a:r>
              <a:rPr lang="en-GB" dirty="0" smtClean="0">
                <a:solidFill>
                  <a:schemeClr val="tx1"/>
                </a:solidFill>
              </a:rPr>
              <a:t>f care packages</a:t>
            </a:r>
          </a:p>
          <a:p>
            <a:pPr algn="l"/>
            <a:endParaRPr lang="en-GB" dirty="0" smtClean="0">
              <a:solidFill>
                <a:schemeClr val="tx1"/>
              </a:solidFill>
            </a:endParaRPr>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3945"/>
            <a:ext cx="1240342"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15177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15616" y="216024"/>
            <a:ext cx="7416824" cy="6597352"/>
          </a:xfrm>
        </p:spPr>
        <p:txBody>
          <a:bodyPr>
            <a:normAutofit lnSpcReduction="10000"/>
          </a:bodyPr>
          <a:lstStyle/>
          <a:p>
            <a:pPr algn="l"/>
            <a:r>
              <a:rPr lang="en-GB" sz="2400" b="1" u="sng" dirty="0" smtClean="0">
                <a:solidFill>
                  <a:srgbClr val="1F497D"/>
                </a:solidFill>
              </a:rPr>
              <a:t>Method</a:t>
            </a:r>
          </a:p>
          <a:p>
            <a:pPr marL="457200" indent="-457200" algn="l">
              <a:buAutoNum type="arabicParenBoth"/>
            </a:pPr>
            <a:r>
              <a:rPr lang="en-GB" sz="2400" dirty="0" smtClean="0">
                <a:solidFill>
                  <a:srgbClr val="1F497D"/>
                </a:solidFill>
              </a:rPr>
              <a:t>Case studies of projects that provide support to parents with LD</a:t>
            </a:r>
          </a:p>
          <a:p>
            <a:pPr marL="800100" lvl="1" indent="-342900" algn="l">
              <a:buFont typeface="Arial"/>
              <a:buChar char="•"/>
            </a:pPr>
            <a:r>
              <a:rPr lang="en-GB" sz="2400" dirty="0" smtClean="0">
                <a:solidFill>
                  <a:schemeClr val="tx1"/>
                </a:solidFill>
              </a:rPr>
              <a:t>Electronic survey with practitioners (semi-structured);</a:t>
            </a:r>
          </a:p>
          <a:p>
            <a:pPr marL="800100" lvl="1" indent="-342900" algn="l">
              <a:buFont typeface="Arial"/>
              <a:buChar char="•"/>
            </a:pPr>
            <a:r>
              <a:rPr lang="en-GB" sz="2400" dirty="0">
                <a:solidFill>
                  <a:schemeClr val="tx1"/>
                </a:solidFill>
              </a:rPr>
              <a:t>Q</a:t>
            </a:r>
            <a:r>
              <a:rPr lang="en-GB" sz="2400" dirty="0" smtClean="0">
                <a:solidFill>
                  <a:schemeClr val="tx1"/>
                </a:solidFill>
              </a:rPr>
              <a:t>uestions about parents’ characteristics; resource inputs as part of a care package; outcomes achieved; </a:t>
            </a:r>
          </a:p>
          <a:p>
            <a:pPr marL="800100" lvl="1" indent="-342900" algn="l">
              <a:buFont typeface="Arial"/>
              <a:buChar char="•"/>
            </a:pPr>
            <a:r>
              <a:rPr lang="en-GB" sz="2400" dirty="0">
                <a:solidFill>
                  <a:schemeClr val="tx1"/>
                </a:solidFill>
              </a:rPr>
              <a:t>A</a:t>
            </a:r>
            <a:r>
              <a:rPr lang="en-GB" sz="2400" dirty="0" smtClean="0">
                <a:solidFill>
                  <a:schemeClr val="tx1"/>
                </a:solidFill>
              </a:rPr>
              <a:t>ssigning unit costs to resource inputs and outcomes (economic consequences); </a:t>
            </a:r>
          </a:p>
          <a:p>
            <a:pPr marL="800100" lvl="1" indent="-342900" algn="l">
              <a:buFont typeface="Arial"/>
              <a:buChar char="•"/>
            </a:pPr>
            <a:r>
              <a:rPr lang="en-GB" sz="2400" dirty="0" smtClean="0">
                <a:solidFill>
                  <a:schemeClr val="tx1"/>
                </a:solidFill>
              </a:rPr>
              <a:t>Assumptions about duration and intensity of services from other data sources (where this information was not available from case studies)</a:t>
            </a:r>
          </a:p>
          <a:p>
            <a:pPr marL="457200" indent="-457200" algn="l">
              <a:buAutoNum type="arabicParenBoth"/>
            </a:pPr>
            <a:r>
              <a:rPr lang="en-GB" sz="2400" dirty="0" smtClean="0">
                <a:solidFill>
                  <a:srgbClr val="1F497D"/>
                </a:solidFill>
              </a:rPr>
              <a:t>Literature review </a:t>
            </a:r>
          </a:p>
          <a:p>
            <a:pPr marL="800100" lvl="1" indent="-342900" algn="l">
              <a:buFont typeface="Arial"/>
              <a:buChar char="•"/>
            </a:pPr>
            <a:r>
              <a:rPr lang="en-GB" sz="2400" dirty="0" smtClean="0">
                <a:solidFill>
                  <a:schemeClr val="tx1"/>
                </a:solidFill>
              </a:rPr>
              <a:t>Pragmatic</a:t>
            </a:r>
          </a:p>
          <a:p>
            <a:pPr marL="800100" lvl="1" indent="-342900" algn="l">
              <a:buFont typeface="Arial"/>
              <a:buChar char="•"/>
            </a:pPr>
            <a:r>
              <a:rPr lang="en-GB" sz="2400" dirty="0" smtClean="0">
                <a:solidFill>
                  <a:schemeClr val="tx1"/>
                </a:solidFill>
              </a:rPr>
              <a:t>Search </a:t>
            </a:r>
            <a:r>
              <a:rPr lang="en-GB" sz="2400" dirty="0">
                <a:solidFill>
                  <a:schemeClr val="tx1"/>
                </a:solidFill>
              </a:rPr>
              <a:t>for evidence on the costs and </a:t>
            </a:r>
            <a:r>
              <a:rPr lang="en-GB" sz="2400" dirty="0" smtClean="0">
                <a:solidFill>
                  <a:schemeClr val="tx1"/>
                </a:solidFill>
              </a:rPr>
              <a:t>outcomes </a:t>
            </a:r>
            <a:r>
              <a:rPr lang="en-GB" sz="2400" dirty="0">
                <a:solidFill>
                  <a:schemeClr val="tx1"/>
                </a:solidFill>
              </a:rPr>
              <a:t>of interventions that support parents with </a:t>
            </a:r>
            <a:r>
              <a:rPr lang="en-GB" sz="2400" dirty="0" smtClean="0">
                <a:solidFill>
                  <a:schemeClr val="tx1"/>
                </a:solidFill>
              </a:rPr>
              <a:t>LD</a:t>
            </a:r>
            <a:endParaRPr lang="en-GB" sz="2400" dirty="0">
              <a:solidFill>
                <a:schemeClr val="tx1"/>
              </a:solidFill>
            </a:endParaRPr>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3945"/>
            <a:ext cx="1240342"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4356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260648"/>
            <a:ext cx="7920880" cy="6408712"/>
          </a:xfrm>
        </p:spPr>
        <p:txBody>
          <a:bodyPr>
            <a:normAutofit/>
          </a:bodyPr>
          <a:lstStyle/>
          <a:p>
            <a:pPr algn="l"/>
            <a:r>
              <a:rPr lang="en-GB" sz="2800" b="1" dirty="0" smtClean="0">
                <a:solidFill>
                  <a:schemeClr val="tx1"/>
                </a:solidFill>
              </a:rPr>
              <a:t>Findings</a:t>
            </a:r>
          </a:p>
          <a:p>
            <a:pPr algn="l"/>
            <a:r>
              <a:rPr lang="en-GB" sz="2400" dirty="0" smtClean="0">
                <a:solidFill>
                  <a:schemeClr val="tx1"/>
                </a:solidFill>
              </a:rPr>
              <a:t>We identified economic evidence on the following interventions:</a:t>
            </a:r>
          </a:p>
          <a:p>
            <a:pPr marL="342900" indent="-342900" algn="l">
              <a:buFont typeface="Arial"/>
              <a:buChar char="•"/>
            </a:pPr>
            <a:r>
              <a:rPr lang="en-GB" sz="2400" dirty="0" smtClean="0">
                <a:solidFill>
                  <a:schemeClr val="tx1"/>
                </a:solidFill>
              </a:rPr>
              <a:t>Advocacy</a:t>
            </a:r>
          </a:p>
          <a:p>
            <a:pPr marL="342900" indent="-342900" algn="l">
              <a:buFont typeface="Arial"/>
              <a:buChar char="•"/>
            </a:pPr>
            <a:r>
              <a:rPr lang="en-GB" sz="2400" dirty="0" smtClean="0">
                <a:solidFill>
                  <a:schemeClr val="tx1"/>
                </a:solidFill>
              </a:rPr>
              <a:t>Shared lives</a:t>
            </a:r>
          </a:p>
          <a:p>
            <a:pPr marL="342900" indent="-342900" algn="l">
              <a:buFont typeface="Arial"/>
              <a:buChar char="•"/>
            </a:pPr>
            <a:r>
              <a:rPr lang="en-GB" sz="2400" dirty="0" smtClean="0">
                <a:solidFill>
                  <a:schemeClr val="tx1"/>
                </a:solidFill>
              </a:rPr>
              <a:t>Intensive family interventions</a:t>
            </a:r>
          </a:p>
          <a:p>
            <a:pPr marL="342900" indent="-342900" algn="l">
              <a:buFont typeface="Arial"/>
              <a:buChar char="•"/>
            </a:pPr>
            <a:r>
              <a:rPr lang="en-GB" sz="2400" dirty="0" smtClean="0">
                <a:solidFill>
                  <a:schemeClr val="tx1"/>
                </a:solidFill>
              </a:rPr>
              <a:t>Public Social Partnership</a:t>
            </a:r>
          </a:p>
          <a:p>
            <a:pPr marL="342900" indent="-342900" algn="l">
              <a:buFont typeface="Arial"/>
              <a:buChar char="•"/>
            </a:pPr>
            <a:r>
              <a:rPr lang="en-GB" sz="2400" dirty="0" smtClean="0">
                <a:solidFill>
                  <a:schemeClr val="tx1"/>
                </a:solidFill>
              </a:rPr>
              <a:t>Parenting programmes</a:t>
            </a:r>
          </a:p>
          <a:p>
            <a:pPr marL="342900" indent="-342900" algn="l">
              <a:buFont typeface="Arial"/>
              <a:buChar char="•"/>
            </a:pPr>
            <a:r>
              <a:rPr lang="en-GB" sz="2400" dirty="0" smtClean="0">
                <a:solidFill>
                  <a:schemeClr val="tx1"/>
                </a:solidFill>
              </a:rPr>
              <a:t>Parenting training (could include parenting programmes)</a:t>
            </a:r>
          </a:p>
          <a:p>
            <a:pPr algn="l"/>
            <a:endParaRPr lang="en-GB" sz="2400" dirty="0" smtClean="0">
              <a:solidFill>
                <a:schemeClr val="tx1"/>
              </a:solidFill>
            </a:endParaRPr>
          </a:p>
        </p:txBody>
      </p:sp>
    </p:spTree>
    <p:extLst>
      <p:ext uri="{BB962C8B-B14F-4D97-AF65-F5344CB8AC3E}">
        <p14:creationId xmlns:p14="http://schemas.microsoft.com/office/powerpoint/2010/main" val="15988513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87624" y="260648"/>
            <a:ext cx="7920880" cy="6408712"/>
          </a:xfrm>
        </p:spPr>
        <p:txBody>
          <a:bodyPr>
            <a:normAutofit lnSpcReduction="10000"/>
          </a:bodyPr>
          <a:lstStyle/>
          <a:p>
            <a:pPr algn="l"/>
            <a:r>
              <a:rPr lang="en-GB" u="sng" dirty="0" smtClean="0">
                <a:solidFill>
                  <a:srgbClr val="1F497D"/>
                </a:solidFill>
              </a:rPr>
              <a:t>Advocacy</a:t>
            </a:r>
          </a:p>
          <a:p>
            <a:pPr algn="l"/>
            <a:endParaRPr lang="en-GB" sz="2400" dirty="0" smtClean="0">
              <a:solidFill>
                <a:srgbClr val="262D35"/>
              </a:solidFill>
            </a:endParaRPr>
          </a:p>
          <a:p>
            <a:pPr algn="l"/>
            <a:r>
              <a:rPr lang="en-GB" sz="2400" dirty="0" smtClean="0">
                <a:solidFill>
                  <a:srgbClr val="000000"/>
                </a:solidFill>
              </a:rPr>
              <a:t>‘</a:t>
            </a:r>
            <a:r>
              <a:rPr lang="en-GB" sz="2800" dirty="0" smtClean="0">
                <a:solidFill>
                  <a:srgbClr val="000000"/>
                </a:solidFill>
              </a:rPr>
              <a:t>Taking </a:t>
            </a:r>
            <a:r>
              <a:rPr lang="en-GB" sz="2800" dirty="0">
                <a:solidFill>
                  <a:srgbClr val="000000"/>
                </a:solidFill>
              </a:rPr>
              <a:t>action to help people say what they want, secure their rights, represent their interests and obtain services they need’ </a:t>
            </a:r>
            <a:endParaRPr lang="en-GB" sz="2800" dirty="0" smtClean="0">
              <a:solidFill>
                <a:srgbClr val="000000"/>
              </a:solidFill>
            </a:endParaRPr>
          </a:p>
          <a:p>
            <a:pPr algn="l"/>
            <a:r>
              <a:rPr lang="en-GB" sz="2800" dirty="0" err="1" smtClean="0">
                <a:solidFill>
                  <a:srgbClr val="1F497D"/>
                </a:solidFill>
              </a:rPr>
              <a:t>Lewington</a:t>
            </a:r>
            <a:r>
              <a:rPr lang="en-GB" sz="2800" dirty="0" smtClean="0">
                <a:solidFill>
                  <a:srgbClr val="1F497D"/>
                </a:solidFill>
              </a:rPr>
              <a:t> </a:t>
            </a:r>
            <a:r>
              <a:rPr lang="en-GB" sz="2800" dirty="0">
                <a:solidFill>
                  <a:srgbClr val="1F497D"/>
                </a:solidFill>
              </a:rPr>
              <a:t>&amp; </a:t>
            </a:r>
            <a:r>
              <a:rPr lang="en-GB" sz="2800" dirty="0" err="1">
                <a:solidFill>
                  <a:srgbClr val="1F497D"/>
                </a:solidFill>
              </a:rPr>
              <a:t>Clipson</a:t>
            </a:r>
            <a:r>
              <a:rPr lang="en-GB" sz="2800" dirty="0">
                <a:solidFill>
                  <a:srgbClr val="1F497D"/>
                </a:solidFill>
              </a:rPr>
              <a:t> 2004, </a:t>
            </a:r>
            <a:r>
              <a:rPr lang="en-GB" sz="2800" dirty="0" smtClean="0">
                <a:solidFill>
                  <a:srgbClr val="1F497D"/>
                </a:solidFill>
              </a:rPr>
              <a:t>p4</a:t>
            </a:r>
          </a:p>
          <a:p>
            <a:pPr algn="l"/>
            <a:endParaRPr lang="en-GB" sz="2800" dirty="0" smtClean="0">
              <a:solidFill>
                <a:srgbClr val="1F497D"/>
              </a:solidFill>
            </a:endParaRPr>
          </a:p>
          <a:p>
            <a:pPr algn="l"/>
            <a:r>
              <a:rPr lang="en-GB" sz="2800" dirty="0" smtClean="0">
                <a:solidFill>
                  <a:schemeClr val="tx1"/>
                </a:solidFill>
              </a:rPr>
              <a:t>Previous research by myself and colleagues on advocacy for parents with LD</a:t>
            </a:r>
            <a:r>
              <a:rPr lang="en-GB" sz="2800" dirty="0">
                <a:solidFill>
                  <a:schemeClr val="tx1"/>
                </a:solidFill>
              </a:rPr>
              <a:t> </a:t>
            </a:r>
            <a:r>
              <a:rPr lang="en-GB" sz="2800" dirty="0" smtClean="0">
                <a:solidFill>
                  <a:schemeClr val="tx1"/>
                </a:solidFill>
              </a:rPr>
              <a:t>found </a:t>
            </a:r>
          </a:p>
          <a:p>
            <a:pPr marL="342900" indent="-342900" algn="l">
              <a:buFont typeface="Arial"/>
              <a:buChar char="•"/>
            </a:pPr>
            <a:r>
              <a:rPr lang="en-GB" sz="2800" dirty="0">
                <a:solidFill>
                  <a:srgbClr val="1F497D"/>
                </a:solidFill>
              </a:rPr>
              <a:t>R</a:t>
            </a:r>
            <a:r>
              <a:rPr lang="en-GB" sz="2800" dirty="0" smtClean="0">
                <a:solidFill>
                  <a:srgbClr val="1F497D"/>
                </a:solidFill>
              </a:rPr>
              <a:t>eturn on investment </a:t>
            </a:r>
            <a:r>
              <a:rPr lang="en-GB" sz="2800" dirty="0" smtClean="0">
                <a:solidFill>
                  <a:schemeClr val="tx1"/>
                </a:solidFill>
              </a:rPr>
              <a:t>of 2.0 from a government perspective i.e. £2 pound return for every pound invested; </a:t>
            </a:r>
          </a:p>
          <a:p>
            <a:pPr marL="342900" indent="-342900" algn="l">
              <a:buFont typeface="Arial"/>
              <a:buChar char="•"/>
            </a:pPr>
            <a:r>
              <a:rPr lang="en-GB" sz="2800" dirty="0">
                <a:solidFill>
                  <a:srgbClr val="1F497D"/>
                </a:solidFill>
              </a:rPr>
              <a:t>C</a:t>
            </a:r>
            <a:r>
              <a:rPr lang="en-GB" sz="2800" dirty="0" smtClean="0">
                <a:solidFill>
                  <a:srgbClr val="1F497D"/>
                </a:solidFill>
              </a:rPr>
              <a:t>osts of advocacy </a:t>
            </a:r>
            <a:r>
              <a:rPr lang="en-GB" sz="2800" dirty="0" smtClean="0">
                <a:solidFill>
                  <a:schemeClr val="tx1"/>
                </a:solidFill>
              </a:rPr>
              <a:t>ranged widely; average costs were £3,040 per case </a:t>
            </a:r>
          </a:p>
          <a:p>
            <a:pPr marL="342900" indent="-342900" algn="l">
              <a:buFont typeface="Arial"/>
              <a:buChar char="•"/>
            </a:pPr>
            <a:endParaRPr lang="en-GB" sz="2400" dirty="0" smtClean="0">
              <a:solidFill>
                <a:schemeClr val="tx1"/>
              </a:solidFill>
            </a:endParaRPr>
          </a:p>
          <a:p>
            <a:pPr marL="342900" indent="-342900" algn="l">
              <a:buFont typeface="Arial"/>
              <a:buChar char="•"/>
            </a:pPr>
            <a:endParaRPr lang="en-GB" sz="2000" dirty="0" smtClean="0">
              <a:solidFill>
                <a:schemeClr val="tx1"/>
              </a:solidFill>
            </a:endParaRPr>
          </a:p>
          <a:p>
            <a:pPr marL="342900" indent="-342900" algn="l">
              <a:buFont typeface="Arial"/>
              <a:buChar char="•"/>
            </a:pPr>
            <a:endParaRPr lang="en-GB" sz="2000" dirty="0" smtClean="0">
              <a:solidFill>
                <a:schemeClr val="tx1"/>
              </a:solidFill>
            </a:endParaRPr>
          </a:p>
          <a:p>
            <a:pPr marL="342900" indent="-342900" algn="l">
              <a:buFont typeface="Arial"/>
              <a:buChar char="•"/>
            </a:pPr>
            <a:endParaRPr lang="en-GB" sz="2000" dirty="0" smtClean="0">
              <a:solidFill>
                <a:schemeClr val="tx1"/>
              </a:solidFill>
            </a:endParaRPr>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3945"/>
            <a:ext cx="1240342"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37344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idx="4294967295"/>
          </p:nvPr>
        </p:nvSpPr>
        <p:spPr>
          <a:xfrm>
            <a:off x="685800" y="1371600"/>
            <a:ext cx="7315200" cy="762000"/>
          </a:xfrm>
        </p:spPr>
        <p:txBody>
          <a:bodyPr/>
          <a:lstStyle/>
          <a:p>
            <a:pPr eaLnBrk="1" hangingPunct="1"/>
            <a:r>
              <a:rPr lang="en-GB" sz="3200" b="1" dirty="0" smtClean="0">
                <a:solidFill>
                  <a:schemeClr val="bg1"/>
                </a:solidFill>
              </a:rPr>
              <a:t>Keys To Life – Recommendation 38</a:t>
            </a:r>
          </a:p>
        </p:txBody>
      </p:sp>
      <p:sp>
        <p:nvSpPr>
          <p:cNvPr id="17410" name="Content Placeholder 4"/>
          <p:cNvSpPr>
            <a:spLocks noGrp="1"/>
          </p:cNvSpPr>
          <p:nvPr>
            <p:ph idx="4294967295"/>
          </p:nvPr>
        </p:nvSpPr>
        <p:spPr>
          <a:xfrm>
            <a:off x="304800" y="2193925"/>
            <a:ext cx="8458200" cy="3832225"/>
          </a:xfrm>
        </p:spPr>
        <p:txBody>
          <a:bodyPr>
            <a:spAutoFit/>
          </a:bodyPr>
          <a:lstStyle/>
          <a:p>
            <a:pPr eaLnBrk="1" hangingPunct="1">
              <a:buFontTx/>
              <a:buNone/>
            </a:pPr>
            <a:r>
              <a:rPr lang="en-GB" i="1" dirty="0" smtClean="0">
                <a:solidFill>
                  <a:schemeClr val="bg1"/>
                </a:solidFill>
              </a:rPr>
              <a:t>   That by 2014 parents with  learning disabilities should have access to local supported parenting services based on the principles of Supported Parenting and that the Scottish Good Practice Guidelines for Supporting Parents with Learning Disabilities are being followed by professionals working with parents with learning disabilities to ensure better outcomes for families</a:t>
            </a:r>
            <a:endParaRPr lang="en-US" dirty="0" smtClean="0">
              <a:solidFill>
                <a:schemeClr val="bg1"/>
              </a:solidFill>
            </a:endParaRPr>
          </a:p>
        </p:txBody>
      </p:sp>
      <p:pic>
        <p:nvPicPr>
          <p:cNvPr id="17411" name="Picture 5" descr="Getting it Right - COLOUR logo 2"/>
          <p:cNvPicPr>
            <a:picLocks noChangeAspect="1" noChangeArrowheads="1"/>
          </p:cNvPicPr>
          <p:nvPr/>
        </p:nvPicPr>
        <p:blipFill>
          <a:blip r:embed="rId2" cstate="print"/>
          <a:srcRect/>
          <a:stretch>
            <a:fillRect/>
          </a:stretch>
        </p:blipFill>
        <p:spPr bwMode="auto">
          <a:xfrm>
            <a:off x="1143000" y="457200"/>
            <a:ext cx="1495425" cy="838200"/>
          </a:xfrm>
          <a:prstGeom prst="rect">
            <a:avLst/>
          </a:prstGeom>
          <a:noFill/>
          <a:ln w="9525">
            <a:noFill/>
            <a:miter lim="800000"/>
            <a:headEnd/>
            <a:tailEnd/>
          </a:ln>
        </p:spPr>
      </p:pic>
      <p:pic>
        <p:nvPicPr>
          <p:cNvPr id="17412" name="Picture 1" descr="C:\Documents and Settings\mary paris\Desktop\Fife_Council_col.jpg"/>
          <p:cNvPicPr>
            <a:picLocks noChangeAspect="1" noChangeArrowheads="1"/>
          </p:cNvPicPr>
          <p:nvPr/>
        </p:nvPicPr>
        <p:blipFill>
          <a:blip r:embed="rId3" cstate="print"/>
          <a:srcRect/>
          <a:stretch>
            <a:fillRect/>
          </a:stretch>
        </p:blipFill>
        <p:spPr bwMode="auto">
          <a:xfrm>
            <a:off x="4038600" y="457200"/>
            <a:ext cx="1647825" cy="828675"/>
          </a:xfrm>
          <a:prstGeom prst="rect">
            <a:avLst/>
          </a:prstGeom>
          <a:noFill/>
          <a:ln w="9525">
            <a:noFill/>
            <a:miter lim="800000"/>
            <a:headEnd/>
            <a:tailEnd/>
          </a:ln>
        </p:spPr>
      </p:pic>
    </p:spTree>
    <p:extLst>
      <p:ext uri="{BB962C8B-B14F-4D97-AF65-F5344CB8AC3E}">
        <p14:creationId xmlns:p14="http://schemas.microsoft.com/office/powerpoint/2010/main" val="7317195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59632" y="211088"/>
            <a:ext cx="8280920" cy="4874096"/>
          </a:xfrm>
        </p:spPr>
        <p:txBody>
          <a:bodyPr>
            <a:normAutofit/>
          </a:bodyPr>
          <a:lstStyle/>
          <a:p>
            <a:pPr algn="l"/>
            <a:r>
              <a:rPr lang="en-GB" sz="2800" u="sng" dirty="0" smtClean="0">
                <a:solidFill>
                  <a:srgbClr val="1F497D"/>
                </a:solidFill>
              </a:rPr>
              <a:t>Advocacy</a:t>
            </a:r>
          </a:p>
          <a:p>
            <a:pPr algn="l"/>
            <a:r>
              <a:rPr lang="en-GB" sz="2800" dirty="0" smtClean="0">
                <a:solidFill>
                  <a:schemeClr val="tx1"/>
                </a:solidFill>
              </a:rPr>
              <a:t>example case study, from our previous research </a:t>
            </a:r>
          </a:p>
          <a:p>
            <a:pPr algn="l"/>
            <a:r>
              <a:rPr lang="en-GB" sz="2400" dirty="0" smtClean="0">
                <a:solidFill>
                  <a:schemeClr val="tx1"/>
                </a:solidFill>
              </a:rPr>
              <a:t>(in summary)</a:t>
            </a:r>
          </a:p>
          <a:p>
            <a:pPr algn="l"/>
            <a:endParaRPr lang="en-GB" sz="2800" b="1" dirty="0">
              <a:solidFill>
                <a:schemeClr val="tx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59" y="1916832"/>
            <a:ext cx="8310433"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20" y="-13945"/>
            <a:ext cx="1240342"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11594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87624" y="404664"/>
            <a:ext cx="7632848" cy="6170240"/>
          </a:xfrm>
        </p:spPr>
        <p:txBody>
          <a:bodyPr>
            <a:normAutofit fontScale="92500" lnSpcReduction="20000"/>
          </a:bodyPr>
          <a:lstStyle/>
          <a:p>
            <a:pPr algn="l"/>
            <a:r>
              <a:rPr lang="en-GB" sz="3500" u="sng" dirty="0" smtClean="0">
                <a:solidFill>
                  <a:srgbClr val="1F497D"/>
                </a:solidFill>
              </a:rPr>
              <a:t>Advocacy</a:t>
            </a:r>
          </a:p>
          <a:p>
            <a:pPr marL="457200" indent="-457200" algn="l">
              <a:buFont typeface="Arial" panose="020B0604020202020204" pitchFamily="34" charset="0"/>
              <a:buChar char="•"/>
            </a:pPr>
            <a:r>
              <a:rPr lang="en-GB" sz="3000" dirty="0" smtClean="0">
                <a:solidFill>
                  <a:schemeClr val="tx1"/>
                </a:solidFill>
              </a:rPr>
              <a:t>Possible </a:t>
            </a:r>
            <a:r>
              <a:rPr lang="en-GB" sz="3000" b="1" dirty="0" smtClean="0">
                <a:solidFill>
                  <a:schemeClr val="tx1"/>
                </a:solidFill>
              </a:rPr>
              <a:t>reduction in safeguarding activities</a:t>
            </a:r>
            <a:r>
              <a:rPr lang="en-GB" sz="3000" dirty="0" smtClean="0">
                <a:solidFill>
                  <a:schemeClr val="tx1"/>
                </a:solidFill>
              </a:rPr>
              <a:t>, care proceedings and arrangements, worth £720 per parent</a:t>
            </a:r>
          </a:p>
          <a:p>
            <a:pPr marL="457200" indent="-457200" algn="l">
              <a:buFont typeface="Arial" panose="020B0604020202020204" pitchFamily="34" charset="0"/>
              <a:buChar char="•"/>
            </a:pPr>
            <a:r>
              <a:rPr lang="en-GB" sz="3000" dirty="0" smtClean="0">
                <a:solidFill>
                  <a:schemeClr val="tx1"/>
                </a:solidFill>
              </a:rPr>
              <a:t>Possible economic benefits linked to </a:t>
            </a:r>
            <a:r>
              <a:rPr lang="en-GB" sz="3000" b="1" dirty="0" smtClean="0">
                <a:solidFill>
                  <a:schemeClr val="tx1"/>
                </a:solidFill>
              </a:rPr>
              <a:t>increased access to early interventions</a:t>
            </a:r>
            <a:r>
              <a:rPr lang="en-GB" sz="3000" dirty="0" smtClean="0">
                <a:solidFill>
                  <a:schemeClr val="tx1"/>
                </a:solidFill>
              </a:rPr>
              <a:t>, worth £3,130</a:t>
            </a:r>
          </a:p>
          <a:p>
            <a:pPr marL="457200" indent="-457200" algn="l">
              <a:buFont typeface="Arial" panose="020B0604020202020204" pitchFamily="34" charset="0"/>
              <a:buChar char="•"/>
            </a:pPr>
            <a:r>
              <a:rPr lang="en-GB" sz="3000" dirty="0" smtClean="0">
                <a:solidFill>
                  <a:schemeClr val="tx1"/>
                </a:solidFill>
              </a:rPr>
              <a:t>Costs of advocacy: £32 per hour, mean length of intervention 95hrs</a:t>
            </a:r>
          </a:p>
          <a:p>
            <a:pPr marL="457200" indent="-457200" algn="l">
              <a:buFont typeface="Arial" panose="020B0604020202020204" pitchFamily="34" charset="0"/>
              <a:buChar char="•"/>
            </a:pPr>
            <a:r>
              <a:rPr lang="en-GB" sz="3000" dirty="0" smtClean="0">
                <a:solidFill>
                  <a:schemeClr val="tx1"/>
                </a:solidFill>
              </a:rPr>
              <a:t>Wide range of outcomes: mental wellbeing, placement stability, better relationships with children who had been previously removed, school attendance and performance</a:t>
            </a:r>
          </a:p>
          <a:p>
            <a:pPr algn="l"/>
            <a:endParaRPr lang="en-GB" sz="2800" dirty="0" smtClean="0">
              <a:solidFill>
                <a:schemeClr val="tx1"/>
              </a:solidFill>
              <a:ea typeface="Calibri"/>
            </a:endParaRPr>
          </a:p>
          <a:p>
            <a:pPr algn="l"/>
            <a:r>
              <a:rPr lang="en-GB" sz="2200" dirty="0" smtClean="0">
                <a:solidFill>
                  <a:schemeClr val="tx1"/>
                </a:solidFill>
                <a:ea typeface="Calibri"/>
              </a:rPr>
              <a:t>Bauer </a:t>
            </a:r>
            <a:r>
              <a:rPr lang="en-GB" sz="2200" dirty="0">
                <a:solidFill>
                  <a:schemeClr val="tx1"/>
                </a:solidFill>
                <a:ea typeface="Calibri"/>
              </a:rPr>
              <a:t>A, </a:t>
            </a:r>
            <a:r>
              <a:rPr lang="en-GB" sz="2200" dirty="0" err="1">
                <a:solidFill>
                  <a:schemeClr val="tx1"/>
                </a:solidFill>
                <a:ea typeface="Calibri"/>
              </a:rPr>
              <a:t>Wistow</a:t>
            </a:r>
            <a:r>
              <a:rPr lang="en-GB" sz="2200" dirty="0">
                <a:solidFill>
                  <a:schemeClr val="tx1"/>
                </a:solidFill>
                <a:ea typeface="Calibri"/>
              </a:rPr>
              <a:t> G, Dixon J, Knapp M (2014), Investing in advocacy for parents with learning disabilities: what is the economic argument?, </a:t>
            </a:r>
            <a:r>
              <a:rPr lang="en-GB" sz="2200" i="1" dirty="0">
                <a:solidFill>
                  <a:schemeClr val="tx1"/>
                </a:solidFill>
                <a:ea typeface="Calibri"/>
              </a:rPr>
              <a:t>British Journal of Learning Disabilities</a:t>
            </a:r>
            <a:r>
              <a:rPr lang="en-GB" sz="2200" dirty="0">
                <a:solidFill>
                  <a:schemeClr val="tx1"/>
                </a:solidFill>
                <a:ea typeface="Calibri"/>
              </a:rPr>
              <a:t>. </a:t>
            </a:r>
            <a:r>
              <a:rPr lang="en-GB" sz="2200" dirty="0" err="1">
                <a:solidFill>
                  <a:schemeClr val="tx1"/>
                </a:solidFill>
                <a:ea typeface="Calibri"/>
              </a:rPr>
              <a:t>doi</a:t>
            </a:r>
            <a:r>
              <a:rPr lang="en-GB" sz="2200" dirty="0">
                <a:solidFill>
                  <a:schemeClr val="tx1"/>
                </a:solidFill>
                <a:ea typeface="Calibri"/>
              </a:rPr>
              <a:t>: 10.1111/bld.12089</a:t>
            </a:r>
            <a:endParaRPr lang="en-GB" sz="2200" dirty="0" smtClean="0">
              <a:solidFill>
                <a:schemeClr val="tx1"/>
              </a:solidFill>
            </a:endParaRPr>
          </a:p>
          <a:p>
            <a:pPr algn="l"/>
            <a:endParaRPr lang="en-GB" sz="2800" b="1" dirty="0">
              <a:solidFill>
                <a:schemeClr val="tx1"/>
              </a:solidFill>
            </a:endParaRPr>
          </a:p>
        </p:txBody>
      </p:sp>
      <p:pic>
        <p:nvPicPr>
          <p:cNvPr id="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13945"/>
            <a:ext cx="1240342"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58208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87624" y="211088"/>
            <a:ext cx="7704856" cy="6458272"/>
          </a:xfrm>
        </p:spPr>
        <p:txBody>
          <a:bodyPr>
            <a:normAutofit fontScale="92500" lnSpcReduction="20000"/>
          </a:bodyPr>
          <a:lstStyle/>
          <a:p>
            <a:pPr algn="l"/>
            <a:r>
              <a:rPr lang="en-GB" sz="3300" u="sng" dirty="0" smtClean="0">
                <a:solidFill>
                  <a:srgbClr val="1F497D"/>
                </a:solidFill>
                <a:latin typeface="+mj-lt"/>
              </a:rPr>
              <a:t>Advocacy</a:t>
            </a:r>
          </a:p>
          <a:p>
            <a:pPr algn="l"/>
            <a:endParaRPr lang="en-GB" sz="2800" dirty="0" smtClean="0">
              <a:solidFill>
                <a:schemeClr val="tx1"/>
              </a:solidFill>
              <a:latin typeface="+mj-lt"/>
            </a:endParaRPr>
          </a:p>
          <a:p>
            <a:pPr algn="l"/>
            <a:r>
              <a:rPr lang="en-GB" sz="2800" dirty="0" smtClean="0">
                <a:solidFill>
                  <a:schemeClr val="tx1"/>
                </a:solidFill>
                <a:latin typeface="+mj-lt"/>
              </a:rPr>
              <a:t>Factors that </a:t>
            </a:r>
            <a:r>
              <a:rPr lang="en-GB" sz="2800" b="0" i="0" u="none" strike="noStrike" baseline="0" dirty="0" smtClean="0">
                <a:solidFill>
                  <a:schemeClr val="tx1"/>
                </a:solidFill>
                <a:latin typeface="+mj-lt"/>
              </a:rPr>
              <a:t>positively</a:t>
            </a:r>
            <a:r>
              <a:rPr lang="en-GB" sz="2800" b="0" i="0" u="none" strike="noStrike" dirty="0" smtClean="0">
                <a:solidFill>
                  <a:schemeClr val="tx1"/>
                </a:solidFill>
                <a:latin typeface="+mj-lt"/>
              </a:rPr>
              <a:t> </a:t>
            </a:r>
            <a:r>
              <a:rPr lang="en-GB" sz="2800" b="0" i="1" u="none" strike="noStrike" baseline="0" dirty="0" smtClean="0">
                <a:solidFill>
                  <a:schemeClr val="tx1"/>
                </a:solidFill>
                <a:latin typeface="+mj-lt"/>
              </a:rPr>
              <a:t>influenced</a:t>
            </a:r>
            <a:r>
              <a:rPr lang="en-GB" sz="2800" b="0" i="0" u="none" strike="noStrike" baseline="0" dirty="0" smtClean="0">
                <a:solidFill>
                  <a:schemeClr val="tx1"/>
                </a:solidFill>
                <a:latin typeface="+mj-lt"/>
              </a:rPr>
              <a:t> outcomes:</a:t>
            </a:r>
          </a:p>
          <a:p>
            <a:pPr marL="457200" indent="-457200" algn="l">
              <a:buFont typeface="Arial" panose="020B0604020202020204" pitchFamily="34" charset="0"/>
              <a:buChar char="•"/>
            </a:pPr>
            <a:r>
              <a:rPr lang="en-GB" sz="2800" b="1" dirty="0" smtClean="0">
                <a:solidFill>
                  <a:schemeClr val="tx1"/>
                </a:solidFill>
                <a:latin typeface="+mj-lt"/>
              </a:rPr>
              <a:t>Early referral</a:t>
            </a:r>
            <a:r>
              <a:rPr lang="en-GB" sz="2800" dirty="0" smtClean="0">
                <a:solidFill>
                  <a:schemeClr val="tx1"/>
                </a:solidFill>
                <a:latin typeface="+mj-lt"/>
              </a:rPr>
              <a:t>: </a:t>
            </a:r>
            <a:r>
              <a:rPr lang="en-GB" sz="2800" b="0" i="0" u="none" strike="noStrike" baseline="0" dirty="0" smtClean="0">
                <a:solidFill>
                  <a:schemeClr val="tx1"/>
                </a:solidFill>
                <a:latin typeface="+mj-lt"/>
              </a:rPr>
              <a:t>Good practice meant receiving a referral no</a:t>
            </a:r>
            <a:r>
              <a:rPr lang="en-GB" sz="2800" b="0" i="0" u="none" strike="noStrike" dirty="0" smtClean="0">
                <a:solidFill>
                  <a:schemeClr val="tx1"/>
                </a:solidFill>
                <a:latin typeface="+mj-lt"/>
              </a:rPr>
              <a:t> </a:t>
            </a:r>
            <a:r>
              <a:rPr lang="en-GB" sz="2800" b="0" i="0" u="none" strike="noStrike" baseline="0" dirty="0" smtClean="0">
                <a:solidFill>
                  <a:schemeClr val="tx1"/>
                </a:solidFill>
                <a:latin typeface="+mj-lt"/>
              </a:rPr>
              <a:t>later than the initiation of a Section 47 enquiry </a:t>
            </a:r>
          </a:p>
          <a:p>
            <a:pPr marL="457200" indent="-457200" algn="l">
              <a:buFont typeface="Arial" panose="020B0604020202020204" pitchFamily="34" charset="0"/>
              <a:buChar char="•"/>
            </a:pPr>
            <a:r>
              <a:rPr lang="en-GB" sz="2800" b="1" i="0" u="none" strike="noStrike" baseline="0" dirty="0" smtClean="0">
                <a:solidFill>
                  <a:schemeClr val="tx1"/>
                </a:solidFill>
                <a:latin typeface="+mj-lt"/>
              </a:rPr>
              <a:t>LD as main reason </a:t>
            </a:r>
            <a:r>
              <a:rPr lang="en-GB" sz="2800" b="0" i="0" u="none" strike="noStrike" baseline="0" dirty="0" smtClean="0">
                <a:solidFill>
                  <a:schemeClr val="tx1"/>
                </a:solidFill>
                <a:latin typeface="+mj-lt"/>
              </a:rPr>
              <a:t>for parents’ disengagement from child safeguarding process;</a:t>
            </a:r>
            <a:r>
              <a:rPr lang="en-GB" sz="2800" b="0" i="0" u="none" strike="noStrike" dirty="0" smtClean="0">
                <a:solidFill>
                  <a:schemeClr val="tx1"/>
                </a:solidFill>
                <a:latin typeface="+mj-lt"/>
              </a:rPr>
              <a:t> </a:t>
            </a:r>
          </a:p>
          <a:p>
            <a:pPr algn="l"/>
            <a:endParaRPr lang="en-GB" sz="2800" b="0" i="0" u="none" strike="noStrike" baseline="0" dirty="0" smtClean="0">
              <a:solidFill>
                <a:schemeClr val="tx1"/>
              </a:solidFill>
              <a:latin typeface="+mj-lt"/>
            </a:endParaRPr>
          </a:p>
          <a:p>
            <a:pPr algn="l"/>
            <a:r>
              <a:rPr lang="en-GB" sz="2800" dirty="0" smtClean="0">
                <a:solidFill>
                  <a:schemeClr val="tx1"/>
                </a:solidFill>
                <a:latin typeface="+mj-lt"/>
              </a:rPr>
              <a:t>How advocacy made a difference</a:t>
            </a:r>
            <a:r>
              <a:rPr lang="en-US" sz="2800" dirty="0" smtClean="0">
                <a:solidFill>
                  <a:schemeClr val="tx1"/>
                </a:solidFill>
                <a:latin typeface="+mj-lt"/>
              </a:rPr>
              <a:t>…</a:t>
            </a:r>
          </a:p>
          <a:p>
            <a:pPr marL="457200" indent="-457200" algn="l">
              <a:buFont typeface="Arial"/>
              <a:buChar char="•"/>
            </a:pPr>
            <a:r>
              <a:rPr lang="en-GB" sz="2800" b="0" i="0" u="none" strike="noStrike" baseline="0" dirty="0" smtClean="0">
                <a:solidFill>
                  <a:schemeClr val="tx1"/>
                </a:solidFill>
                <a:latin typeface="+mj-lt"/>
              </a:rPr>
              <a:t>Raised professionals’ awareness of and attitudes towards parents with LD;</a:t>
            </a:r>
            <a:r>
              <a:rPr lang="en-GB" sz="2800" b="0" i="0" u="none" strike="noStrike" dirty="0" smtClean="0">
                <a:solidFill>
                  <a:schemeClr val="tx1"/>
                </a:solidFill>
                <a:latin typeface="+mj-lt"/>
              </a:rPr>
              <a:t> </a:t>
            </a:r>
          </a:p>
          <a:p>
            <a:pPr marL="457200" indent="-457200" algn="l">
              <a:buFont typeface="Arial"/>
              <a:buChar char="•"/>
            </a:pPr>
            <a:r>
              <a:rPr lang="en-GB" sz="2800" dirty="0" smtClean="0">
                <a:solidFill>
                  <a:schemeClr val="tx1"/>
                </a:solidFill>
                <a:latin typeface="+mj-lt"/>
              </a:rPr>
              <a:t>I</a:t>
            </a:r>
            <a:r>
              <a:rPr lang="en-GB" sz="2800" b="0" i="0" u="none" strike="noStrike" baseline="0" dirty="0" smtClean="0">
                <a:solidFill>
                  <a:schemeClr val="tx1"/>
                </a:solidFill>
                <a:latin typeface="+mj-lt"/>
              </a:rPr>
              <a:t>mproved joint</a:t>
            </a:r>
            <a:r>
              <a:rPr lang="en-GB" sz="2800" dirty="0">
                <a:solidFill>
                  <a:schemeClr val="tx1"/>
                </a:solidFill>
                <a:latin typeface="+mj-lt"/>
              </a:rPr>
              <a:t> </a:t>
            </a:r>
            <a:r>
              <a:rPr lang="en-GB" sz="2800" b="0" i="0" u="none" strike="noStrike" baseline="0" dirty="0" smtClean="0">
                <a:solidFill>
                  <a:schemeClr val="tx1"/>
                </a:solidFill>
                <a:latin typeface="+mj-lt"/>
              </a:rPr>
              <a:t>working with parents;</a:t>
            </a:r>
            <a:r>
              <a:rPr lang="en-GB" sz="2800" b="0" i="0" u="none" strike="noStrike" dirty="0" smtClean="0">
                <a:solidFill>
                  <a:schemeClr val="tx1"/>
                </a:solidFill>
                <a:latin typeface="+mj-lt"/>
              </a:rPr>
              <a:t> </a:t>
            </a:r>
          </a:p>
          <a:p>
            <a:pPr marL="457200" indent="-457200" algn="l">
              <a:buFont typeface="Arial"/>
              <a:buChar char="•"/>
            </a:pPr>
            <a:r>
              <a:rPr lang="en-GB" sz="2800" b="0" i="0" u="none" strike="noStrike" baseline="0" dirty="0" smtClean="0">
                <a:solidFill>
                  <a:schemeClr val="tx1"/>
                </a:solidFill>
                <a:latin typeface="+mj-lt"/>
              </a:rPr>
              <a:t>Increased time spent considering</a:t>
            </a:r>
            <a:r>
              <a:rPr lang="en-GB" sz="2800" b="0" i="0" u="none" strike="noStrike" dirty="0" smtClean="0">
                <a:solidFill>
                  <a:schemeClr val="tx1"/>
                </a:solidFill>
                <a:latin typeface="+mj-lt"/>
              </a:rPr>
              <a:t> </a:t>
            </a:r>
            <a:r>
              <a:rPr lang="en-GB" sz="2800" b="0" i="0" u="none" strike="noStrike" baseline="0" dirty="0" smtClean="0">
                <a:solidFill>
                  <a:schemeClr val="tx1"/>
                </a:solidFill>
                <a:latin typeface="+mj-lt"/>
              </a:rPr>
              <a:t>options and evaluating possible decisions;</a:t>
            </a:r>
            <a:r>
              <a:rPr lang="en-GB" sz="2800" b="0" i="0" u="none" strike="noStrike" dirty="0" smtClean="0">
                <a:solidFill>
                  <a:schemeClr val="tx1"/>
                </a:solidFill>
                <a:latin typeface="+mj-lt"/>
              </a:rPr>
              <a:t> </a:t>
            </a:r>
          </a:p>
          <a:p>
            <a:pPr marL="457200" indent="-457200" algn="l">
              <a:buFont typeface="Arial"/>
              <a:buChar char="•"/>
            </a:pPr>
            <a:r>
              <a:rPr lang="en-GB" sz="2800" dirty="0" smtClean="0">
                <a:solidFill>
                  <a:schemeClr val="tx1"/>
                </a:solidFill>
                <a:latin typeface="+mj-lt"/>
              </a:rPr>
              <a:t>Improved </a:t>
            </a:r>
            <a:r>
              <a:rPr lang="en-GB" sz="2800" b="0" i="0" u="none" strike="noStrike" baseline="0" dirty="0" smtClean="0">
                <a:solidFill>
                  <a:schemeClr val="tx1"/>
                </a:solidFill>
                <a:latin typeface="+mj-lt"/>
              </a:rPr>
              <a:t>interagency working around parents’ needs.</a:t>
            </a:r>
            <a:endParaRPr lang="en-GB" sz="2800" dirty="0" smtClean="0">
              <a:solidFill>
                <a:schemeClr val="tx1"/>
              </a:solidFill>
              <a:latin typeface="+mj-lt"/>
              <a:ea typeface="Calibri"/>
            </a:endParaRPr>
          </a:p>
          <a:p>
            <a:pPr algn="l"/>
            <a:endParaRPr lang="en-GB" sz="2800" b="1" dirty="0">
              <a:solidFill>
                <a:schemeClr val="tx1"/>
              </a:solidFill>
            </a:endParaRPr>
          </a:p>
        </p:txBody>
      </p:sp>
      <p:pic>
        <p:nvPicPr>
          <p:cNvPr id="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13945"/>
            <a:ext cx="1240342"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03600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59632" y="116632"/>
            <a:ext cx="7560840" cy="6597352"/>
          </a:xfrm>
        </p:spPr>
        <p:txBody>
          <a:bodyPr>
            <a:normAutofit/>
          </a:bodyPr>
          <a:lstStyle/>
          <a:p>
            <a:pPr algn="l"/>
            <a:r>
              <a:rPr lang="en-GB" u="sng" dirty="0" smtClean="0">
                <a:solidFill>
                  <a:srgbClr val="1F497D"/>
                </a:solidFill>
              </a:rPr>
              <a:t>Advocacy</a:t>
            </a:r>
            <a:endParaRPr lang="en-GB" sz="2000" u="sng" dirty="0">
              <a:solidFill>
                <a:srgbClr val="1F497D"/>
              </a:solidFill>
            </a:endParaRPr>
          </a:p>
          <a:p>
            <a:pPr algn="l"/>
            <a:r>
              <a:rPr lang="en-US" sz="2800" dirty="0" smtClean="0">
                <a:solidFill>
                  <a:schemeClr val="tx1"/>
                </a:solidFill>
              </a:rPr>
              <a:t>Findings from c</a:t>
            </a:r>
            <a:r>
              <a:rPr lang="en-GB" sz="2800" dirty="0" err="1" smtClean="0">
                <a:solidFill>
                  <a:schemeClr val="tx1"/>
                </a:solidFill>
              </a:rPr>
              <a:t>ase</a:t>
            </a:r>
            <a:r>
              <a:rPr lang="en-GB" sz="2800" dirty="0" smtClean="0">
                <a:solidFill>
                  <a:schemeClr val="tx1"/>
                </a:solidFill>
              </a:rPr>
              <a:t> study </a:t>
            </a:r>
          </a:p>
          <a:p>
            <a:pPr marL="342900" indent="-342900" algn="l">
              <a:buFont typeface="Arial"/>
              <a:buChar char="•"/>
            </a:pPr>
            <a:r>
              <a:rPr lang="en-GB" sz="2800" dirty="0" smtClean="0">
                <a:solidFill>
                  <a:schemeClr val="tx1"/>
                </a:solidFill>
              </a:rPr>
              <a:t>Costs of care package £37,109; </a:t>
            </a:r>
          </a:p>
          <a:p>
            <a:pPr marL="342900" indent="-342900" algn="l">
              <a:buFont typeface="Arial"/>
              <a:buChar char="•"/>
            </a:pPr>
            <a:r>
              <a:rPr lang="en-GB" sz="2800" dirty="0">
                <a:solidFill>
                  <a:schemeClr val="tx1"/>
                </a:solidFill>
              </a:rPr>
              <a:t>I</a:t>
            </a:r>
            <a:r>
              <a:rPr lang="en-GB" sz="2800" dirty="0" smtClean="0">
                <a:solidFill>
                  <a:schemeClr val="tx1"/>
                </a:solidFill>
              </a:rPr>
              <a:t>ncluded advocacy (£12,500); mother/baby foster placement (£8,400);costs for care proceedings (£4,825); tenancy and financial support incl. housing benefit support (£4,003); social services legal activity for children in need (£2,385); parenting capacity assessment (£1,273); family support worker (£923), social worker (£923)</a:t>
            </a:r>
          </a:p>
          <a:p>
            <a:pPr marL="342900" indent="-342900" algn="l">
              <a:buFont typeface="Arial"/>
              <a:buChar char="•"/>
            </a:pPr>
            <a:r>
              <a:rPr lang="en-GB" sz="2800" dirty="0" smtClean="0">
                <a:solidFill>
                  <a:schemeClr val="tx1"/>
                </a:solidFill>
              </a:rPr>
              <a:t>Return on investment: 2.3</a:t>
            </a:r>
          </a:p>
          <a:p>
            <a:pPr marL="342900" indent="-342900" algn="l">
              <a:buFont typeface="Arial"/>
              <a:buChar char="•"/>
            </a:pPr>
            <a:r>
              <a:rPr lang="en-GB" sz="2800" dirty="0" smtClean="0">
                <a:solidFill>
                  <a:schemeClr val="tx1"/>
                </a:solidFill>
              </a:rPr>
              <a:t>Savings based on annual costs of foster care between £83,585 and £85,045</a:t>
            </a:r>
          </a:p>
          <a:p>
            <a:pPr marL="342900" indent="-342900" algn="l">
              <a:buFont typeface="Arial"/>
              <a:buChar char="•"/>
            </a:pPr>
            <a:endParaRPr lang="en-GB" sz="2000" dirty="0" smtClean="0">
              <a:solidFill>
                <a:schemeClr val="tx1"/>
              </a:solidFill>
            </a:endParaRPr>
          </a:p>
          <a:p>
            <a:pPr marL="342900" indent="-342900" algn="l">
              <a:buFont typeface="Arial"/>
              <a:buChar char="•"/>
            </a:pPr>
            <a:endParaRPr lang="en-GB" sz="2000" dirty="0" smtClean="0">
              <a:solidFill>
                <a:schemeClr val="tx1"/>
              </a:solidFill>
            </a:endParaRPr>
          </a:p>
          <a:p>
            <a:pPr marL="342900" indent="-342900" algn="l">
              <a:buFont typeface="Arial"/>
              <a:buChar char="•"/>
            </a:pPr>
            <a:endParaRPr lang="en-GB" sz="2000" dirty="0" smtClean="0">
              <a:solidFill>
                <a:schemeClr val="tx1"/>
              </a:solidFill>
            </a:endParaRPr>
          </a:p>
          <a:p>
            <a:pPr marL="342900" indent="-342900" algn="l">
              <a:buFont typeface="Arial"/>
              <a:buChar char="•"/>
            </a:pPr>
            <a:endParaRPr lang="en-GB" sz="2000" dirty="0" smtClean="0">
              <a:solidFill>
                <a:schemeClr val="tx1"/>
              </a:solidFill>
            </a:endParaRPr>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3945"/>
            <a:ext cx="1240342"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92051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87624" y="260648"/>
            <a:ext cx="7920880" cy="6408712"/>
          </a:xfrm>
        </p:spPr>
        <p:txBody>
          <a:bodyPr>
            <a:normAutofit/>
          </a:bodyPr>
          <a:lstStyle/>
          <a:p>
            <a:pPr algn="l"/>
            <a:r>
              <a:rPr lang="en-GB" u="sng" dirty="0" smtClean="0">
                <a:solidFill>
                  <a:srgbClr val="1F497D"/>
                </a:solidFill>
              </a:rPr>
              <a:t>Shared Lives Schemes</a:t>
            </a:r>
          </a:p>
          <a:p>
            <a:pPr marL="342900" indent="-342900" algn="l">
              <a:buFont typeface="Arial"/>
              <a:buChar char="•"/>
            </a:pPr>
            <a:r>
              <a:rPr lang="en-GB" sz="2400" dirty="0" smtClean="0">
                <a:solidFill>
                  <a:schemeClr val="tx1"/>
                </a:solidFill>
              </a:rPr>
              <a:t>Here: parent and their child(</a:t>
            </a:r>
            <a:r>
              <a:rPr lang="en-GB" sz="2400" dirty="0" err="1" smtClean="0">
                <a:solidFill>
                  <a:schemeClr val="tx1"/>
                </a:solidFill>
              </a:rPr>
              <a:t>ren</a:t>
            </a:r>
            <a:r>
              <a:rPr lang="en-GB" sz="2400" dirty="0" smtClean="0">
                <a:solidFill>
                  <a:schemeClr val="tx1"/>
                </a:solidFill>
              </a:rPr>
              <a:t>) who need support and accommodation become a regular visitor to, or moves in with, a registered shared lives carer</a:t>
            </a:r>
          </a:p>
          <a:p>
            <a:pPr marL="342900" indent="-342900" algn="l">
              <a:buFont typeface="Arial"/>
              <a:buChar char="•"/>
            </a:pPr>
            <a:r>
              <a:rPr lang="en-GB" sz="2400" dirty="0" smtClean="0">
                <a:solidFill>
                  <a:schemeClr val="tx1"/>
                </a:solidFill>
              </a:rPr>
              <a:t>“</a:t>
            </a:r>
            <a:r>
              <a:rPr lang="en-GB" sz="2400" dirty="0">
                <a:solidFill>
                  <a:schemeClr val="tx1"/>
                </a:solidFill>
              </a:rPr>
              <a:t>C</a:t>
            </a:r>
            <a:r>
              <a:rPr lang="en-GB" sz="2400" dirty="0" smtClean="0">
                <a:solidFill>
                  <a:schemeClr val="tx1"/>
                </a:solidFill>
              </a:rPr>
              <a:t>arers </a:t>
            </a:r>
            <a:r>
              <a:rPr lang="en-GB" sz="2400" dirty="0">
                <a:solidFill>
                  <a:schemeClr val="tx1"/>
                </a:solidFill>
              </a:rPr>
              <a:t>and those they care for are matched for compatibility and then develop real relationships, with the carer acting as ‘extended family’ ” (Shared Lives Plus Ltd. 2011</a:t>
            </a:r>
            <a:r>
              <a:rPr lang="en-GB" sz="2400" dirty="0" smtClean="0">
                <a:solidFill>
                  <a:schemeClr val="tx1"/>
                </a:solidFill>
              </a:rPr>
              <a:t>)</a:t>
            </a:r>
          </a:p>
          <a:p>
            <a:pPr marL="342900" indent="-342900" algn="l">
              <a:buFont typeface="Arial"/>
              <a:buChar char="•"/>
            </a:pPr>
            <a:r>
              <a:rPr lang="en-GB" sz="2400" dirty="0" smtClean="0">
                <a:solidFill>
                  <a:schemeClr val="tx1"/>
                </a:solidFill>
              </a:rPr>
              <a:t>Total costs of shared lives: £485 to £712 per week and £25,220 to £37,024 per year; </a:t>
            </a:r>
          </a:p>
          <a:p>
            <a:pPr marL="342900" indent="-342900" algn="l">
              <a:buFont typeface="Arial"/>
              <a:buChar char="•"/>
            </a:pPr>
            <a:r>
              <a:rPr lang="en-GB" sz="2400" dirty="0">
                <a:solidFill>
                  <a:schemeClr val="tx1"/>
                </a:solidFill>
              </a:rPr>
              <a:t>V</a:t>
            </a:r>
            <a:r>
              <a:rPr lang="en-GB" sz="2400" dirty="0" smtClean="0">
                <a:solidFill>
                  <a:schemeClr val="tx1"/>
                </a:solidFill>
              </a:rPr>
              <a:t>ast majority is payment to carer (NAAPS 2009; Social Finance 2013; PSSRU Unit costs for health and social care 2013/14)</a:t>
            </a:r>
          </a:p>
          <a:p>
            <a:pPr marL="342900" indent="-342900" algn="l">
              <a:buFont typeface="Arial"/>
              <a:buChar char="•"/>
            </a:pPr>
            <a:r>
              <a:rPr lang="en-GB" sz="2400" dirty="0" smtClean="0">
                <a:solidFill>
                  <a:schemeClr val="tx1"/>
                </a:solidFill>
              </a:rPr>
              <a:t>Return on investment from literature ranged between 1.7 and 2.4</a:t>
            </a:r>
            <a:endParaRPr lang="en-GB" sz="2400" dirty="0">
              <a:solidFill>
                <a:schemeClr val="tx1"/>
              </a:solidFill>
            </a:endParaRPr>
          </a:p>
          <a:p>
            <a:pPr algn="l"/>
            <a:endParaRPr lang="en-GB" sz="2000" dirty="0" smtClean="0">
              <a:solidFill>
                <a:schemeClr val="tx1"/>
              </a:solidFill>
            </a:endParaRPr>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3945"/>
            <a:ext cx="1240342"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75449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87624" y="260648"/>
            <a:ext cx="7776864" cy="6408712"/>
          </a:xfrm>
        </p:spPr>
        <p:txBody>
          <a:bodyPr>
            <a:normAutofit/>
          </a:bodyPr>
          <a:lstStyle/>
          <a:p>
            <a:pPr algn="l"/>
            <a:r>
              <a:rPr lang="en-GB" u="sng" dirty="0" smtClean="0">
                <a:solidFill>
                  <a:srgbClr val="1F497D"/>
                </a:solidFill>
              </a:rPr>
              <a:t>Shared Lives Schemes</a:t>
            </a:r>
          </a:p>
          <a:p>
            <a:pPr marL="342900" indent="-342900" algn="l">
              <a:buFont typeface="Arial"/>
              <a:buChar char="•"/>
            </a:pPr>
            <a:endParaRPr lang="en-GB" sz="2000" u="sng" dirty="0" smtClean="0">
              <a:solidFill>
                <a:srgbClr val="1F497D"/>
              </a:solidFill>
            </a:endParaRPr>
          </a:p>
          <a:p>
            <a:pPr algn="l"/>
            <a:r>
              <a:rPr lang="en-US" sz="2800" dirty="0" smtClean="0">
                <a:solidFill>
                  <a:schemeClr val="tx1"/>
                </a:solidFill>
              </a:rPr>
              <a:t>C</a:t>
            </a:r>
            <a:r>
              <a:rPr lang="en-GB" sz="2800" dirty="0" err="1" smtClean="0">
                <a:solidFill>
                  <a:schemeClr val="tx1"/>
                </a:solidFill>
              </a:rPr>
              <a:t>ase</a:t>
            </a:r>
            <a:r>
              <a:rPr lang="en-GB" sz="2800" dirty="0" smtClean="0">
                <a:solidFill>
                  <a:schemeClr val="tx1"/>
                </a:solidFill>
              </a:rPr>
              <a:t> study</a:t>
            </a:r>
          </a:p>
          <a:p>
            <a:pPr marL="342900" indent="-342900" algn="l">
              <a:buFont typeface="Arial"/>
              <a:buChar char="•"/>
            </a:pPr>
            <a:r>
              <a:rPr lang="en-GB" sz="2800" dirty="0" smtClean="0">
                <a:solidFill>
                  <a:schemeClr val="tx1"/>
                </a:solidFill>
              </a:rPr>
              <a:t>Costs of care package: £47,738; this included shared lives support (£25,220), social worker (£11,400), special parenting (£5,850), health visitor (£3,380), core group meetings (£1,848)</a:t>
            </a:r>
          </a:p>
          <a:p>
            <a:pPr marL="342900" indent="-342900" algn="l">
              <a:buFont typeface="Arial"/>
              <a:buChar char="•"/>
            </a:pPr>
            <a:r>
              <a:rPr lang="en-GB" sz="2800" dirty="0" smtClean="0">
                <a:solidFill>
                  <a:schemeClr val="tx1"/>
                </a:solidFill>
              </a:rPr>
              <a:t>Return on investment: 1.9 based on prevented foster care and prevented expenditure for housing benefits for </a:t>
            </a:r>
            <a:r>
              <a:rPr lang="en-GB" sz="2800" dirty="0">
                <a:solidFill>
                  <a:schemeClr val="tx1"/>
                </a:solidFill>
              </a:rPr>
              <a:t>the period of a year </a:t>
            </a:r>
          </a:p>
          <a:p>
            <a:pPr marL="342900" indent="-342900" algn="l">
              <a:buFont typeface="Arial"/>
              <a:buChar char="•"/>
            </a:pPr>
            <a:r>
              <a:rPr lang="en-GB" sz="2800" dirty="0">
                <a:solidFill>
                  <a:schemeClr val="tx1"/>
                </a:solidFill>
              </a:rPr>
              <a:t>Savings based on annual costs of foster care between £83,585 and £</a:t>
            </a:r>
            <a:r>
              <a:rPr lang="en-GB" sz="2800" dirty="0" smtClean="0">
                <a:solidFill>
                  <a:schemeClr val="tx1"/>
                </a:solidFill>
              </a:rPr>
              <a:t>85,045 and cost of housing support £3,744</a:t>
            </a:r>
            <a:endParaRPr lang="en-GB" sz="2800" dirty="0">
              <a:solidFill>
                <a:schemeClr val="tx1"/>
              </a:solidFill>
            </a:endParaRPr>
          </a:p>
          <a:p>
            <a:pPr marL="342900" indent="-342900" algn="l">
              <a:buFont typeface="Arial"/>
              <a:buChar char="•"/>
            </a:pPr>
            <a:endParaRPr lang="en-GB" sz="2800" dirty="0" smtClean="0">
              <a:solidFill>
                <a:schemeClr val="tx1"/>
              </a:solidFill>
            </a:endParaRPr>
          </a:p>
          <a:p>
            <a:pPr marL="342900" indent="-342900" algn="l">
              <a:buFont typeface="Arial"/>
              <a:buChar char="•"/>
            </a:pPr>
            <a:endParaRPr lang="en-GB" sz="2800" dirty="0">
              <a:solidFill>
                <a:schemeClr val="tx1"/>
              </a:solidFill>
            </a:endParaRPr>
          </a:p>
          <a:p>
            <a:pPr marL="342900" indent="-342900" algn="l">
              <a:buFont typeface="Arial"/>
              <a:buChar char="•"/>
            </a:pPr>
            <a:endParaRPr lang="en-GB" sz="2800" dirty="0" smtClean="0">
              <a:solidFill>
                <a:schemeClr val="tx1"/>
              </a:solidFill>
            </a:endParaRPr>
          </a:p>
          <a:p>
            <a:pPr marL="342900" indent="-342900" algn="l">
              <a:buFont typeface="Arial"/>
              <a:buChar char="•"/>
            </a:pPr>
            <a:endParaRPr lang="en-GB" sz="2800" dirty="0" smtClean="0">
              <a:solidFill>
                <a:schemeClr val="tx1"/>
              </a:solidFill>
            </a:endParaRPr>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3945"/>
            <a:ext cx="1240342"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47045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87624" y="260648"/>
            <a:ext cx="7920880" cy="6408712"/>
          </a:xfrm>
        </p:spPr>
        <p:txBody>
          <a:bodyPr>
            <a:normAutofit lnSpcReduction="10000"/>
          </a:bodyPr>
          <a:lstStyle/>
          <a:p>
            <a:pPr algn="l"/>
            <a:r>
              <a:rPr lang="en-GB" u="sng" dirty="0" smtClean="0">
                <a:solidFill>
                  <a:srgbClr val="1F497D"/>
                </a:solidFill>
              </a:rPr>
              <a:t>Intensive family interventions</a:t>
            </a:r>
          </a:p>
          <a:p>
            <a:pPr marL="342900" indent="-342900" algn="l">
              <a:buFont typeface="Arial"/>
              <a:buChar char="•"/>
            </a:pPr>
            <a:r>
              <a:rPr lang="en-GB" sz="2800" dirty="0" smtClean="0">
                <a:solidFill>
                  <a:schemeClr val="tx1"/>
                </a:solidFill>
              </a:rPr>
              <a:t>Care coordination approach: key worker works with a range of agencies to provide a period of intensive support for high risk families often with the aim to prevent children’s entry into care (e.g. </a:t>
            </a:r>
            <a:r>
              <a:rPr lang="en-GB" sz="2800" dirty="0" err="1" smtClean="0">
                <a:solidFill>
                  <a:schemeClr val="tx1"/>
                </a:solidFill>
              </a:rPr>
              <a:t>McDermid</a:t>
            </a:r>
            <a:r>
              <a:rPr lang="en-GB" sz="2800" dirty="0" smtClean="0">
                <a:solidFill>
                  <a:schemeClr val="tx1"/>
                </a:solidFill>
              </a:rPr>
              <a:t> and Holmes 2013)</a:t>
            </a:r>
          </a:p>
          <a:p>
            <a:pPr marL="342900" indent="-342900" algn="l">
              <a:buFont typeface="Arial"/>
              <a:buChar char="•"/>
            </a:pPr>
            <a:r>
              <a:rPr lang="en-GB" sz="2800" dirty="0" smtClean="0">
                <a:solidFill>
                  <a:schemeClr val="tx1"/>
                </a:solidFill>
              </a:rPr>
              <a:t>Costs for this support ranged widely between £5,140 and £23,000 (excluding accommodation); </a:t>
            </a:r>
          </a:p>
          <a:p>
            <a:pPr marL="342900" indent="-342900" algn="l">
              <a:buFont typeface="Arial"/>
              <a:buChar char="•"/>
            </a:pPr>
            <a:r>
              <a:rPr lang="en-GB" sz="2800" dirty="0" smtClean="0">
                <a:solidFill>
                  <a:schemeClr val="tx1"/>
                </a:solidFill>
              </a:rPr>
              <a:t>Return on investments for troubled family programmes ranged widely and were arguably unrealistic in size (based on savings for family eviction)</a:t>
            </a:r>
          </a:p>
          <a:p>
            <a:pPr marL="342900" indent="-342900" algn="l">
              <a:buFont typeface="Arial"/>
              <a:buChar char="•"/>
            </a:pPr>
            <a:r>
              <a:rPr lang="en-GB" sz="2800" dirty="0" smtClean="0">
                <a:solidFill>
                  <a:schemeClr val="tx1"/>
                </a:solidFill>
              </a:rPr>
              <a:t>E.g. Flint </a:t>
            </a:r>
            <a:r>
              <a:rPr lang="en-GB" sz="2800" dirty="0">
                <a:solidFill>
                  <a:schemeClr val="tx1"/>
                </a:solidFill>
              </a:rPr>
              <a:t>et al </a:t>
            </a:r>
            <a:r>
              <a:rPr lang="en-GB" sz="2800" dirty="0" smtClean="0">
                <a:solidFill>
                  <a:schemeClr val="tx1"/>
                </a:solidFill>
              </a:rPr>
              <a:t>2011 estimate at 8.0; and DCSF (2009) estimate of up to 25 for </a:t>
            </a:r>
            <a:r>
              <a:rPr lang="en-GB" sz="2800" dirty="0">
                <a:solidFill>
                  <a:schemeClr val="tx1"/>
                </a:solidFill>
              </a:rPr>
              <a:t>f</a:t>
            </a:r>
            <a:r>
              <a:rPr lang="en-GB" sz="2800" dirty="0" smtClean="0">
                <a:solidFill>
                  <a:schemeClr val="tx1"/>
                </a:solidFill>
              </a:rPr>
              <a:t>amily </a:t>
            </a:r>
            <a:r>
              <a:rPr lang="en-GB" sz="2800" dirty="0">
                <a:solidFill>
                  <a:schemeClr val="tx1"/>
                </a:solidFill>
              </a:rPr>
              <a:t>i</a:t>
            </a:r>
            <a:r>
              <a:rPr lang="en-GB" sz="2800" dirty="0" smtClean="0">
                <a:solidFill>
                  <a:schemeClr val="tx1"/>
                </a:solidFill>
              </a:rPr>
              <a:t>ntervention programme</a:t>
            </a:r>
          </a:p>
          <a:p>
            <a:pPr algn="l"/>
            <a:endParaRPr lang="en-GB" sz="2000" dirty="0" smtClean="0">
              <a:solidFill>
                <a:schemeClr val="tx1"/>
              </a:solidFill>
            </a:endParaRPr>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3945"/>
            <a:ext cx="1240342"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16777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87624" y="260648"/>
            <a:ext cx="7776864" cy="6408712"/>
          </a:xfrm>
        </p:spPr>
        <p:txBody>
          <a:bodyPr>
            <a:normAutofit/>
          </a:bodyPr>
          <a:lstStyle/>
          <a:p>
            <a:pPr algn="l"/>
            <a:r>
              <a:rPr lang="en-GB" sz="2800" b="1" u="sng" dirty="0" smtClean="0">
                <a:solidFill>
                  <a:srgbClr val="1F497D"/>
                </a:solidFill>
              </a:rPr>
              <a:t>Intensive family interventions</a:t>
            </a:r>
          </a:p>
          <a:p>
            <a:pPr algn="l"/>
            <a:r>
              <a:rPr lang="en-GB" sz="2400" u="sng" dirty="0" smtClean="0">
                <a:solidFill>
                  <a:schemeClr val="tx1"/>
                </a:solidFill>
              </a:rPr>
              <a:t>Case study 1: Child disability social worker</a:t>
            </a:r>
          </a:p>
          <a:p>
            <a:pPr marL="342900" indent="-342900" algn="l">
              <a:buFont typeface="Arial"/>
              <a:buChar char="•"/>
            </a:pPr>
            <a:r>
              <a:rPr lang="en-GB" sz="2400" dirty="0" smtClean="0">
                <a:solidFill>
                  <a:schemeClr val="tx1"/>
                </a:solidFill>
              </a:rPr>
              <a:t>Cost of care package (excluded were costs of service related to child disability) £32,427; this included costs of child disability social worker (£7,349), family support worker (£5,400), care proceedings (£4,825), child in need support (£4,238), advocacy (£4,263), health visitor (£2,600), midwifes (£2,600), CBT (£930), adult learning disability team (£134), befriending (£88)</a:t>
            </a:r>
          </a:p>
          <a:p>
            <a:pPr marL="342900" indent="-342900" algn="l">
              <a:buFont typeface="Arial"/>
              <a:buChar char="•"/>
            </a:pPr>
            <a:r>
              <a:rPr lang="en-GB" sz="2400" dirty="0" smtClean="0">
                <a:solidFill>
                  <a:schemeClr val="tx1"/>
                </a:solidFill>
              </a:rPr>
              <a:t>Return on investment: 2.6</a:t>
            </a:r>
          </a:p>
          <a:p>
            <a:pPr algn="l"/>
            <a:r>
              <a:rPr lang="en-US" sz="2400" u="sng" dirty="0">
                <a:solidFill>
                  <a:schemeClr val="tx1"/>
                </a:solidFill>
              </a:rPr>
              <a:t>Case study </a:t>
            </a:r>
            <a:r>
              <a:rPr lang="en-US" sz="2400" u="sng" dirty="0" smtClean="0">
                <a:solidFill>
                  <a:schemeClr val="tx1"/>
                </a:solidFill>
              </a:rPr>
              <a:t>2: Valuing parent support service (Tarleton et al 2011)</a:t>
            </a:r>
            <a:endParaRPr lang="en-US" sz="2400" u="sng" dirty="0">
              <a:solidFill>
                <a:schemeClr val="tx1"/>
              </a:solidFill>
            </a:endParaRPr>
          </a:p>
          <a:p>
            <a:pPr marL="342900" indent="-342900" algn="l">
              <a:buFont typeface="Arial"/>
              <a:buChar char="•"/>
            </a:pPr>
            <a:r>
              <a:rPr lang="en-GB" sz="2400" dirty="0">
                <a:solidFill>
                  <a:schemeClr val="tx1"/>
                </a:solidFill>
              </a:rPr>
              <a:t>C</a:t>
            </a:r>
            <a:r>
              <a:rPr lang="en-GB" sz="2400" dirty="0" smtClean="0">
                <a:solidFill>
                  <a:schemeClr val="tx1"/>
                </a:solidFill>
              </a:rPr>
              <a:t>ost of </a:t>
            </a:r>
            <a:r>
              <a:rPr lang="en-GB" sz="2400" dirty="0">
                <a:solidFill>
                  <a:schemeClr val="tx1"/>
                </a:solidFill>
              </a:rPr>
              <a:t>the intervention was £8,450; costs of care package were not evaluated</a:t>
            </a:r>
          </a:p>
          <a:p>
            <a:pPr marL="342900" indent="-342900" algn="l">
              <a:buFont typeface="Arial"/>
              <a:buChar char="•"/>
            </a:pPr>
            <a:r>
              <a:rPr lang="en-GB" sz="2400" dirty="0" smtClean="0">
                <a:solidFill>
                  <a:schemeClr val="tx1"/>
                </a:solidFill>
              </a:rPr>
              <a:t>Return on investment 2.7</a:t>
            </a:r>
            <a:endParaRPr lang="en-GB" sz="2400" dirty="0">
              <a:solidFill>
                <a:schemeClr val="tx1"/>
              </a:solidFill>
            </a:endParaRPr>
          </a:p>
          <a:p>
            <a:pPr marL="342900" indent="-342900" algn="l">
              <a:buFont typeface="Arial"/>
              <a:buChar char="•"/>
            </a:pPr>
            <a:endParaRPr lang="en-GB" sz="2400" dirty="0" smtClean="0">
              <a:solidFill>
                <a:schemeClr val="tx1"/>
              </a:solidFill>
            </a:endParaRPr>
          </a:p>
          <a:p>
            <a:pPr algn="l"/>
            <a:endParaRPr lang="en-GB" sz="2000" dirty="0" smtClean="0">
              <a:solidFill>
                <a:schemeClr val="tx1"/>
              </a:solidFill>
            </a:endParaRPr>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3945"/>
            <a:ext cx="1240342"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60266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15616" y="260648"/>
            <a:ext cx="7416824" cy="6408712"/>
          </a:xfrm>
        </p:spPr>
        <p:txBody>
          <a:bodyPr>
            <a:normAutofit lnSpcReduction="10000"/>
          </a:bodyPr>
          <a:lstStyle/>
          <a:p>
            <a:pPr algn="l"/>
            <a:r>
              <a:rPr lang="en-GB" sz="2800" b="1" u="sng" dirty="0" smtClean="0">
                <a:solidFill>
                  <a:srgbClr val="1F497D"/>
                </a:solidFill>
              </a:rPr>
              <a:t>Family Support Public Social Partnership (PSP)</a:t>
            </a:r>
          </a:p>
          <a:p>
            <a:pPr marL="342900" indent="-342900" algn="l">
              <a:buFont typeface="Arial"/>
              <a:buChar char="•"/>
            </a:pPr>
            <a:r>
              <a:rPr lang="en-GB" sz="2400" dirty="0" smtClean="0">
                <a:solidFill>
                  <a:schemeClr val="tx1"/>
                </a:solidFill>
              </a:rPr>
              <a:t>Works with parents with LD and their families to enable them to access services in their homes and in the community; consultative, asset based approach in which local networks and resources are identified and utilised</a:t>
            </a:r>
          </a:p>
          <a:p>
            <a:pPr marL="342900" indent="-342900" algn="l">
              <a:buFont typeface="Arial"/>
              <a:buChar char="•"/>
            </a:pPr>
            <a:r>
              <a:rPr lang="en-GB" sz="2400" dirty="0" smtClean="0">
                <a:solidFill>
                  <a:schemeClr val="tx1"/>
                </a:solidFill>
              </a:rPr>
              <a:t>Costs of care package: £42,219; this included the support by PSP (£1,100), care proceedings (£4,825), adoption (£27,000), advocacy (£4,263), welfare advice and housing benefits support (£4,003), social group (£88), health visitor (£260), midwifes (£260), social worker (£220), voluntary sector worker (£200)</a:t>
            </a:r>
          </a:p>
          <a:p>
            <a:pPr marL="342900" indent="-342900" algn="l">
              <a:buFont typeface="Arial"/>
              <a:buChar char="•"/>
            </a:pPr>
            <a:r>
              <a:rPr lang="en-GB" sz="2400" dirty="0" smtClean="0">
                <a:solidFill>
                  <a:schemeClr val="tx1"/>
                </a:solidFill>
              </a:rPr>
              <a:t>No immediate cost savings because child was given to adoption but this was considered the more appropriate care arrangements; likely that positive long-term outcomes were achieved for child and parent bit difficult to evidence </a:t>
            </a:r>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3945"/>
            <a:ext cx="1240342"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45630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15616" y="260648"/>
            <a:ext cx="8064896" cy="6408712"/>
          </a:xfrm>
        </p:spPr>
        <p:txBody>
          <a:bodyPr>
            <a:normAutofit lnSpcReduction="10000"/>
          </a:bodyPr>
          <a:lstStyle/>
          <a:p>
            <a:pPr algn="l"/>
            <a:r>
              <a:rPr lang="en-GB" sz="2400" dirty="0" smtClean="0">
                <a:solidFill>
                  <a:srgbClr val="1F497D"/>
                </a:solidFill>
              </a:rPr>
              <a:t>Parenting programmes, training and support</a:t>
            </a:r>
          </a:p>
          <a:p>
            <a:pPr algn="l"/>
            <a:r>
              <a:rPr lang="en-GB" sz="2000" b="1" dirty="0" smtClean="0">
                <a:solidFill>
                  <a:schemeClr val="tx1"/>
                </a:solidFill>
              </a:rPr>
              <a:t>Positive Parenting Programme (</a:t>
            </a:r>
            <a:r>
              <a:rPr lang="en-GB" sz="2000" b="1" dirty="0" err="1" smtClean="0">
                <a:solidFill>
                  <a:schemeClr val="tx1"/>
                </a:solidFill>
              </a:rPr>
              <a:t>Glazemakers</a:t>
            </a:r>
            <a:r>
              <a:rPr lang="en-GB" sz="2000" b="1" dirty="0" smtClean="0">
                <a:solidFill>
                  <a:schemeClr val="tx1"/>
                </a:solidFill>
              </a:rPr>
              <a:t> et al 2013)</a:t>
            </a:r>
          </a:p>
          <a:p>
            <a:pPr marL="342900" indent="-342900" algn="l">
              <a:buFont typeface="Arial"/>
              <a:buChar char="•"/>
            </a:pPr>
            <a:r>
              <a:rPr lang="en-GB" sz="2000" dirty="0" smtClean="0">
                <a:solidFill>
                  <a:schemeClr val="tx1"/>
                </a:solidFill>
              </a:rPr>
              <a:t>=Adaptation to Triple P: longer sessions, more time for relationship and trust building, additional contact between sessions, home session to help parents implement new knowledge; additional elements such as domestic violence, housing problems</a:t>
            </a:r>
          </a:p>
          <a:p>
            <a:pPr marL="342900" indent="-342900" algn="l">
              <a:buFont typeface="Arial"/>
              <a:buChar char="•"/>
            </a:pPr>
            <a:r>
              <a:rPr lang="en-GB" sz="2000" dirty="0" smtClean="0">
                <a:solidFill>
                  <a:schemeClr val="tx1"/>
                </a:solidFill>
              </a:rPr>
              <a:t>Parents achieved some positive outcomes </a:t>
            </a:r>
          </a:p>
          <a:p>
            <a:pPr marL="342900" indent="-342900" algn="l">
              <a:buFont typeface="Arial"/>
              <a:buChar char="•"/>
            </a:pPr>
            <a:r>
              <a:rPr lang="en-GB" sz="2000" dirty="0" smtClean="0">
                <a:solidFill>
                  <a:schemeClr val="tx1"/>
                </a:solidFill>
              </a:rPr>
              <a:t>Costs were not measured but likely to be higher than costs of Triple P</a:t>
            </a:r>
            <a:endParaRPr lang="en-GB" sz="2000" dirty="0">
              <a:solidFill>
                <a:schemeClr val="tx1"/>
              </a:solidFill>
            </a:endParaRPr>
          </a:p>
          <a:p>
            <a:pPr algn="l"/>
            <a:r>
              <a:rPr lang="en-GB" sz="2000" b="1" dirty="0" smtClean="0">
                <a:solidFill>
                  <a:schemeClr val="tx1"/>
                </a:solidFill>
              </a:rPr>
              <a:t>Training interventions for parents with LD (Cochrane review)</a:t>
            </a:r>
          </a:p>
          <a:p>
            <a:pPr marL="285750" indent="-285750" algn="l">
              <a:buFont typeface="Arial"/>
              <a:buChar char="•"/>
            </a:pPr>
            <a:r>
              <a:rPr lang="en-GB" sz="2000" dirty="0" smtClean="0">
                <a:solidFill>
                  <a:schemeClr val="tx1"/>
                </a:solidFill>
              </a:rPr>
              <a:t>=Different types of training but common aim to help parents protect their children from harm, parent more effectively and prevent their children being removed from home</a:t>
            </a:r>
          </a:p>
          <a:p>
            <a:pPr marL="285750" indent="-285750" algn="l">
              <a:buFont typeface="Arial"/>
              <a:buChar char="•"/>
            </a:pPr>
            <a:r>
              <a:rPr lang="en-GB" sz="2000" dirty="0" smtClean="0">
                <a:solidFill>
                  <a:schemeClr val="tx1"/>
                </a:solidFill>
              </a:rPr>
              <a:t>Interventions improved child health knowledge, recognising dangers, home precautions, child care routines, maternal child interaction</a:t>
            </a:r>
          </a:p>
          <a:p>
            <a:pPr marL="285750" indent="-285750" algn="l">
              <a:buFont typeface="Arial"/>
              <a:buChar char="•"/>
            </a:pPr>
            <a:r>
              <a:rPr lang="en-GB" sz="2000" dirty="0" smtClean="0">
                <a:solidFill>
                  <a:schemeClr val="tx1"/>
                </a:solidFill>
              </a:rPr>
              <a:t>Costs not evaluated</a:t>
            </a:r>
          </a:p>
          <a:p>
            <a:pPr algn="l"/>
            <a:r>
              <a:rPr lang="en-GB" sz="2000" b="1" dirty="0" smtClean="0">
                <a:solidFill>
                  <a:schemeClr val="tx1"/>
                </a:solidFill>
              </a:rPr>
              <a:t>Parenting programmes  to address specific problems relevant for parents with LD e.g. child abuse, child behaviour, child (learning) disability (Cochrane review, economic studies e.g. Bonin et al)</a:t>
            </a:r>
            <a:endParaRPr lang="en-GB" sz="2400" dirty="0">
              <a:solidFill>
                <a:schemeClr val="tx1"/>
              </a:solidFill>
            </a:endParaRPr>
          </a:p>
          <a:p>
            <a:pPr marL="342900" indent="-342900" algn="l">
              <a:buFont typeface="Arial"/>
              <a:buChar char="•"/>
            </a:pPr>
            <a:r>
              <a:rPr lang="en-GB" sz="2000" dirty="0" smtClean="0">
                <a:solidFill>
                  <a:schemeClr val="tx1"/>
                </a:solidFill>
              </a:rPr>
              <a:t>Programmes more likely to be cost-effective if they reduce child </a:t>
            </a:r>
            <a:r>
              <a:rPr lang="en-GB" sz="2000" dirty="0">
                <a:solidFill>
                  <a:schemeClr val="tx1"/>
                </a:solidFill>
              </a:rPr>
              <a:t>behaviour problems </a:t>
            </a:r>
            <a:endParaRPr lang="en-GB" sz="2000" dirty="0" smtClean="0">
              <a:solidFill>
                <a:schemeClr val="tx1"/>
              </a:solidFill>
            </a:endParaRPr>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3945"/>
            <a:ext cx="1240342"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97635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idx="4294967295"/>
          </p:nvPr>
        </p:nvSpPr>
        <p:spPr>
          <a:xfrm>
            <a:off x="685800" y="1371600"/>
            <a:ext cx="3352800" cy="762000"/>
          </a:xfrm>
        </p:spPr>
        <p:txBody>
          <a:bodyPr/>
          <a:lstStyle/>
          <a:p>
            <a:pPr eaLnBrk="1" hangingPunct="1"/>
            <a:r>
              <a:rPr lang="en-GB" b="1" dirty="0" smtClean="0">
                <a:solidFill>
                  <a:schemeClr val="bg1"/>
                </a:solidFill>
              </a:rPr>
              <a:t>Where we are</a:t>
            </a:r>
          </a:p>
        </p:txBody>
      </p:sp>
      <p:sp>
        <p:nvSpPr>
          <p:cNvPr id="18434" name="Content Placeholder 4"/>
          <p:cNvSpPr>
            <a:spLocks noGrp="1"/>
          </p:cNvSpPr>
          <p:nvPr>
            <p:ph idx="4294967295"/>
          </p:nvPr>
        </p:nvSpPr>
        <p:spPr>
          <a:xfrm>
            <a:off x="304800" y="2193925"/>
            <a:ext cx="8458200" cy="4708525"/>
          </a:xfrm>
        </p:spPr>
        <p:txBody>
          <a:bodyPr>
            <a:spAutoFit/>
          </a:bodyPr>
          <a:lstStyle/>
          <a:p>
            <a:pPr eaLnBrk="1" hangingPunct="1"/>
            <a:r>
              <a:rPr lang="en-GB" dirty="0" smtClean="0">
                <a:solidFill>
                  <a:schemeClr val="bg1"/>
                </a:solidFill>
              </a:rPr>
              <a:t>Multi-agency group formed</a:t>
            </a:r>
          </a:p>
          <a:p>
            <a:pPr eaLnBrk="1" hangingPunct="1"/>
            <a:r>
              <a:rPr lang="en-GB" dirty="0" smtClean="0">
                <a:solidFill>
                  <a:schemeClr val="bg1"/>
                </a:solidFill>
              </a:rPr>
              <a:t>Action Plan created</a:t>
            </a:r>
          </a:p>
          <a:p>
            <a:pPr eaLnBrk="1" hangingPunct="1"/>
            <a:r>
              <a:rPr lang="en-GB" dirty="0" smtClean="0">
                <a:solidFill>
                  <a:schemeClr val="bg1"/>
                </a:solidFill>
              </a:rPr>
              <a:t>Most actions follow on from creation of pathway</a:t>
            </a:r>
          </a:p>
          <a:p>
            <a:pPr eaLnBrk="1" hangingPunct="1"/>
            <a:r>
              <a:rPr lang="en-GB" dirty="0" smtClean="0">
                <a:solidFill>
                  <a:schemeClr val="bg1"/>
                </a:solidFill>
              </a:rPr>
              <a:t>Pregnancy pathway developed </a:t>
            </a:r>
          </a:p>
          <a:p>
            <a:pPr eaLnBrk="1" hangingPunct="1"/>
            <a:r>
              <a:rPr lang="en-GB" dirty="0" smtClean="0">
                <a:solidFill>
                  <a:schemeClr val="bg1"/>
                </a:solidFill>
              </a:rPr>
              <a:t>Successful bid made to Scottish Government to support Parents with a Learning Disability through provision of enhanced support from Family Health Project (FHP)</a:t>
            </a:r>
          </a:p>
          <a:p>
            <a:pPr eaLnBrk="1" hangingPunct="1"/>
            <a:endParaRPr lang="en-US" dirty="0" smtClean="0">
              <a:solidFill>
                <a:schemeClr val="bg1"/>
              </a:solidFill>
            </a:endParaRPr>
          </a:p>
        </p:txBody>
      </p:sp>
      <p:pic>
        <p:nvPicPr>
          <p:cNvPr id="18435" name="Picture 5" descr="Getting it Right - COLOUR logo 2"/>
          <p:cNvPicPr>
            <a:picLocks noChangeAspect="1" noChangeArrowheads="1"/>
          </p:cNvPicPr>
          <p:nvPr/>
        </p:nvPicPr>
        <p:blipFill>
          <a:blip r:embed="rId2" cstate="print"/>
          <a:srcRect/>
          <a:stretch>
            <a:fillRect/>
          </a:stretch>
        </p:blipFill>
        <p:spPr bwMode="auto">
          <a:xfrm>
            <a:off x="1143000" y="457200"/>
            <a:ext cx="1495425" cy="838200"/>
          </a:xfrm>
          <a:prstGeom prst="rect">
            <a:avLst/>
          </a:prstGeom>
          <a:noFill/>
          <a:ln w="9525">
            <a:noFill/>
            <a:miter lim="800000"/>
            <a:headEnd/>
            <a:tailEnd/>
          </a:ln>
        </p:spPr>
      </p:pic>
      <p:pic>
        <p:nvPicPr>
          <p:cNvPr id="18436" name="Picture 1" descr="C:\Documents and Settings\mary paris\Desktop\Fife_Council_col.jpg"/>
          <p:cNvPicPr>
            <a:picLocks noChangeAspect="1" noChangeArrowheads="1"/>
          </p:cNvPicPr>
          <p:nvPr/>
        </p:nvPicPr>
        <p:blipFill>
          <a:blip r:embed="rId3" cstate="print"/>
          <a:srcRect/>
          <a:stretch>
            <a:fillRect/>
          </a:stretch>
        </p:blipFill>
        <p:spPr bwMode="auto">
          <a:xfrm>
            <a:off x="4038600" y="457200"/>
            <a:ext cx="1647825" cy="828675"/>
          </a:xfrm>
          <a:prstGeom prst="rect">
            <a:avLst/>
          </a:prstGeom>
          <a:noFill/>
          <a:ln w="9525">
            <a:noFill/>
            <a:miter lim="800000"/>
            <a:headEnd/>
            <a:tailEnd/>
          </a:ln>
        </p:spPr>
      </p:pic>
    </p:spTree>
    <p:extLst>
      <p:ext uri="{BB962C8B-B14F-4D97-AF65-F5344CB8AC3E}">
        <p14:creationId xmlns:p14="http://schemas.microsoft.com/office/powerpoint/2010/main" val="17097322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59632" y="260648"/>
            <a:ext cx="7488832" cy="6408712"/>
          </a:xfrm>
        </p:spPr>
        <p:txBody>
          <a:bodyPr>
            <a:normAutofit/>
          </a:bodyPr>
          <a:lstStyle/>
          <a:p>
            <a:pPr algn="l"/>
            <a:r>
              <a:rPr lang="en-GB" sz="2400" u="sng" dirty="0" smtClean="0">
                <a:solidFill>
                  <a:srgbClr val="1F497D"/>
                </a:solidFill>
              </a:rPr>
              <a:t>Adult learning approaches </a:t>
            </a:r>
          </a:p>
          <a:p>
            <a:pPr algn="l"/>
            <a:r>
              <a:rPr lang="en-GB" sz="2400" dirty="0" smtClean="0">
                <a:solidFill>
                  <a:schemeClr val="tx1"/>
                </a:solidFill>
              </a:rPr>
              <a:t>(e.g. </a:t>
            </a:r>
            <a:r>
              <a:rPr lang="en-GB" sz="2400" dirty="0" err="1" smtClean="0">
                <a:solidFill>
                  <a:schemeClr val="tx1"/>
                </a:solidFill>
              </a:rPr>
              <a:t>McGaw</a:t>
            </a:r>
            <a:r>
              <a:rPr lang="en-GB" sz="2400" dirty="0" smtClean="0">
                <a:solidFill>
                  <a:schemeClr val="tx1"/>
                </a:solidFill>
              </a:rPr>
              <a:t> et al 2002, Booth and Booth 2003, </a:t>
            </a:r>
            <a:r>
              <a:rPr lang="en-GB" sz="2400" dirty="0" err="1" smtClean="0">
                <a:solidFill>
                  <a:schemeClr val="tx1"/>
                </a:solidFill>
              </a:rPr>
              <a:t>McConnel</a:t>
            </a:r>
            <a:r>
              <a:rPr lang="en-GB" sz="2400" dirty="0" smtClean="0">
                <a:solidFill>
                  <a:schemeClr val="tx1"/>
                </a:solidFill>
              </a:rPr>
              <a:t> et al 2008)</a:t>
            </a:r>
          </a:p>
          <a:p>
            <a:pPr marL="342900" indent="-342900" algn="l">
              <a:buFont typeface="Arial"/>
              <a:buChar char="•"/>
            </a:pPr>
            <a:r>
              <a:rPr lang="en-GB" sz="2400" dirty="0" smtClean="0">
                <a:solidFill>
                  <a:schemeClr val="tx1"/>
                </a:solidFill>
              </a:rPr>
              <a:t>For mother with LD, 12wks intervention; involved group meeting as well as one-to-one support, focused on individual goals and strengthening social relationships</a:t>
            </a:r>
          </a:p>
          <a:p>
            <a:pPr marL="342900" indent="-342900" algn="l">
              <a:buFont typeface="Arial"/>
              <a:buChar char="•"/>
            </a:pPr>
            <a:r>
              <a:rPr lang="en-GB" sz="2400" dirty="0" smtClean="0">
                <a:solidFill>
                  <a:schemeClr val="tx1"/>
                </a:solidFill>
              </a:rPr>
              <a:t>Interventions achieve improved psychological wellbeing and social contacts, quality of life and self-confidence to access support</a:t>
            </a:r>
          </a:p>
          <a:p>
            <a:pPr algn="l"/>
            <a:r>
              <a:rPr lang="en-GB" sz="2400" u="sng" dirty="0" smtClean="0">
                <a:solidFill>
                  <a:srgbClr val="1F497D"/>
                </a:solidFill>
              </a:rPr>
              <a:t>Befriending programmes or home visiting </a:t>
            </a:r>
          </a:p>
          <a:p>
            <a:pPr algn="l"/>
            <a:r>
              <a:rPr lang="en-GB" sz="2400" dirty="0" smtClean="0">
                <a:solidFill>
                  <a:schemeClr val="tx1"/>
                </a:solidFill>
              </a:rPr>
              <a:t>(e.g. Fraser et al 2000; Mead et al 2010)</a:t>
            </a:r>
          </a:p>
          <a:p>
            <a:pPr marL="342900" indent="-342900" algn="l">
              <a:buFont typeface="Arial"/>
              <a:buChar char="•"/>
            </a:pPr>
            <a:r>
              <a:rPr lang="en-GB" sz="2400" dirty="0" smtClean="0">
                <a:solidFill>
                  <a:schemeClr val="tx1"/>
                </a:solidFill>
              </a:rPr>
              <a:t>Targeted at high risk populations</a:t>
            </a:r>
          </a:p>
          <a:p>
            <a:pPr marL="342900" indent="-342900" algn="l">
              <a:buFont typeface="Arial"/>
              <a:buChar char="•"/>
            </a:pPr>
            <a:r>
              <a:rPr lang="en-GB" sz="2400" dirty="0" smtClean="0">
                <a:solidFill>
                  <a:schemeClr val="tx1"/>
                </a:solidFill>
              </a:rPr>
              <a:t>Showed reduction in social isolation and improved mental health</a:t>
            </a:r>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3945"/>
            <a:ext cx="1240342"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80175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87624" y="260648"/>
            <a:ext cx="7704856" cy="6408712"/>
          </a:xfrm>
        </p:spPr>
        <p:txBody>
          <a:bodyPr>
            <a:normAutofit/>
          </a:bodyPr>
          <a:lstStyle/>
          <a:p>
            <a:pPr algn="l"/>
            <a:r>
              <a:rPr lang="en-GB" sz="2400" u="sng" dirty="0" smtClean="0">
                <a:solidFill>
                  <a:srgbClr val="1F497D"/>
                </a:solidFill>
              </a:rPr>
              <a:t>Return on investment for support for parents with LD, from a government perspective</a:t>
            </a:r>
          </a:p>
        </p:txBody>
      </p:sp>
      <p:graphicFrame>
        <p:nvGraphicFramePr>
          <p:cNvPr id="2" name="Table 1"/>
          <p:cNvGraphicFramePr>
            <a:graphicFrameLocks noGrp="1"/>
          </p:cNvGraphicFramePr>
          <p:nvPr>
            <p:extLst>
              <p:ext uri="{D42A27DB-BD31-4B8C-83A1-F6EECF244321}">
                <p14:modId xmlns:p14="http://schemas.microsoft.com/office/powerpoint/2010/main" val="2900284144"/>
              </p:ext>
            </p:extLst>
          </p:nvPr>
        </p:nvGraphicFramePr>
        <p:xfrm>
          <a:off x="1187624" y="1196752"/>
          <a:ext cx="7776868" cy="5184578"/>
        </p:xfrm>
        <a:graphic>
          <a:graphicData uri="http://schemas.openxmlformats.org/drawingml/2006/table">
            <a:tbl>
              <a:tblPr firstRow="1" bandRow="1">
                <a:tableStyleId>{5C22544A-7EE6-4342-B048-85BDC9FD1C3A}</a:tableStyleId>
              </a:tblPr>
              <a:tblGrid>
                <a:gridCol w="1944217"/>
                <a:gridCol w="1944217"/>
                <a:gridCol w="1944217"/>
                <a:gridCol w="1944217"/>
              </a:tblGrid>
              <a:tr h="1039246">
                <a:tc>
                  <a:txBody>
                    <a:bodyPr/>
                    <a:lstStyle/>
                    <a:p>
                      <a:r>
                        <a:rPr lang="en-US" dirty="0" smtClean="0"/>
                        <a:t>Intervention</a:t>
                      </a:r>
                      <a:endParaRPr lang="en-US" dirty="0"/>
                    </a:p>
                  </a:txBody>
                  <a:tcPr/>
                </a:tc>
                <a:tc>
                  <a:txBody>
                    <a:bodyPr/>
                    <a:lstStyle/>
                    <a:p>
                      <a:r>
                        <a:rPr lang="en-US" dirty="0" smtClean="0"/>
                        <a:t>Cost of care package</a:t>
                      </a:r>
                      <a:endParaRPr lang="en-US" dirty="0"/>
                    </a:p>
                  </a:txBody>
                  <a:tcPr/>
                </a:tc>
                <a:tc>
                  <a:txBody>
                    <a:bodyPr/>
                    <a:lstStyle/>
                    <a:p>
                      <a:r>
                        <a:rPr lang="en-US" dirty="0" smtClean="0"/>
                        <a:t>Return on investment (range)</a:t>
                      </a:r>
                      <a:endParaRPr lang="en-US" dirty="0"/>
                    </a:p>
                  </a:txBody>
                  <a:tcPr/>
                </a:tc>
                <a:tc>
                  <a:txBody>
                    <a:bodyPr/>
                    <a:lstStyle/>
                    <a:p>
                      <a:r>
                        <a:rPr lang="en-US" dirty="0" smtClean="0"/>
                        <a:t>Sources</a:t>
                      </a:r>
                      <a:endParaRPr lang="en-US" dirty="0"/>
                    </a:p>
                  </a:txBody>
                  <a:tcPr/>
                </a:tc>
              </a:tr>
              <a:tr h="879797">
                <a:tc>
                  <a:txBody>
                    <a:bodyPr/>
                    <a:lstStyle/>
                    <a:p>
                      <a:r>
                        <a:rPr lang="en-US" dirty="0" smtClean="0"/>
                        <a:t>Advocacy</a:t>
                      </a:r>
                      <a:endParaRPr lang="en-US" dirty="0"/>
                    </a:p>
                  </a:txBody>
                  <a:tcPr/>
                </a:tc>
                <a:tc>
                  <a:txBody>
                    <a:bodyPr/>
                    <a:lstStyle/>
                    <a:p>
                      <a:r>
                        <a:rPr lang="en-GB" sz="1800" dirty="0" smtClean="0">
                          <a:solidFill>
                            <a:schemeClr val="tx1"/>
                          </a:solidFill>
                        </a:rPr>
                        <a:t>£37,109</a:t>
                      </a:r>
                      <a:endParaRPr lang="en-US" dirty="0"/>
                    </a:p>
                  </a:txBody>
                  <a:tcPr/>
                </a:tc>
                <a:tc>
                  <a:txBody>
                    <a:bodyPr/>
                    <a:lstStyle/>
                    <a:p>
                      <a:r>
                        <a:rPr lang="en-US" dirty="0" smtClean="0"/>
                        <a:t>2.0 to 2.3</a:t>
                      </a:r>
                      <a:endParaRPr lang="en-US" dirty="0"/>
                    </a:p>
                  </a:txBody>
                  <a:tcPr/>
                </a:tc>
                <a:tc>
                  <a:txBody>
                    <a:bodyPr/>
                    <a:lstStyle/>
                    <a:p>
                      <a:r>
                        <a:rPr lang="en-US" dirty="0" smtClean="0"/>
                        <a:t>Bauer et al 2013, case study</a:t>
                      </a:r>
                      <a:endParaRPr lang="en-US" dirty="0"/>
                    </a:p>
                  </a:txBody>
                  <a:tcPr/>
                </a:tc>
              </a:tr>
              <a:tr h="1476034">
                <a:tc>
                  <a:txBody>
                    <a:bodyPr/>
                    <a:lstStyle/>
                    <a:p>
                      <a:r>
                        <a:rPr lang="en-US" dirty="0" smtClean="0"/>
                        <a:t>Shared</a:t>
                      </a:r>
                      <a:r>
                        <a:rPr lang="en-US" baseline="0" dirty="0" smtClean="0"/>
                        <a:t> Lives</a:t>
                      </a:r>
                      <a:endParaRPr lang="en-US" dirty="0"/>
                    </a:p>
                  </a:txBody>
                  <a:tcPr/>
                </a:tc>
                <a:tc>
                  <a:txBody>
                    <a:bodyPr/>
                    <a:lstStyle/>
                    <a:p>
                      <a:r>
                        <a:rPr lang="en-GB" sz="1800" dirty="0" smtClean="0">
                          <a:solidFill>
                            <a:schemeClr val="tx1"/>
                          </a:solidFill>
                        </a:rPr>
                        <a:t>£47,738</a:t>
                      </a:r>
                      <a:endParaRPr lang="en-US" dirty="0"/>
                    </a:p>
                  </a:txBody>
                  <a:tcPr/>
                </a:tc>
                <a:tc>
                  <a:txBody>
                    <a:bodyPr/>
                    <a:lstStyle/>
                    <a:p>
                      <a:r>
                        <a:rPr lang="en-US" dirty="0" smtClean="0"/>
                        <a:t>1.7 to 2.4</a:t>
                      </a:r>
                      <a:endParaRPr lang="en-US" dirty="0"/>
                    </a:p>
                  </a:txBody>
                  <a:tcPr/>
                </a:tc>
                <a:tc>
                  <a:txBody>
                    <a:bodyPr/>
                    <a:lstStyle/>
                    <a:p>
                      <a:r>
                        <a:rPr lang="en-US" dirty="0" smtClean="0"/>
                        <a:t>NAAPS 2009, Social finance 2013, PSSRU</a:t>
                      </a:r>
                      <a:r>
                        <a:rPr lang="en-US" baseline="0" dirty="0" smtClean="0"/>
                        <a:t> 2014, case studies</a:t>
                      </a:r>
                      <a:endParaRPr lang="en-US" dirty="0"/>
                    </a:p>
                  </a:txBody>
                  <a:tcPr/>
                </a:tc>
              </a:tr>
              <a:tr h="1143736">
                <a:tc>
                  <a:txBody>
                    <a:bodyPr/>
                    <a:lstStyle/>
                    <a:p>
                      <a:r>
                        <a:rPr lang="en-US" dirty="0" smtClean="0"/>
                        <a:t>Intensive family interventions</a:t>
                      </a:r>
                      <a:endParaRPr lang="en-US" dirty="0"/>
                    </a:p>
                  </a:txBody>
                  <a:tcPr/>
                </a:tc>
                <a:tc>
                  <a:txBody>
                    <a:bodyPr/>
                    <a:lstStyle/>
                    <a:p>
                      <a:r>
                        <a:rPr lang="en-GB" sz="1800" dirty="0" smtClean="0">
                          <a:solidFill>
                            <a:schemeClr val="tx1"/>
                          </a:solidFill>
                        </a:rPr>
                        <a:t>£32,427</a:t>
                      </a:r>
                      <a:endParaRPr lang="en-US" dirty="0"/>
                    </a:p>
                  </a:txBody>
                  <a:tcPr/>
                </a:tc>
                <a:tc>
                  <a:txBody>
                    <a:bodyPr/>
                    <a:lstStyle/>
                    <a:p>
                      <a:r>
                        <a:rPr lang="en-US" dirty="0" smtClean="0"/>
                        <a:t>2.6 to 2.7</a:t>
                      </a:r>
                      <a:endParaRPr lang="en-US" dirty="0"/>
                    </a:p>
                  </a:txBody>
                  <a:tcPr/>
                </a:tc>
                <a:tc>
                  <a:txBody>
                    <a:bodyPr/>
                    <a:lstStyle/>
                    <a:p>
                      <a:r>
                        <a:rPr lang="en-US" dirty="0" smtClean="0"/>
                        <a:t>Case studies</a:t>
                      </a:r>
                      <a:endParaRPr lang="en-US" dirty="0"/>
                    </a:p>
                  </a:txBody>
                  <a:tcPr/>
                </a:tc>
              </a:tr>
              <a:tr h="645765">
                <a:tc>
                  <a:txBody>
                    <a:bodyPr/>
                    <a:lstStyle/>
                    <a:p>
                      <a:r>
                        <a:rPr lang="en-US" dirty="0" smtClean="0"/>
                        <a:t>Public</a:t>
                      </a:r>
                      <a:r>
                        <a:rPr lang="en-US" baseline="0" dirty="0" smtClean="0"/>
                        <a:t> Social Partnership</a:t>
                      </a:r>
                      <a:endParaRPr lang="en-US" dirty="0"/>
                    </a:p>
                  </a:txBody>
                  <a:tcPr/>
                </a:tc>
                <a:tc>
                  <a:txBody>
                    <a:bodyPr/>
                    <a:lstStyle/>
                    <a:p>
                      <a:r>
                        <a:rPr lang="en-GB" sz="1800" dirty="0" smtClean="0">
                          <a:solidFill>
                            <a:schemeClr val="tx1"/>
                          </a:solidFill>
                        </a:rPr>
                        <a:t>£42,219</a:t>
                      </a:r>
                      <a:endParaRPr lang="en-US" dirty="0"/>
                    </a:p>
                  </a:txBody>
                  <a:tcPr/>
                </a:tc>
                <a:tc>
                  <a:txBody>
                    <a:bodyPr/>
                    <a:lstStyle/>
                    <a:p>
                      <a:r>
                        <a:rPr lang="en-US" dirty="0" smtClean="0"/>
                        <a:t>None</a:t>
                      </a:r>
                      <a:endParaRPr lang="en-US" dirty="0"/>
                    </a:p>
                  </a:txBody>
                  <a:tcPr/>
                </a:tc>
                <a:tc>
                  <a:txBody>
                    <a:bodyPr/>
                    <a:lstStyle/>
                    <a:p>
                      <a:r>
                        <a:rPr lang="en-US" dirty="0" smtClean="0"/>
                        <a:t>Case</a:t>
                      </a:r>
                      <a:r>
                        <a:rPr lang="en-US" baseline="0" dirty="0" smtClean="0"/>
                        <a:t> study</a:t>
                      </a:r>
                      <a:endParaRPr lang="en-US" dirty="0"/>
                    </a:p>
                  </a:txBody>
                  <a:tcPr/>
                </a:tc>
              </a:tr>
            </a:tbl>
          </a:graphicData>
        </a:graphic>
      </p:graphicFrame>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3945"/>
            <a:ext cx="1240342"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51426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15616" y="260648"/>
            <a:ext cx="7560840" cy="6408712"/>
          </a:xfrm>
        </p:spPr>
        <p:txBody>
          <a:bodyPr>
            <a:normAutofit/>
          </a:bodyPr>
          <a:lstStyle/>
          <a:p>
            <a:pPr algn="l"/>
            <a:r>
              <a:rPr lang="en-GB" sz="2800" b="1" u="sng" dirty="0" smtClean="0">
                <a:solidFill>
                  <a:srgbClr val="1F497D"/>
                </a:solidFill>
              </a:rPr>
              <a:t>Challenges and limitations</a:t>
            </a:r>
          </a:p>
          <a:p>
            <a:pPr marL="342900" indent="-342900" algn="l">
              <a:buFont typeface="Arial"/>
              <a:buChar char="•"/>
            </a:pPr>
            <a:r>
              <a:rPr lang="en-GB" sz="2400" dirty="0" smtClean="0">
                <a:solidFill>
                  <a:schemeClr val="tx1"/>
                </a:solidFill>
              </a:rPr>
              <a:t>Evidence on long-term support from case studies and literature; evidence on short-term support from literature only</a:t>
            </a:r>
          </a:p>
          <a:p>
            <a:pPr marL="342900" indent="-342900" algn="l">
              <a:buFont typeface="Arial"/>
              <a:buChar char="•"/>
            </a:pPr>
            <a:r>
              <a:rPr lang="en-GB" sz="2400" dirty="0" smtClean="0">
                <a:solidFill>
                  <a:schemeClr val="tx1"/>
                </a:solidFill>
              </a:rPr>
              <a:t>Cost of care package versus intervention</a:t>
            </a:r>
          </a:p>
          <a:p>
            <a:pPr marL="342900" indent="-342900" algn="l">
              <a:buFont typeface="Arial"/>
              <a:buChar char="•"/>
            </a:pPr>
            <a:r>
              <a:rPr lang="en-GB" sz="2400" dirty="0" smtClean="0">
                <a:solidFill>
                  <a:schemeClr val="tx1"/>
                </a:solidFill>
              </a:rPr>
              <a:t>Case studies often did not provide sufficient detail so assumptions needed to be made about the duration and frequency</a:t>
            </a:r>
          </a:p>
          <a:p>
            <a:pPr marL="342900" indent="-342900" algn="l">
              <a:buFont typeface="Arial"/>
              <a:buChar char="•"/>
            </a:pPr>
            <a:r>
              <a:rPr lang="en-GB" sz="2400" dirty="0" smtClean="0">
                <a:solidFill>
                  <a:schemeClr val="tx1"/>
                </a:solidFill>
              </a:rPr>
              <a:t>Units of costs from the literature did not always match with the units reported in case studies</a:t>
            </a:r>
          </a:p>
          <a:p>
            <a:pPr marL="342900" indent="-342900" algn="l">
              <a:buFont typeface="Arial"/>
              <a:buChar char="•"/>
            </a:pPr>
            <a:r>
              <a:rPr lang="en-GB" sz="2400" dirty="0" smtClean="0">
                <a:solidFill>
                  <a:schemeClr val="tx1"/>
                </a:solidFill>
              </a:rPr>
              <a:t>Different time periods covered (12-24 months)</a:t>
            </a:r>
          </a:p>
          <a:p>
            <a:pPr marL="342900" indent="-342900" algn="l">
              <a:buFont typeface="Arial"/>
              <a:buChar char="•"/>
            </a:pPr>
            <a:r>
              <a:rPr lang="en-GB" sz="2400" dirty="0" smtClean="0">
                <a:solidFill>
                  <a:schemeClr val="tx1"/>
                </a:solidFill>
              </a:rPr>
              <a:t>Return on investment in case studies based primarily on annual costs of foster care provision </a:t>
            </a:r>
          </a:p>
          <a:p>
            <a:pPr marL="342900" indent="-342900" algn="l">
              <a:buFont typeface="Arial"/>
              <a:buChar char="•"/>
            </a:pPr>
            <a:r>
              <a:rPr lang="en-GB" sz="2400" dirty="0" smtClean="0">
                <a:solidFill>
                  <a:schemeClr val="tx1"/>
                </a:solidFill>
              </a:rPr>
              <a:t>A range of </a:t>
            </a:r>
            <a:r>
              <a:rPr lang="en-GB" sz="2400" dirty="0">
                <a:solidFill>
                  <a:schemeClr val="tx1"/>
                </a:solidFill>
              </a:rPr>
              <a:t>a</a:t>
            </a:r>
            <a:r>
              <a:rPr lang="en-GB" sz="2400" dirty="0" smtClean="0">
                <a:solidFill>
                  <a:schemeClr val="tx1"/>
                </a:solidFill>
              </a:rPr>
              <a:t>dditional outcomes were achieved that could not be transformed (‘monetised’)</a:t>
            </a:r>
          </a:p>
          <a:p>
            <a:pPr marL="342900" indent="-342900" algn="l">
              <a:buFont typeface="Arial"/>
              <a:buChar char="•"/>
            </a:pPr>
            <a:endParaRPr lang="en-GB" sz="2400" dirty="0" smtClean="0">
              <a:solidFill>
                <a:schemeClr val="tx1"/>
              </a:solidFill>
            </a:endParaRPr>
          </a:p>
          <a:p>
            <a:pPr marL="342900" indent="-342900" algn="l">
              <a:buFont typeface="Arial"/>
              <a:buChar char="•"/>
            </a:pPr>
            <a:endParaRPr lang="en-GB" sz="2000" dirty="0" smtClean="0">
              <a:solidFill>
                <a:schemeClr val="tx1"/>
              </a:solidFill>
            </a:endParaRPr>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3945"/>
            <a:ext cx="1240342"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15864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a:xfrm>
            <a:off x="762000" y="1371600"/>
            <a:ext cx="6997700" cy="762000"/>
          </a:xfrm>
        </p:spPr>
        <p:txBody>
          <a:bodyPr/>
          <a:lstStyle/>
          <a:p>
            <a:pPr eaLnBrk="1" hangingPunct="1"/>
            <a:r>
              <a:rPr lang="en-GB" b="1" dirty="0" smtClean="0">
                <a:solidFill>
                  <a:schemeClr val="bg1"/>
                </a:solidFill>
              </a:rPr>
              <a:t>Where we are</a:t>
            </a:r>
          </a:p>
        </p:txBody>
      </p:sp>
      <p:sp>
        <p:nvSpPr>
          <p:cNvPr id="19458" name="Content Placeholder 2"/>
          <p:cNvSpPr>
            <a:spLocks noGrp="1"/>
          </p:cNvSpPr>
          <p:nvPr>
            <p:ph idx="4294967295"/>
          </p:nvPr>
        </p:nvSpPr>
        <p:spPr>
          <a:xfrm>
            <a:off x="838200" y="2362200"/>
            <a:ext cx="6997700" cy="3962400"/>
          </a:xfrm>
        </p:spPr>
        <p:txBody>
          <a:bodyPr/>
          <a:lstStyle/>
          <a:p>
            <a:pPr eaLnBrk="1" hangingPunct="1"/>
            <a:r>
              <a:rPr lang="en-GB" dirty="0" smtClean="0">
                <a:solidFill>
                  <a:schemeClr val="bg1"/>
                </a:solidFill>
              </a:rPr>
              <a:t>Specialist parenting programmes being implemented for a range of vulnerable groups including LD</a:t>
            </a:r>
          </a:p>
          <a:p>
            <a:pPr eaLnBrk="1" hangingPunct="1"/>
            <a:r>
              <a:rPr lang="en-GB" dirty="0" smtClean="0">
                <a:solidFill>
                  <a:schemeClr val="bg1"/>
                </a:solidFill>
              </a:rPr>
              <a:t>Mellow bumps and mellow babies  has been co-ordinated Fife wide via Fairer Fife monies </a:t>
            </a:r>
          </a:p>
          <a:p>
            <a:pPr eaLnBrk="1" hangingPunct="1"/>
            <a:r>
              <a:rPr lang="en-GB" dirty="0" smtClean="0">
                <a:solidFill>
                  <a:schemeClr val="bg1"/>
                </a:solidFill>
              </a:rPr>
              <a:t>Parenting resources now available </a:t>
            </a:r>
          </a:p>
          <a:p>
            <a:pPr eaLnBrk="1" hangingPunct="1">
              <a:buFontTx/>
              <a:buNone/>
            </a:pPr>
            <a:r>
              <a:rPr lang="en-GB" dirty="0" smtClean="0">
                <a:solidFill>
                  <a:schemeClr val="bg1"/>
                </a:solidFill>
              </a:rPr>
              <a:t>    from Health Promotion </a:t>
            </a:r>
          </a:p>
        </p:txBody>
      </p:sp>
      <p:pic>
        <p:nvPicPr>
          <p:cNvPr id="19459" name="Picture 5" descr="Getting it Right - COLOUR logo 2"/>
          <p:cNvPicPr>
            <a:picLocks noChangeAspect="1" noChangeArrowheads="1"/>
          </p:cNvPicPr>
          <p:nvPr/>
        </p:nvPicPr>
        <p:blipFill>
          <a:blip r:embed="rId2" cstate="print"/>
          <a:srcRect/>
          <a:stretch>
            <a:fillRect/>
          </a:stretch>
        </p:blipFill>
        <p:spPr bwMode="auto">
          <a:xfrm>
            <a:off x="1219200" y="457200"/>
            <a:ext cx="1495425" cy="838200"/>
          </a:xfrm>
          <a:prstGeom prst="rect">
            <a:avLst/>
          </a:prstGeom>
          <a:noFill/>
          <a:ln w="9525">
            <a:noFill/>
            <a:miter lim="800000"/>
            <a:headEnd/>
            <a:tailEnd/>
          </a:ln>
        </p:spPr>
      </p:pic>
      <p:pic>
        <p:nvPicPr>
          <p:cNvPr id="19460" name="Picture 1" descr="C:\Documents and Settings\mary paris\Desktop\Fife_Council_col.jpg"/>
          <p:cNvPicPr>
            <a:picLocks noChangeAspect="1" noChangeArrowheads="1"/>
          </p:cNvPicPr>
          <p:nvPr/>
        </p:nvPicPr>
        <p:blipFill>
          <a:blip r:embed="rId3" cstate="print"/>
          <a:srcRect/>
          <a:stretch>
            <a:fillRect/>
          </a:stretch>
        </p:blipFill>
        <p:spPr bwMode="auto">
          <a:xfrm>
            <a:off x="3733800" y="457200"/>
            <a:ext cx="1647825" cy="838200"/>
          </a:xfrm>
          <a:prstGeom prst="rect">
            <a:avLst/>
          </a:prstGeom>
          <a:noFill/>
          <a:ln w="9525">
            <a:noFill/>
            <a:miter lim="800000"/>
            <a:headEnd/>
            <a:tailEnd/>
          </a:ln>
        </p:spPr>
      </p:pic>
    </p:spTree>
    <p:extLst>
      <p:ext uri="{BB962C8B-B14F-4D97-AF65-F5344CB8AC3E}">
        <p14:creationId xmlns:p14="http://schemas.microsoft.com/office/powerpoint/2010/main" val="34640765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idx="4294967295"/>
          </p:nvPr>
        </p:nvSpPr>
        <p:spPr>
          <a:xfrm>
            <a:off x="533400" y="1295400"/>
            <a:ext cx="6997700" cy="1143000"/>
          </a:xfrm>
        </p:spPr>
        <p:txBody>
          <a:bodyPr/>
          <a:lstStyle/>
          <a:p>
            <a:pPr eaLnBrk="1" hangingPunct="1"/>
            <a:r>
              <a:rPr lang="en-GB" b="1" dirty="0" smtClean="0">
                <a:solidFill>
                  <a:schemeClr val="bg1"/>
                </a:solidFill>
              </a:rPr>
              <a:t>Parenting Resources</a:t>
            </a:r>
            <a:r>
              <a:rPr lang="en-GB" b="1" dirty="0" smtClean="0"/>
              <a:t> </a:t>
            </a:r>
          </a:p>
        </p:txBody>
      </p:sp>
      <p:pic>
        <p:nvPicPr>
          <p:cNvPr id="20482" name="Picture 5" descr="My Pregnancy, My Choice1"/>
          <p:cNvPicPr>
            <a:picLocks noGrp="1" noChangeAspect="1" noChangeArrowheads="1"/>
          </p:cNvPicPr>
          <p:nvPr>
            <p:ph idx="4294967295"/>
          </p:nvPr>
        </p:nvPicPr>
        <p:blipFill>
          <a:blip r:embed="rId3" cstate="print"/>
          <a:srcRect/>
          <a:stretch>
            <a:fillRect/>
          </a:stretch>
        </p:blipFill>
        <p:spPr>
          <a:xfrm>
            <a:off x="423863" y="2514600"/>
            <a:ext cx="2474912" cy="3429000"/>
          </a:xfrm>
        </p:spPr>
      </p:pic>
      <p:pic>
        <p:nvPicPr>
          <p:cNvPr id="20483" name="Picture 6" descr="You and Your Baby 0-1"/>
          <p:cNvPicPr>
            <a:picLocks noChangeAspect="1" noChangeArrowheads="1"/>
          </p:cNvPicPr>
          <p:nvPr/>
        </p:nvPicPr>
        <p:blipFill>
          <a:blip r:embed="rId4" cstate="print"/>
          <a:srcRect/>
          <a:stretch>
            <a:fillRect/>
          </a:stretch>
        </p:blipFill>
        <p:spPr bwMode="auto">
          <a:xfrm>
            <a:off x="3124200" y="2590800"/>
            <a:ext cx="2443163" cy="3381375"/>
          </a:xfrm>
          <a:prstGeom prst="rect">
            <a:avLst/>
          </a:prstGeom>
          <a:noFill/>
          <a:ln w="9525">
            <a:noFill/>
            <a:miter lim="800000"/>
            <a:headEnd/>
            <a:tailEnd/>
          </a:ln>
        </p:spPr>
      </p:pic>
      <p:pic>
        <p:nvPicPr>
          <p:cNvPr id="20484" name="Picture 7" descr="You and Your Child 1-5"/>
          <p:cNvPicPr>
            <a:picLocks noChangeAspect="1" noChangeArrowheads="1"/>
          </p:cNvPicPr>
          <p:nvPr/>
        </p:nvPicPr>
        <p:blipFill>
          <a:blip r:embed="rId5" cstate="print"/>
          <a:srcRect/>
          <a:stretch>
            <a:fillRect/>
          </a:stretch>
        </p:blipFill>
        <p:spPr bwMode="auto">
          <a:xfrm>
            <a:off x="5638800" y="3429000"/>
            <a:ext cx="3276600" cy="2438400"/>
          </a:xfrm>
          <a:prstGeom prst="rect">
            <a:avLst/>
          </a:prstGeom>
          <a:noFill/>
          <a:ln w="9525">
            <a:noFill/>
            <a:miter lim="800000"/>
            <a:headEnd/>
            <a:tailEnd/>
          </a:ln>
        </p:spPr>
      </p:pic>
      <p:pic>
        <p:nvPicPr>
          <p:cNvPr id="20485" name="Picture 8" descr="Getting it Right - COLOUR logo 2"/>
          <p:cNvPicPr>
            <a:picLocks noChangeAspect="1" noChangeArrowheads="1"/>
          </p:cNvPicPr>
          <p:nvPr/>
        </p:nvPicPr>
        <p:blipFill>
          <a:blip r:embed="rId6" cstate="print"/>
          <a:srcRect/>
          <a:stretch>
            <a:fillRect/>
          </a:stretch>
        </p:blipFill>
        <p:spPr bwMode="auto">
          <a:xfrm>
            <a:off x="838200" y="533400"/>
            <a:ext cx="1495425" cy="838200"/>
          </a:xfrm>
          <a:prstGeom prst="rect">
            <a:avLst/>
          </a:prstGeom>
          <a:noFill/>
          <a:ln w="9525">
            <a:noFill/>
            <a:miter lim="800000"/>
            <a:headEnd/>
            <a:tailEnd/>
          </a:ln>
        </p:spPr>
      </p:pic>
      <p:pic>
        <p:nvPicPr>
          <p:cNvPr id="20486" name="Picture 1" descr="C:\Documents and Settings\mary paris\Desktop\Fife_Council_col.jpg"/>
          <p:cNvPicPr>
            <a:picLocks noChangeAspect="1" noChangeArrowheads="1"/>
          </p:cNvPicPr>
          <p:nvPr/>
        </p:nvPicPr>
        <p:blipFill>
          <a:blip r:embed="rId7" cstate="print"/>
          <a:srcRect/>
          <a:stretch>
            <a:fillRect/>
          </a:stretch>
        </p:blipFill>
        <p:spPr bwMode="auto">
          <a:xfrm>
            <a:off x="3810000" y="533400"/>
            <a:ext cx="1647825" cy="838200"/>
          </a:xfrm>
          <a:prstGeom prst="rect">
            <a:avLst/>
          </a:prstGeom>
          <a:noFill/>
          <a:ln w="9525">
            <a:noFill/>
            <a:miter lim="800000"/>
            <a:headEnd/>
            <a:tailEnd/>
          </a:ln>
        </p:spPr>
      </p:pic>
    </p:spTree>
    <p:extLst>
      <p:ext uri="{BB962C8B-B14F-4D97-AF65-F5344CB8AC3E}">
        <p14:creationId xmlns:p14="http://schemas.microsoft.com/office/powerpoint/2010/main" val="1969534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066800" y="1828800"/>
            <a:ext cx="6997700" cy="1143000"/>
          </a:xfrm>
        </p:spPr>
        <p:txBody>
          <a:bodyPr/>
          <a:lstStyle/>
          <a:p>
            <a:pPr algn="ctr"/>
            <a:r>
              <a:rPr lang="en-GB" sz="3200" b="1" dirty="0" smtClean="0">
                <a:solidFill>
                  <a:schemeClr val="bg1"/>
                </a:solidFill>
              </a:rPr>
              <a:t>Key features of good practice</a:t>
            </a:r>
            <a:r>
              <a:rPr lang="en-GB" sz="2400" b="1" dirty="0" smtClean="0">
                <a:solidFill>
                  <a:schemeClr val="bg1"/>
                </a:solidFill>
              </a:rPr>
              <a:t/>
            </a:r>
            <a:br>
              <a:rPr lang="en-GB" sz="2400" b="1" dirty="0" smtClean="0">
                <a:solidFill>
                  <a:schemeClr val="bg1"/>
                </a:solidFill>
              </a:rPr>
            </a:br>
            <a:r>
              <a:rPr lang="en-GB" sz="1800" dirty="0" smtClean="0">
                <a:solidFill>
                  <a:schemeClr val="bg1"/>
                </a:solidFill>
              </a:rPr>
              <a:t>(Good Practice Guidance on Working with Parents with  learning Disability, </a:t>
            </a:r>
            <a:r>
              <a:rPr lang="en-GB" sz="1800" dirty="0" err="1" smtClean="0">
                <a:solidFill>
                  <a:schemeClr val="bg1"/>
                </a:solidFill>
              </a:rPr>
              <a:t>DoH</a:t>
            </a:r>
            <a:r>
              <a:rPr lang="en-GB" sz="1800" smtClean="0">
                <a:solidFill>
                  <a:schemeClr val="bg1"/>
                </a:solidFill>
              </a:rPr>
              <a:t> and DES, 2007)</a:t>
            </a:r>
          </a:p>
        </p:txBody>
      </p:sp>
      <p:sp>
        <p:nvSpPr>
          <p:cNvPr id="22530" name="Rectangle 3"/>
          <p:cNvSpPr>
            <a:spLocks noGrp="1" noChangeArrowheads="1"/>
          </p:cNvSpPr>
          <p:nvPr>
            <p:ph type="body" idx="1"/>
          </p:nvPr>
        </p:nvSpPr>
        <p:spPr>
          <a:xfrm>
            <a:off x="609600" y="3352800"/>
            <a:ext cx="7848600" cy="3200400"/>
          </a:xfrm>
        </p:spPr>
        <p:txBody>
          <a:bodyPr/>
          <a:lstStyle/>
          <a:p>
            <a:pPr>
              <a:lnSpc>
                <a:spcPct val="100000"/>
              </a:lnSpc>
            </a:pPr>
            <a:r>
              <a:rPr lang="en-GB" sz="2400" smtClean="0">
                <a:solidFill>
                  <a:schemeClr val="bg1"/>
                </a:solidFill>
              </a:rPr>
              <a:t>Accessible information and communication</a:t>
            </a:r>
          </a:p>
          <a:p>
            <a:pPr>
              <a:lnSpc>
                <a:spcPct val="100000"/>
              </a:lnSpc>
            </a:pPr>
            <a:r>
              <a:rPr lang="en-GB" sz="2400" smtClean="0">
                <a:solidFill>
                  <a:schemeClr val="bg1"/>
                </a:solidFill>
              </a:rPr>
              <a:t>Clear and coordinated referral processes, eligibility criteria and care pathways</a:t>
            </a:r>
          </a:p>
          <a:p>
            <a:pPr>
              <a:lnSpc>
                <a:spcPct val="100000"/>
              </a:lnSpc>
            </a:pPr>
            <a:r>
              <a:rPr lang="en-GB" sz="2400" smtClean="0">
                <a:solidFill>
                  <a:schemeClr val="bg1"/>
                </a:solidFill>
              </a:rPr>
              <a:t>Support designed to meet the need of parents and children based on their strengths and needs</a:t>
            </a:r>
          </a:p>
          <a:p>
            <a:pPr>
              <a:lnSpc>
                <a:spcPct val="100000"/>
              </a:lnSpc>
            </a:pPr>
            <a:r>
              <a:rPr lang="en-GB" sz="2400" smtClean="0">
                <a:solidFill>
                  <a:schemeClr val="bg1"/>
                </a:solidFill>
              </a:rPr>
              <a:t>Long term support where necessary</a:t>
            </a:r>
          </a:p>
          <a:p>
            <a:pPr>
              <a:lnSpc>
                <a:spcPct val="100000"/>
              </a:lnSpc>
            </a:pPr>
            <a:r>
              <a:rPr lang="en-GB" sz="2400" smtClean="0">
                <a:solidFill>
                  <a:schemeClr val="bg1"/>
                </a:solidFill>
              </a:rPr>
              <a:t>Access to independent advocacy</a:t>
            </a:r>
            <a:endParaRPr lang="en-US" sz="2400" smtClean="0">
              <a:solidFill>
                <a:schemeClr val="bg1"/>
              </a:solidFill>
            </a:endParaRPr>
          </a:p>
          <a:p>
            <a:endParaRPr lang="en-GB" sz="2600" smtClean="0"/>
          </a:p>
        </p:txBody>
      </p:sp>
      <p:pic>
        <p:nvPicPr>
          <p:cNvPr id="22531" name="Picture 5" descr="Getting it Right - COLOUR logo 2"/>
          <p:cNvPicPr>
            <a:picLocks noChangeAspect="1" noChangeArrowheads="1"/>
          </p:cNvPicPr>
          <p:nvPr/>
        </p:nvPicPr>
        <p:blipFill>
          <a:blip r:embed="rId3" cstate="print"/>
          <a:srcRect/>
          <a:stretch>
            <a:fillRect/>
          </a:stretch>
        </p:blipFill>
        <p:spPr bwMode="auto">
          <a:xfrm>
            <a:off x="1143000" y="533400"/>
            <a:ext cx="1676400" cy="939800"/>
          </a:xfrm>
          <a:prstGeom prst="rect">
            <a:avLst/>
          </a:prstGeom>
          <a:noFill/>
          <a:ln w="9525">
            <a:noFill/>
            <a:miter lim="800000"/>
            <a:headEnd/>
            <a:tailEnd/>
          </a:ln>
        </p:spPr>
      </p:pic>
      <p:pic>
        <p:nvPicPr>
          <p:cNvPr id="22532" name="Picture 1" descr="C:\Documents and Settings\mary paris\Desktop\Fife_Council_col.jpg"/>
          <p:cNvPicPr>
            <a:picLocks noChangeAspect="1" noChangeArrowheads="1"/>
          </p:cNvPicPr>
          <p:nvPr/>
        </p:nvPicPr>
        <p:blipFill>
          <a:blip r:embed="rId4" cstate="print"/>
          <a:srcRect/>
          <a:stretch>
            <a:fillRect/>
          </a:stretch>
        </p:blipFill>
        <p:spPr bwMode="auto">
          <a:xfrm>
            <a:off x="4038600" y="533400"/>
            <a:ext cx="1835150" cy="914400"/>
          </a:xfrm>
          <a:prstGeom prst="rect">
            <a:avLst/>
          </a:prstGeom>
          <a:noFill/>
          <a:ln w="9525">
            <a:noFill/>
            <a:miter lim="800000"/>
            <a:headEnd/>
            <a:tailEnd/>
          </a:ln>
        </p:spPr>
      </p:pic>
    </p:spTree>
    <p:extLst>
      <p:ext uri="{BB962C8B-B14F-4D97-AF65-F5344CB8AC3E}">
        <p14:creationId xmlns:p14="http://schemas.microsoft.com/office/powerpoint/2010/main" val="2919928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NHS Fife Powerpoint template">
  <a:themeElements>
    <a:clrScheme name="NHS Fife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HS Fife Powerpoint template">
      <a:majorFont>
        <a:latin typeface="StoneSansSemibold"/>
        <a:ea typeface=""/>
        <a:cs typeface=""/>
      </a:majorFont>
      <a:minorFont>
        <a:latin typeface="StoneSans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NHS Fife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HS Fife Powerpoin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HS Fife Powerpoin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HS Fife Powerpoin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HS Fife Powerpoin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HS Fife Powerpoin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HS Fife Powerpoin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285</TotalTime>
  <Words>3813</Words>
  <Application>Microsoft Office PowerPoint</Application>
  <PresentationFormat>On-screen Show (4:3)</PresentationFormat>
  <Paragraphs>420</Paragraphs>
  <Slides>62</Slides>
  <Notes>9</Notes>
  <HiddenSlides>0</HiddenSlides>
  <MMClips>0</MMClips>
  <ScaleCrop>false</ScaleCrop>
  <HeadingPairs>
    <vt:vector size="4" baseType="variant">
      <vt:variant>
        <vt:lpstr>Theme</vt:lpstr>
      </vt:variant>
      <vt:variant>
        <vt:i4>4</vt:i4>
      </vt:variant>
      <vt:variant>
        <vt:lpstr>Slide Titles</vt:lpstr>
      </vt:variant>
      <vt:variant>
        <vt:i4>62</vt:i4>
      </vt:variant>
    </vt:vector>
  </HeadingPairs>
  <TitlesOfParts>
    <vt:vector size="66" baseType="lpstr">
      <vt:lpstr>Office Theme</vt:lpstr>
      <vt:lpstr>3_NHS Fife Powerpoint template</vt:lpstr>
      <vt:lpstr>1_Office Theme</vt:lpstr>
      <vt:lpstr>2_Office Theme</vt:lpstr>
      <vt:lpstr>Supporting Parents With a Learning Disability – Where Are We Now?</vt:lpstr>
      <vt:lpstr>PowerPoint Presentation</vt:lpstr>
      <vt:lpstr>Parents with a  Learning Disability</vt:lpstr>
      <vt:lpstr>Context</vt:lpstr>
      <vt:lpstr>Keys To Life – Recommendation 38</vt:lpstr>
      <vt:lpstr>Where we are</vt:lpstr>
      <vt:lpstr>Where we are</vt:lpstr>
      <vt:lpstr>Parenting Resources </vt:lpstr>
      <vt:lpstr>Key features of good practice (Good Practice Guidance on Working with Parents with  learning Disability, DoH and DES, 2007)</vt:lpstr>
      <vt:lpstr>LD Pregnancy Pathway</vt:lpstr>
      <vt:lpstr>PowerPoint Presentation</vt:lpstr>
      <vt:lpstr>Family Health Project</vt:lpstr>
      <vt:lpstr>Principle Objectives</vt:lpstr>
      <vt:lpstr>Developments </vt:lpstr>
      <vt:lpstr>Process</vt:lpstr>
      <vt:lpstr>Challenges</vt:lpstr>
      <vt:lpstr>Identifying individuals with a LD</vt:lpstr>
      <vt:lpstr>PowerPoint Presentation</vt:lpstr>
      <vt:lpstr>Pregnancy Support Pack Accessible resources used by NHS Fife</vt:lpstr>
      <vt:lpstr>Pregnancy Support Pack </vt:lpstr>
      <vt:lpstr>Original Blood Test Information</vt:lpstr>
      <vt:lpstr>PowerPoint Presentation</vt:lpstr>
      <vt:lpstr>The need to recognise LD..</vt:lpstr>
      <vt:lpstr>The Learning Disability Screening Questionnaire (LDSQ)  Karen McKenzie &amp; Donna Paxton </vt:lpstr>
      <vt:lpstr>The Learning Disability Screening Questionnaire (LDSQ)  Karen McKenzie &amp; Donna Paxton </vt:lpstr>
      <vt:lpstr>Findings</vt:lpstr>
      <vt:lpstr>Mellow Babies Group </vt:lpstr>
      <vt:lpstr>Mentors </vt:lpstr>
      <vt:lpstr>Evaluation</vt:lpstr>
      <vt:lpstr>Community Learning Disability Team Nurse  Interventions</vt:lpstr>
      <vt:lpstr>Community Learning Disability Team Nurse   Interventions</vt:lpstr>
      <vt:lpstr>Community Learning Disability Team Nurse  Other Interventions</vt:lpstr>
      <vt:lpstr>Pathway Challenges</vt:lpstr>
      <vt:lpstr>Contact Details</vt:lpstr>
      <vt:lpstr>PowerPoint Presentation</vt:lpstr>
      <vt:lpstr>Principles of Supported Parenting </vt:lpstr>
      <vt:lpstr>3 Sections:</vt:lpstr>
      <vt:lpstr>Good Practice Examples</vt:lpstr>
      <vt:lpstr>Case Studies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Parents With a Learning Disability – Where Are We Now?</dc:title>
  <dc:creator>Andy Miller</dc:creator>
  <cp:lastModifiedBy>Andy Miller</cp:lastModifiedBy>
  <cp:revision>22</cp:revision>
  <dcterms:created xsi:type="dcterms:W3CDTF">2015-05-27T15:31:16Z</dcterms:created>
  <dcterms:modified xsi:type="dcterms:W3CDTF">2015-06-02T10:01:53Z</dcterms:modified>
</cp:coreProperties>
</file>