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8" r:id="rId4"/>
    <p:sldId id="279" r:id="rId5"/>
    <p:sldId id="264" r:id="rId6"/>
    <p:sldId id="265" r:id="rId7"/>
    <p:sldId id="266" r:id="rId8"/>
    <p:sldId id="289" r:id="rId9"/>
    <p:sldId id="281" r:id="rId10"/>
    <p:sldId id="282" r:id="rId11"/>
    <p:sldId id="269" r:id="rId12"/>
    <p:sldId id="290" r:id="rId13"/>
    <p:sldId id="291" r:id="rId14"/>
    <p:sldId id="273" r:id="rId15"/>
    <p:sldId id="285" r:id="rId16"/>
    <p:sldId id="287" r:id="rId17"/>
    <p:sldId id="288" r:id="rId1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2" autoAdjust="0"/>
    <p:restoredTop sz="59964" autoAdjust="0"/>
  </p:normalViewPr>
  <p:slideViewPr>
    <p:cSldViewPr snapToGrid="0">
      <p:cViewPr varScale="1">
        <p:scale>
          <a:sx n="44" d="100"/>
          <a:sy n="44" d="100"/>
        </p:scale>
        <p:origin x="16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3200" dirty="0">
                <a:solidFill>
                  <a:schemeClr val="accent1">
                    <a:lumMod val="50000"/>
                  </a:schemeClr>
                </a:solidFill>
              </a:rPr>
              <a:t>Frequency of Incidents (ABC forms) </a:t>
            </a:r>
          </a:p>
          <a:p>
            <a:pPr>
              <a:defRPr sz="3200"/>
            </a:pPr>
            <a:r>
              <a:rPr lang="en-GB" sz="3200" dirty="0">
                <a:solidFill>
                  <a:schemeClr val="accent1">
                    <a:lumMod val="50000"/>
                  </a:schemeClr>
                </a:solidFill>
              </a:rPr>
              <a:t>August 18-June 19 </a:t>
            </a:r>
          </a:p>
        </c:rich>
      </c:tx>
      <c:layout>
        <c:manualLayout>
          <c:xMode val="edge"/>
          <c:yMode val="edge"/>
          <c:x val="0.1968580906730254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Sheet1!$A$1:$A$11</c:f>
              <c:strCache>
                <c:ptCount val="11"/>
                <c:pt idx="0">
                  <c:v>August 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22</c:v>
                </c:pt>
                <c:pt idx="1">
                  <c:v>35</c:v>
                </c:pt>
                <c:pt idx="2">
                  <c:v>16</c:v>
                </c:pt>
                <c:pt idx="3">
                  <c:v>15</c:v>
                </c:pt>
                <c:pt idx="4">
                  <c:v>11</c:v>
                </c:pt>
                <c:pt idx="5">
                  <c:v>6</c:v>
                </c:pt>
                <c:pt idx="6">
                  <c:v>5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242032"/>
        <c:axId val="110243208"/>
      </c:lineChart>
      <c:catAx>
        <c:axId val="11024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0243208"/>
        <c:crosses val="autoZero"/>
        <c:auto val="1"/>
        <c:lblAlgn val="ctr"/>
        <c:lblOffset val="100"/>
        <c:noMultiLvlLbl val="0"/>
      </c:catAx>
      <c:valAx>
        <c:axId val="110243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024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F76E0-DB47-4FA9-B869-225D55D0826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D5F2D-544D-4EEE-99A7-4D2FF5F06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42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18000"/>
              </a:lnSpc>
              <a:spcAft>
                <a:spcPts val="0"/>
              </a:spcAft>
            </a:pPr>
            <a:endParaRPr lang="en-GB" sz="1200" kern="0" baseline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8000"/>
              </a:lnSpc>
              <a:spcAft>
                <a:spcPts val="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89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44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5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43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25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3E192-4443-42FF-B7AC-9F5EBC55D799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96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26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19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1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CB2A1-0558-4F60-80A4-20B58E40BFD1}" type="slidenum">
              <a:rPr lang="en-GB" smtClean="0">
                <a:ea typeface="ＭＳ Ｐゴシック" pitchFamily="34" charset="-128"/>
              </a:rPr>
              <a:pPr/>
              <a:t>3</a:t>
            </a:fld>
            <a:endParaRPr lang="en-GB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4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7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09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42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80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96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D5F2D-544D-4EEE-99A7-4D2FF5F0611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30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7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35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2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7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42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70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3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5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3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1C836-D094-4E7F-802D-09F2198C5484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39F3-060B-4447-B030-85B3EBEE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52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shaw@trfs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2ahUKEwjUysb8i5HaAhXJ7BQKHa9FBdEQjRx6BAgAEAU&amp;url=https://pngtree.com/freepng/people-picture-material-3d-icon_374750.html&amp;psig=AOvVaw2PP4Ypidqju2u-dn_CZmjb&amp;ust=152239775361076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4226"/>
            <a:ext cx="10515600" cy="44862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altLang="en-US" sz="54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</a:t>
            </a:r>
            <a:r>
              <a:rPr lang="en-GB" altLang="en-US" sz="54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PBS in Social Care </a:t>
            </a:r>
            <a:r>
              <a:rPr lang="en-GB" altLang="en-US" sz="54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</a:p>
          <a:p>
            <a:pPr marL="0" indent="0" algn="ctr">
              <a:buNone/>
            </a:pPr>
            <a:endParaRPr lang="en-GB" sz="3600" b="1" kern="0" dirty="0" smtClean="0"/>
          </a:p>
          <a:p>
            <a:pPr marL="0" indent="0" algn="ctr">
              <a:buNone/>
            </a:pPr>
            <a:r>
              <a:rPr lang="en-GB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Caroline Shaw </a:t>
            </a:r>
          </a:p>
          <a:p>
            <a:pPr marL="0" indent="0" algn="ctr">
              <a:buNone/>
            </a:pPr>
            <a:r>
              <a:rPr lang="en-GB" sz="3600" b="1" kern="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cshaw@trfs.org.uk</a:t>
            </a:r>
            <a:endParaRPr lang="en-GB" sz="36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Complex Needs </a:t>
            </a:r>
          </a:p>
          <a:p>
            <a:pPr marL="0" indent="0" algn="ctr">
              <a:buNone/>
            </a:pPr>
            <a:r>
              <a:rPr lang="en-GB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Richmond Fellowship Scotland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3" descr="SCLD logo high 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583" y="173613"/>
            <a:ext cx="831475" cy="113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2" y="262734"/>
            <a:ext cx="1139104" cy="123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30595" y="147193"/>
            <a:ext cx="76552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PBS Community of Practice </a:t>
            </a:r>
            <a:r>
              <a:rPr kumimoji="0" lang="en-GB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Scotland 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1" y="136525"/>
            <a:ext cx="11002108" cy="707537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 Support Plan - John 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185938"/>
              </p:ext>
            </p:extLst>
          </p:nvPr>
        </p:nvGraphicFramePr>
        <p:xfrm>
          <a:off x="213945" y="844062"/>
          <a:ext cx="11813932" cy="58137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06171"/>
                <a:gridCol w="2006171"/>
                <a:gridCol w="2586366"/>
                <a:gridCol w="3201349"/>
                <a:gridCol w="2013875"/>
              </a:tblGrid>
              <a:tr h="304431">
                <a:tc gridSpan="4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PROACTIVE STRATEGIES</a:t>
                      </a:r>
                      <a:endParaRPr lang="en-GB" sz="1800" b="1" kern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REACTIVE STRATEGIES</a:t>
                      </a:r>
                      <a:endParaRPr lang="en-GB" sz="1800" b="1" kern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1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Ecological </a:t>
                      </a:r>
                      <a:endParaRPr lang="en-GB" sz="24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24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Skills </a:t>
                      </a:r>
                      <a:endParaRPr lang="en-GB" sz="24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/>
                </a:tc>
              </a:tr>
              <a:tr h="552173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endParaRPr lang="en-GB" sz="16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en-GB" sz="16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and Leisure </a:t>
                      </a:r>
                      <a:endParaRPr lang="en-GB" sz="16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</a:t>
                      </a:r>
                      <a:r>
                        <a:rPr lang="en-GB" sz="180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Developments</a:t>
                      </a:r>
                      <a:endParaRPr lang="en-GB" sz="16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 anchor="ctr"/>
                </a:tc>
              </a:tr>
              <a:tr h="4410309"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1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en-GB" sz="1800" b="1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en-GB" sz="1800" kern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GB" sz="18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 </a:t>
                      </a:r>
                      <a:endParaRPr lang="en-GB" sz="18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873" marR="56873" marT="30016" marB="0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896206" y="1815178"/>
            <a:ext cx="2844236" cy="29974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99095" y="5513805"/>
            <a:ext cx="2831123" cy="14771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3945" y="2382253"/>
            <a:ext cx="1755531" cy="363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 dirty="0">
                <a:latin typeface="Arial" panose="020B0604020202020204" pitchFamily="34" charset="0"/>
                <a:cs typeface="Arial" panose="020B0604020202020204" pitchFamily="34" charset="0"/>
              </a:rPr>
              <a:t>Home Layout </a:t>
            </a:r>
            <a:endParaRPr lang="en-GB" b="1" kern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Change the seating arrangement so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does not have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back to the door and has optimum social positioning </a:t>
            </a:r>
            <a:endParaRPr lang="en-GB" kern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266524"/>
            <a:ext cx="1881553" cy="401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 dirty="0">
                <a:latin typeface="Arial" panose="020B0604020202020204" pitchFamily="34" charset="0"/>
                <a:cs typeface="Arial" panose="020B0604020202020204" pitchFamily="34" charset="0"/>
              </a:rPr>
              <a:t>Talking Mats </a:t>
            </a:r>
            <a:endParaRPr lang="en-GB" b="1" kern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Develop discussion led by 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around activities, interests, feeling</a:t>
            </a:r>
            <a:endParaRPr lang="en-GB" kern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Visuals/written</a:t>
            </a:r>
            <a:r>
              <a:rPr lang="en-GB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communication systems</a:t>
            </a:r>
            <a:endParaRPr lang="en-GB" kern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GB" b="1" kern="0" dirty="0">
                <a:latin typeface="Arial" panose="020B0604020202020204" pitchFamily="34" charset="0"/>
                <a:cs typeface="Arial" panose="020B0604020202020204" pitchFamily="34" charset="0"/>
              </a:rPr>
              <a:t>Stories</a:t>
            </a:r>
            <a:endParaRPr lang="en-GB" b="1" kern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4077" y="2382253"/>
            <a:ext cx="2277670" cy="4341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Active Support </a:t>
            </a:r>
            <a:endParaRPr lang="en-GB" b="1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building confidence and feelings of ownership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Community participation classes </a:t>
            </a:r>
            <a:endParaRPr lang="en-GB" b="1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Build social contacts: 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lnSpc>
                <a:spcPct val="118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Zumba class 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lnSpc>
                <a:spcPct val="118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Music Concert</a:t>
            </a:r>
            <a:endParaRPr lang="en-GB" kern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8271" y="2382253"/>
            <a:ext cx="2835750" cy="4312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Board Games with staff</a:t>
            </a:r>
            <a:endParaRPr lang="en-GB" b="1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 (turn taking, sharing attention)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Using Skype independently </a:t>
            </a:r>
            <a:endParaRPr lang="en-GB" b="1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Contact with family 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Choice Wheel</a:t>
            </a:r>
            <a:endParaRPr lang="en-GB" b="1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Choosing activities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Practicing conversation starters</a:t>
            </a:r>
            <a:endParaRPr lang="en-GB" b="1" kern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82463" y="2266524"/>
            <a:ext cx="1945414" cy="398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Stimulus change bum bag </a:t>
            </a: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responding to warning signs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De-escalation plan: </a:t>
            </a: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consistent staff response 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kern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8000"/>
              </a:lnSpc>
              <a:spcAft>
                <a:spcPts val="0"/>
              </a:spcAft>
            </a:pPr>
            <a:r>
              <a:rPr lang="en-GB" b="1" kern="0">
                <a:latin typeface="Arial" panose="020B0604020202020204" pitchFamily="34" charset="0"/>
                <a:cs typeface="Arial" panose="020B0604020202020204" pitchFamily="34" charset="0"/>
              </a:rPr>
              <a:t>Self-calming strategies: </a:t>
            </a:r>
            <a:r>
              <a:rPr lang="en-GB" kern="0">
                <a:latin typeface="Arial" panose="020B0604020202020204" pitchFamily="34" charset="0"/>
                <a:cs typeface="Arial" panose="020B0604020202020204" pitchFamily="34" charset="0"/>
              </a:rPr>
              <a:t>Ipod  </a:t>
            </a:r>
            <a:endParaRPr lang="en-GB" kern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14410"/>
            <a:ext cx="8698523" cy="164390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Communication Talking Mats </a:t>
            </a:r>
            <a:endParaRPr lang="en-GB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41" y="1658310"/>
            <a:ext cx="5735319" cy="4694364"/>
          </a:xfrm>
        </p:spPr>
        <p:txBody>
          <a:bodyPr>
            <a:noAutofit/>
          </a:bodyPr>
          <a:lstStyle/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Communication system 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Interactive resource using 3 sets of picture communication symbols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Allows a topic to be discussed in a concrete way at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John’s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pace 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Helps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express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preferences and feelings </a:t>
            </a:r>
          </a:p>
        </p:txBody>
      </p:sp>
      <p:pic>
        <p:nvPicPr>
          <p:cNvPr id="4" name="Picture 3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 rotWithShape="1">
          <a:blip r:embed="rId5"/>
          <a:srcRect l="16619" t="14207" r="17239" b="10930"/>
          <a:stretch/>
        </p:blipFill>
        <p:spPr bwMode="auto">
          <a:xfrm>
            <a:off x="6448925" y="1658311"/>
            <a:ext cx="5408133" cy="4958514"/>
          </a:xfrm>
          <a:prstGeom prst="roundRect">
            <a:avLst>
              <a:gd name="adj" fmla="val 16667"/>
            </a:avLst>
          </a:prstGeom>
          <a:ln w="5715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27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8802" t="25866" r="34663"/>
          <a:stretch/>
        </p:blipFill>
        <p:spPr>
          <a:xfrm>
            <a:off x="0" y="1065958"/>
            <a:ext cx="5486401" cy="579204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300" y="-54670"/>
            <a:ext cx="8534399" cy="1103744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onversation </a:t>
            </a:r>
            <a:r>
              <a:rPr lang="en-GB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kills </a:t>
            </a:r>
            <a:endParaRPr lang="en-GB" sz="4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7857" t="15992" r="17679" b="13645"/>
          <a:stretch/>
        </p:blipFill>
        <p:spPr>
          <a:xfrm>
            <a:off x="3352792" y="1557887"/>
            <a:ext cx="7859486" cy="549261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26251" t="15990" r="29642"/>
          <a:stretch/>
        </p:blipFill>
        <p:spPr>
          <a:xfrm>
            <a:off x="6814457" y="2877569"/>
            <a:ext cx="5377543" cy="442074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921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730182" y="685513"/>
            <a:ext cx="8725877" cy="1045550"/>
          </a:xfrm>
        </p:spPr>
        <p:txBody>
          <a:bodyPr>
            <a:normAutofit/>
          </a:bodyPr>
          <a:lstStyle/>
          <a:p>
            <a:pPr eaLnBrk="1"/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Behaviour Plans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>
          <a:xfrm>
            <a:off x="794084" y="2122783"/>
            <a:ext cx="9661975" cy="4005061"/>
          </a:xfrm>
        </p:spPr>
        <p:txBody>
          <a:bodyPr>
            <a:normAutofit/>
          </a:bodyPr>
          <a:lstStyle/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Role modelling &amp; coaching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Observing practice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Using video if appropriate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Giving staff direct feedback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Not relying on the paperwork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Improving quality 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Practice Leadership </a:t>
            </a:r>
          </a:p>
        </p:txBody>
      </p:sp>
      <p:pic>
        <p:nvPicPr>
          <p:cNvPr id="4" name="Picture 3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415645"/>
      </p:ext>
    </p:extLst>
  </p:cSld>
  <p:clrMapOvr>
    <a:masterClrMapping/>
  </p:clrMapOvr>
  <p:transition advTm="11582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730182" y="685512"/>
            <a:ext cx="8725877" cy="979303"/>
          </a:xfrm>
        </p:spPr>
        <p:txBody>
          <a:bodyPr/>
          <a:lstStyle/>
          <a:p>
            <a:pPr algn="ctr" eaLnBrk="1"/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Progress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7120654" y="2115847"/>
            <a:ext cx="4736405" cy="2919755"/>
          </a:xfrm>
        </p:spPr>
        <p:txBody>
          <a:bodyPr>
            <a:noAutofit/>
          </a:bodyPr>
          <a:lstStyle/>
          <a:p>
            <a:pPr marL="0" indent="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buNone/>
              <a:defRPr/>
            </a:pPr>
            <a:r>
              <a:rPr lang="en-GB" altLang="en-U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Has rate decreased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Has severity decreased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Has the impact reduced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Can carers cope better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Can the person cope better</a:t>
            </a:r>
          </a:p>
          <a:p>
            <a:pPr marL="0" indent="0"/>
            <a:endParaRPr lang="en-GB" altLang="en-US" sz="2400" dirty="0"/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>
          <a:xfrm>
            <a:off x="796398" y="2115847"/>
            <a:ext cx="5564479" cy="3302267"/>
          </a:xfrm>
        </p:spPr>
        <p:txBody>
          <a:bodyPr>
            <a:noAutofit/>
          </a:bodyPr>
          <a:lstStyle/>
          <a:p>
            <a:pPr marL="0" indent="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buNone/>
              <a:defRPr/>
            </a:pPr>
            <a:r>
              <a:rPr lang="en-GB" altLang="en-U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Life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Developing social skills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Increasing communication 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Learning new skills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Increasing  use of community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Developing self-management</a:t>
            </a:r>
          </a:p>
          <a:p>
            <a:pPr marL="0" indent="0"/>
            <a:endParaRPr lang="en-US" altLang="en-US" sz="2400" dirty="0"/>
          </a:p>
          <a:p>
            <a:pPr marL="0" indent="0"/>
            <a:endParaRPr lang="en-US" altLang="en-US" sz="2400" dirty="0"/>
          </a:p>
          <a:p>
            <a:pPr marL="0" indent="0"/>
            <a:endParaRPr lang="en-GB" altLang="en-US" sz="3200" dirty="0" smtClean="0"/>
          </a:p>
          <a:p>
            <a:pPr marL="0" indent="0"/>
            <a:endParaRPr lang="en-GB" altLang="en-US" sz="3200" dirty="0" smtClean="0"/>
          </a:p>
        </p:txBody>
      </p:sp>
      <p:pic>
        <p:nvPicPr>
          <p:cNvPr id="5" name="Picture 4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9646478"/>
      </p:ext>
    </p:extLst>
  </p:cSld>
  <p:clrMapOvr>
    <a:masterClrMapping/>
  </p:clrMapOvr>
  <p:transition advTm="12915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981780"/>
              </p:ext>
            </p:extLst>
          </p:nvPr>
        </p:nvGraphicFramePr>
        <p:xfrm>
          <a:off x="685799" y="740229"/>
          <a:ext cx="10779369" cy="553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492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ular Callout 6"/>
          <p:cNvSpPr/>
          <p:nvPr/>
        </p:nvSpPr>
        <p:spPr>
          <a:xfrm>
            <a:off x="1989745" y="3633402"/>
            <a:ext cx="3780693" cy="2233246"/>
          </a:xfrm>
          <a:prstGeom prst="wedgeRectCallout">
            <a:avLst>
              <a:gd name="adj1" fmla="val 40562"/>
              <a:gd name="adj2" fmla="val 66437"/>
            </a:avLst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that has been put in place has had a positive impact on </a:t>
            </a:r>
            <a:r>
              <a:rPr lang="en-GB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independence.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1050647" y="499123"/>
            <a:ext cx="3464169" cy="3446584"/>
          </a:xfrm>
          <a:prstGeom prst="wedgeEllipseCallout">
            <a:avLst>
              <a:gd name="adj1" fmla="val -48175"/>
              <a:gd name="adj2" fmla="val 47983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not doing everything for 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John,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supporting 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take the lead and do for </a:t>
            </a:r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himself  rather than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doing for.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413958" y="754315"/>
            <a:ext cx="5203238" cy="3518159"/>
          </a:xfrm>
          <a:prstGeom prst="wedgeEllipseCallout">
            <a:avLst>
              <a:gd name="adj1" fmla="val -3598"/>
              <a:gd name="adj2" fmla="val 63000"/>
            </a:avLst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 think the PBS plans have impacted well for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routines. It has opened up communication between staff 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John.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670919" y="3633402"/>
            <a:ext cx="3961567" cy="2057400"/>
          </a:xfrm>
          <a:prstGeom prst="wedgeRoundRectCallout">
            <a:avLst>
              <a:gd name="adj1" fmla="val -35925"/>
              <a:gd name="adj2" fmla="val 79594"/>
              <a:gd name="adj3" fmla="val 16667"/>
            </a:avLst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Zumba really sparks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John’s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personality! It’s one of the happiest times I’ve seen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when supporting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594" y="25632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95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731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alt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Richmond </a:t>
            </a:r>
            <a:r>
              <a:rPr lang="en-GB" alt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Fellowship Scotland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1315"/>
            <a:ext cx="10896600" cy="3580096"/>
          </a:xfrm>
        </p:spPr>
        <p:txBody>
          <a:bodyPr>
            <a:noAutofit/>
          </a:bodyPr>
          <a:lstStyle/>
          <a:p>
            <a:pPr marL="355600" indent="-355600" algn="just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Scotland’s largest third sector social care provider </a:t>
            </a:r>
          </a:p>
          <a:p>
            <a:pPr marL="355600" indent="-355600" algn="just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around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3000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across Scotland and more than 220 individuals with complex needs &amp; behaviours that challenge</a:t>
            </a:r>
          </a:p>
          <a:p>
            <a:pPr marL="355600" indent="-355600" algn="just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In-house Positive Behaviour Support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support the implementation of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PBS across the organisation.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S:\PR\External PR\Logos\PBST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829" y="0"/>
            <a:ext cx="9361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263-TRFS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87674" y="133960"/>
            <a:ext cx="1472235" cy="97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4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4876" y="491583"/>
            <a:ext cx="8135938" cy="12650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 Support Team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516" y="1960946"/>
            <a:ext cx="10360113" cy="3953963"/>
          </a:xfrm>
        </p:spPr>
        <p:txBody>
          <a:bodyPr>
            <a:noAutofit/>
          </a:bodyPr>
          <a:lstStyle/>
          <a:p>
            <a:pPr marL="0" indent="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buNone/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in Services</a:t>
            </a:r>
            <a:endParaRPr lang="en-GB" sz="4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Carry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out functional assessments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range of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behavioural strategies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Work with managers and staff</a:t>
            </a:r>
          </a:p>
          <a:p>
            <a:pPr marL="355600" indent="-355600" fontAlgn="ctr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evidence-based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:\PR\External PR\Logos\PBST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:\PR\External PR\Logos\263-TRFS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7001" y="321598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4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98" y="242285"/>
            <a:ext cx="10515600" cy="1024059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</a:t>
            </a:r>
            <a:endParaRPr lang="en-GB" sz="5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38" y="1632859"/>
            <a:ext cx="10446938" cy="4378568"/>
          </a:xfrm>
        </p:spPr>
        <p:txBody>
          <a:bodyPr>
            <a:noAutofit/>
          </a:bodyPr>
          <a:lstStyle/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John,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22 lives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own tenancy with support 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Transitioned from children to adult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support from TRFS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enjoys busy environments, being part of groups and loves music 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Communicates verbally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disability and epilepsy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concerns are: physical aggression towards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others,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impulsivity and developing social skills   </a:t>
            </a: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 descr="S:\PR\External PR\Logos\PBST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263-TRFS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59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rc_mi" descr="Image result for action plan man">
            <a:hlinkClick r:id="rId3"/>
          </p:cNvPr>
          <p:cNvPicPr/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913" y="3332053"/>
            <a:ext cx="2698087" cy="2995671"/>
          </a:xfrm>
          <a:prstGeom prst="rect">
            <a:avLst/>
          </a:prstGeom>
          <a:noFill/>
          <a:ln>
            <a:noFill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326035" y="385242"/>
            <a:ext cx="8725877" cy="1110356"/>
          </a:xfrm>
        </p:spPr>
        <p:txBody>
          <a:bodyPr>
            <a:normAutofit/>
          </a:bodyPr>
          <a:lstStyle/>
          <a:p>
            <a:pPr algn="ctr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Functional </a:t>
            </a:r>
            <a:r>
              <a:rPr lang="en-GB" altLang="en-US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21289" y="1880868"/>
            <a:ext cx="9130623" cy="3582614"/>
          </a:xfrm>
        </p:spPr>
        <p:txBody>
          <a:bodyPr>
            <a:noAutofit/>
          </a:bodyPr>
          <a:lstStyle/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John’s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behaviour serves for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him?</a:t>
            </a: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does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behaviour to meet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needs?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relationships between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John’s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behaviour &amp;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eaLnBrk="1">
              <a:buFontTx/>
              <a:buNone/>
            </a:pPr>
            <a:endParaRPr lang="en-GB" altLang="en-US" sz="4000" dirty="0" smtClean="0"/>
          </a:p>
        </p:txBody>
      </p:sp>
      <p:pic>
        <p:nvPicPr>
          <p:cNvPr id="4" name="Picture 3" descr="S:\PR\External PR\Logos\PBST logo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263-TRFS logo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4912783"/>
      </p:ext>
    </p:extLst>
  </p:cSld>
  <p:clrMapOvr>
    <a:masterClrMapping/>
  </p:clrMapOvr>
  <p:transition advTm="6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62" y="401728"/>
            <a:ext cx="11465169" cy="1142040"/>
          </a:xfrm>
        </p:spPr>
        <p:txBody>
          <a:bodyPr>
            <a:normAutofit/>
          </a:bodyPr>
          <a:lstStyle/>
          <a:p>
            <a:pPr algn="ctr"/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Assessment</a:t>
            </a:r>
            <a:endParaRPr lang="en-US" altLang="en-US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680" y="1763771"/>
            <a:ext cx="10851566" cy="4537369"/>
          </a:xfrm>
        </p:spPr>
        <p:txBody>
          <a:bodyPr>
            <a:noAutofit/>
          </a:bodyPr>
          <a:lstStyle/>
          <a:p>
            <a:pPr marL="0" indent="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buNone/>
              <a:defRPr/>
            </a:pPr>
            <a:r>
              <a:rPr lang="en-GB" altLang="en-US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GB" alt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en-GB" sz="3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e.g. Functional Assessment Interview (O’Neill et al, 1997)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 scales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e.g. Motivation Assessment Scale (Durand &amp;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Crimmons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1998) &amp; Questions About Behavioural Function (Vollmer &amp; Mason) 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Observational methods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e.g. Momentary Time Sampling (Mansell et al, 1994), informal observation of staff interactions </a:t>
            </a:r>
          </a:p>
          <a:p>
            <a:pPr marL="355600" indent="-355600" fontAlgn="ctr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  <a:defRPr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Behavioural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e.g. ABC charts &amp; Episodic Severity recordings (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La Vigna &amp; Willis)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2404493"/>
      </p:ext>
    </p:extLst>
  </p:cSld>
  <p:clrMapOvr>
    <a:masterClrMapping/>
  </p:clrMapOvr>
  <p:transition advTm="86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61" y="4378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Assessment - John </a:t>
            </a:r>
            <a:endParaRPr lang="en-GB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61" y="1763405"/>
            <a:ext cx="10515600" cy="4829899"/>
          </a:xfrm>
        </p:spPr>
        <p:txBody>
          <a:bodyPr>
            <a:noAutofit/>
          </a:bodyPr>
          <a:lstStyle/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enjoys the company of groups but found people difficult to ‘read’ and know how to join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conversations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John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uses verbal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language, he found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answering questions overwhelming and difficult to process.  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bored, John found it difficult to make choices and know what to do and would often use his behaviour as a way to communicate this to staff 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altLang="en-US" sz="3600" dirty="0"/>
          </a:p>
        </p:txBody>
      </p:sp>
      <p:pic>
        <p:nvPicPr>
          <p:cNvPr id="4" name="Picture 3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08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3" y="-57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of John’s behaviour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4" y="135219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Function: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Attention, to interact with others 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7362918" y="2917795"/>
            <a:ext cx="4286764" cy="2491899"/>
          </a:xfrm>
          <a:prstGeom prst="cloudCallout">
            <a:avLst>
              <a:gd name="adj1" fmla="val -66415"/>
              <a:gd name="adj2" fmla="val 5908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00" b="1" dirty="0">
              <a:solidFill>
                <a:schemeClr val="tx1"/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to join in too </a:t>
            </a:r>
            <a:endParaRPr lang="en-GB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35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844626" y="2268828"/>
            <a:ext cx="4450287" cy="1309112"/>
          </a:xfrm>
          <a:prstGeom prst="wedgeRoundRectCallout">
            <a:avLst>
              <a:gd name="adj1" fmla="val -9670"/>
              <a:gd name="adj2" fmla="val 169612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bored </a:t>
            </a:r>
            <a:endParaRPr lang="en-GB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350" dirty="0"/>
          </a:p>
        </p:txBody>
      </p:sp>
      <p:sp>
        <p:nvSpPr>
          <p:cNvPr id="9" name="Oval Callout 8"/>
          <p:cNvSpPr/>
          <p:nvPr/>
        </p:nvSpPr>
        <p:spPr>
          <a:xfrm>
            <a:off x="576943" y="2777651"/>
            <a:ext cx="3861349" cy="2772188"/>
          </a:xfrm>
          <a:prstGeom prst="wedgeEllipseCallout">
            <a:avLst>
              <a:gd name="adj1" fmla="val -31061"/>
              <a:gd name="adj2" fmla="val 5651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talk to me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31939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Assessment - Staff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didn’t know how to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explain social rules to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relied on verbal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Inconsistency in responses </a:t>
            </a:r>
          </a:p>
          <a:p>
            <a:pPr marL="355600" indent="-355600" fontAlgn="ctr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75000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Recording ABCs but unsure how to analyse the data and use to inform support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S:\PR\External PR\Logos\263-TRFS logo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0093" y="234480"/>
            <a:ext cx="1736966" cy="108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:\PR\External PR\Logos\PBST logo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941" y="181725"/>
            <a:ext cx="922914" cy="114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3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E4A0D95D5D1548A6CD5DC863845D63" ma:contentTypeVersion="12" ma:contentTypeDescription="Create a new document." ma:contentTypeScope="" ma:versionID="584f08f3e0957f2b88adad5daf6d2237">
  <xsd:schema xmlns:xsd="http://www.w3.org/2001/XMLSchema" xmlns:xs="http://www.w3.org/2001/XMLSchema" xmlns:p="http://schemas.microsoft.com/office/2006/metadata/properties" xmlns:ns2="bff8d37e-16bf-4cae-869a-27a798d22982" xmlns:ns3="ad034978-1eca-4cc4-bd0b-98974abacb12" targetNamespace="http://schemas.microsoft.com/office/2006/metadata/properties" ma:root="true" ma:fieldsID="adbafda656a4b1906879e0beca663a31" ns2:_="" ns3:_="">
    <xsd:import namespace="bff8d37e-16bf-4cae-869a-27a798d22982"/>
    <xsd:import namespace="ad034978-1eca-4cc4-bd0b-98974abac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8d37e-16bf-4cae-869a-27a798d229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34978-1eca-4cc4-bd0b-98974abac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7D8D4-1949-4567-9E69-2C4128FC91F6}"/>
</file>

<file path=customXml/itemProps2.xml><?xml version="1.0" encoding="utf-8"?>
<ds:datastoreItem xmlns:ds="http://schemas.openxmlformats.org/officeDocument/2006/customXml" ds:itemID="{D4702857-F4F5-4CC5-ACAD-274806760378}"/>
</file>

<file path=customXml/itemProps3.xml><?xml version="1.0" encoding="utf-8"?>
<ds:datastoreItem xmlns:ds="http://schemas.openxmlformats.org/officeDocument/2006/customXml" ds:itemID="{CBC4148A-E06C-4C60-9592-434E5522F85F}"/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683</Words>
  <Application>Microsoft Office PowerPoint</Application>
  <PresentationFormat>Widescreen</PresentationFormat>
  <Paragraphs>160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Symbol</vt:lpstr>
      <vt:lpstr>Times New Roman</vt:lpstr>
      <vt:lpstr>Office Theme</vt:lpstr>
      <vt:lpstr> </vt:lpstr>
      <vt:lpstr>The  Richmond Fellowship Scotland</vt:lpstr>
      <vt:lpstr>Positive Behaviour Support Team</vt:lpstr>
      <vt:lpstr>Case Study </vt:lpstr>
      <vt:lpstr>Functional Assessment</vt:lpstr>
      <vt:lpstr>Functional Assessment</vt:lpstr>
      <vt:lpstr>Functional Assessment - John </vt:lpstr>
      <vt:lpstr>Message of John’s behaviour </vt:lpstr>
      <vt:lpstr>Functional Assessment - Staff </vt:lpstr>
      <vt:lpstr>Positive Behaviour Support Plan - John </vt:lpstr>
      <vt:lpstr>Developing Communication Talking Mats </vt:lpstr>
      <vt:lpstr>Developing Conversation Skills </vt:lpstr>
      <vt:lpstr>Implementing Behaviour Plans</vt:lpstr>
      <vt:lpstr>Evaluating Progress 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Mitchell</dc:creator>
  <cp:lastModifiedBy>Caroline Shaw</cp:lastModifiedBy>
  <cp:revision>91</cp:revision>
  <cp:lastPrinted>2020-05-12T10:48:08Z</cp:lastPrinted>
  <dcterms:created xsi:type="dcterms:W3CDTF">2020-05-01T11:08:26Z</dcterms:created>
  <dcterms:modified xsi:type="dcterms:W3CDTF">2020-05-21T15:06:00Z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0x01010073E4A0D95D5D1548A6CD5DC863845D63</vt:lpwstr>
  </property>
</Properties>
</file>